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81"/>
  </p:notesMasterIdLst>
  <p:sldIdLst>
    <p:sldId id="256" r:id="rId2"/>
    <p:sldId id="257" r:id="rId3"/>
    <p:sldId id="259" r:id="rId4"/>
    <p:sldId id="260" r:id="rId5"/>
    <p:sldId id="261" r:id="rId6"/>
    <p:sldId id="322" r:id="rId7"/>
    <p:sldId id="262" r:id="rId8"/>
    <p:sldId id="263" r:id="rId9"/>
    <p:sldId id="264" r:id="rId10"/>
    <p:sldId id="265" r:id="rId11"/>
    <p:sldId id="266" r:id="rId12"/>
    <p:sldId id="344" r:id="rId13"/>
    <p:sldId id="267" r:id="rId14"/>
    <p:sldId id="268" r:id="rId15"/>
    <p:sldId id="269" r:id="rId16"/>
    <p:sldId id="345" r:id="rId17"/>
    <p:sldId id="270" r:id="rId18"/>
    <p:sldId id="346" r:id="rId19"/>
    <p:sldId id="271" r:id="rId20"/>
    <p:sldId id="272" r:id="rId21"/>
    <p:sldId id="273" r:id="rId22"/>
    <p:sldId id="328" r:id="rId23"/>
    <p:sldId id="347" r:id="rId24"/>
    <p:sldId id="274" r:id="rId25"/>
    <p:sldId id="348" r:id="rId26"/>
    <p:sldId id="275" r:id="rId27"/>
    <p:sldId id="276" r:id="rId28"/>
    <p:sldId id="349" r:id="rId29"/>
    <p:sldId id="277" r:id="rId30"/>
    <p:sldId id="278" r:id="rId31"/>
    <p:sldId id="329" r:id="rId32"/>
    <p:sldId id="279" r:id="rId33"/>
    <p:sldId id="280" r:id="rId34"/>
    <p:sldId id="281" r:id="rId35"/>
    <p:sldId id="282" r:id="rId36"/>
    <p:sldId id="283" r:id="rId37"/>
    <p:sldId id="350" r:id="rId38"/>
    <p:sldId id="356" r:id="rId39"/>
    <p:sldId id="330" r:id="rId40"/>
    <p:sldId id="284" r:id="rId41"/>
    <p:sldId id="287" r:id="rId42"/>
    <p:sldId id="289" r:id="rId43"/>
    <p:sldId id="358" r:id="rId44"/>
    <p:sldId id="359" r:id="rId45"/>
    <p:sldId id="290" r:id="rId46"/>
    <p:sldId id="291" r:id="rId47"/>
    <p:sldId id="292" r:id="rId48"/>
    <p:sldId id="293" r:id="rId49"/>
    <p:sldId id="294" r:id="rId50"/>
    <p:sldId id="334" r:id="rId51"/>
    <p:sldId id="335" r:id="rId52"/>
    <p:sldId id="357" r:id="rId53"/>
    <p:sldId id="336" r:id="rId54"/>
    <p:sldId id="337" r:id="rId55"/>
    <p:sldId id="338" r:id="rId56"/>
    <p:sldId id="339" r:id="rId57"/>
    <p:sldId id="340" r:id="rId58"/>
    <p:sldId id="341" r:id="rId59"/>
    <p:sldId id="342" r:id="rId60"/>
    <p:sldId id="343" r:id="rId61"/>
    <p:sldId id="302" r:id="rId62"/>
    <p:sldId id="324" r:id="rId63"/>
    <p:sldId id="325" r:id="rId64"/>
    <p:sldId id="326" r:id="rId65"/>
    <p:sldId id="327" r:id="rId66"/>
    <p:sldId id="303" r:id="rId67"/>
    <p:sldId id="304" r:id="rId68"/>
    <p:sldId id="331" r:id="rId69"/>
    <p:sldId id="305" r:id="rId70"/>
    <p:sldId id="306" r:id="rId71"/>
    <p:sldId id="307" r:id="rId72"/>
    <p:sldId id="308" r:id="rId73"/>
    <p:sldId id="309" r:id="rId74"/>
    <p:sldId id="332" r:id="rId75"/>
    <p:sldId id="310" r:id="rId76"/>
    <p:sldId id="311" r:id="rId77"/>
    <p:sldId id="351" r:id="rId78"/>
    <p:sldId id="333" r:id="rId79"/>
    <p:sldId id="352" r:id="rId80"/>
  </p:sldIdLst>
  <p:sldSz cx="9144000" cy="6858000" type="screen4x3"/>
  <p:notesSz cx="6858000" cy="9144000"/>
  <p:defaultTextStyle>
    <a:defPPr>
      <a:defRPr lang="hu-H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333"/>
    <a:srgbClr val="000099"/>
    <a:srgbClr val="FFFFCC"/>
    <a:srgbClr val="996633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86" autoAdjust="0"/>
    <p:restoredTop sz="94645" autoAdjust="0"/>
  </p:normalViewPr>
  <p:slideViewPr>
    <p:cSldViewPr>
      <p:cViewPr varScale="1">
        <p:scale>
          <a:sx n="96" d="100"/>
          <a:sy n="96" d="100"/>
        </p:scale>
        <p:origin x="1260" y="5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59778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slide" Target="slides/slide75.xml"/><Relationship Id="rId84" Type="http://schemas.openxmlformats.org/officeDocument/2006/relationships/theme" Target="theme/theme1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presProps" Target="presProps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tableStyles" Target="tableStyle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hu-HU"/>
          </a:p>
        </p:txBody>
      </p:sp>
      <p:sp>
        <p:nvSpPr>
          <p:cNvPr id="11981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hu-HU"/>
          </a:p>
        </p:txBody>
      </p:sp>
      <p:sp>
        <p:nvSpPr>
          <p:cNvPr id="11981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1981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hu-HU"/>
              <a:t>Click to edit Master text styles</a:t>
            </a:r>
          </a:p>
          <a:p>
            <a:pPr lvl="1"/>
            <a:r>
              <a:rPr lang="hu-HU"/>
              <a:t>Second level</a:t>
            </a:r>
          </a:p>
          <a:p>
            <a:pPr lvl="2"/>
            <a:r>
              <a:rPr lang="hu-HU"/>
              <a:t>Third level</a:t>
            </a:r>
          </a:p>
          <a:p>
            <a:pPr lvl="3"/>
            <a:r>
              <a:rPr lang="hu-HU"/>
              <a:t>Fourth level</a:t>
            </a:r>
          </a:p>
          <a:p>
            <a:pPr lvl="4"/>
            <a:r>
              <a:rPr lang="hu-HU"/>
              <a:t>Fifth level</a:t>
            </a:r>
          </a:p>
        </p:txBody>
      </p:sp>
      <p:sp>
        <p:nvSpPr>
          <p:cNvPr id="11981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hu-HU"/>
          </a:p>
        </p:txBody>
      </p:sp>
      <p:sp>
        <p:nvSpPr>
          <p:cNvPr id="11981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70C5658D-D6C7-4226-A0DB-A19B464AC311}" type="slidenum">
              <a:rPr lang="hu-HU"/>
              <a:pPr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15890744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noProof="0"/>
              <a:t>Click to edit Master title style</a:t>
            </a:r>
            <a:endParaRPr lang="hu-HU" noProof="0"/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noProof="0"/>
              <a:t>Click to edit Master subtitle style</a:t>
            </a:r>
            <a:endParaRPr lang="hu-HU" noProof="0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669BAD-EE00-44BD-B504-E212B74EA86E}" type="datetimeFigureOut">
              <a:rPr lang="hu-HU" smtClean="0"/>
              <a:pPr/>
              <a:t>2019. 02. 12.</a:t>
            </a:fld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B2C6E-AB49-409A-92F9-897086930DDC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  <p:hf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669BAD-EE00-44BD-B504-E212B74EA86E}" type="datetimeFigureOut">
              <a:rPr lang="hu-HU" smtClean="0"/>
              <a:pPr/>
              <a:t>2019. 02. 12.</a:t>
            </a:fld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B2C6E-AB49-409A-92F9-897086930DDC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669BAD-EE00-44BD-B504-E212B74EA86E}" type="datetimeFigureOut">
              <a:rPr lang="hu-HU" smtClean="0"/>
              <a:pPr/>
              <a:t>2019. 02. 12.</a:t>
            </a:fld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B2C6E-AB49-409A-92F9-897086930DDC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  <p:hf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hu-HU" noProof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24400"/>
          </a:xfrm>
        </p:spPr>
        <p:txBody>
          <a:bodyPr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hu-HU" noProof="0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669BAD-EE00-44BD-B504-E212B74EA86E}" type="datetimeFigureOut">
              <a:rPr lang="hu-HU" smtClean="0"/>
              <a:pPr/>
              <a:t>2019. 02. 12.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B2C6E-AB49-409A-92F9-897086930DDC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  <p:hf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669BAD-EE00-44BD-B504-E212B74EA86E}" type="datetimeFigureOut">
              <a:rPr lang="hu-HU" smtClean="0"/>
              <a:pPr/>
              <a:t>2019. 02. 12.</a:t>
            </a:fld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B2C6E-AB49-409A-92F9-897086930DDC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hu-HU" noProof="0"/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hu-HU" noProof="0"/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hu-HU" noProof="0"/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669BAD-EE00-44BD-B504-E212B74EA86E}" type="datetimeFigureOut">
              <a:rPr lang="hu-HU" smtClean="0"/>
              <a:pPr/>
              <a:t>2019. 02. 12.</a:t>
            </a:fld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B2C6E-AB49-409A-92F9-897086930DDC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  <p:hf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u-HU"/>
          </a:p>
        </p:txBody>
      </p:sp>
      <p:sp>
        <p:nvSpPr>
          <p:cNvPr id="5" name="Szöveg hely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Tartalom helye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u-HU"/>
          </a:p>
        </p:txBody>
      </p:sp>
      <p:sp>
        <p:nvSpPr>
          <p:cNvPr id="7" name="Dátum hely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669BAD-EE00-44BD-B504-E212B74EA86E}" type="datetimeFigureOut">
              <a:rPr lang="hu-HU" smtClean="0"/>
              <a:pPr/>
              <a:t>2019. 02. 12.</a:t>
            </a:fld>
            <a:endParaRPr lang="hu-HU"/>
          </a:p>
        </p:txBody>
      </p:sp>
      <p:sp>
        <p:nvSpPr>
          <p:cNvPr id="9" name="Dia számának hely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B2C6E-AB49-409A-92F9-897086930DDC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  <p:hf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669BAD-EE00-44BD-B504-E212B74EA86E}" type="datetimeFigureOut">
              <a:rPr lang="hu-HU" smtClean="0"/>
              <a:pPr/>
              <a:t>2019. 02. 12.</a:t>
            </a:fld>
            <a:endParaRPr lang="hu-HU"/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B2C6E-AB49-409A-92F9-897086930DDC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  <p:hf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669BAD-EE00-44BD-B504-E212B74EA86E}" type="datetimeFigureOut">
              <a:rPr lang="hu-HU" smtClean="0"/>
              <a:pPr/>
              <a:t>2019. 02. 12.</a:t>
            </a:fld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B2C6E-AB49-409A-92F9-897086930DDC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  <p:hf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1052504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457200" y="2214554"/>
            <a:ext cx="3008313" cy="391160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669BAD-EE00-44BD-B504-E212B74EA86E}" type="datetimeFigureOut">
              <a:rPr lang="hu-HU" smtClean="0"/>
              <a:pPr/>
              <a:t>2019. 02. 12.</a:t>
            </a:fld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B2C6E-AB49-409A-92F9-897086930DDC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  <p:hf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hu-HU"/>
          </a:p>
        </p:txBody>
      </p:sp>
      <p:sp>
        <p:nvSpPr>
          <p:cNvPr id="3" name="Kép hely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669BAD-EE00-44BD-B504-E212B74EA86E}" type="datetimeFigureOut">
              <a:rPr lang="hu-HU" smtClean="0"/>
              <a:pPr/>
              <a:t>2019. 02. 12.</a:t>
            </a:fld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B2C6E-AB49-409A-92F9-897086930DDC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  <p:hf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helye 1"/>
          <p:cNvSpPr>
            <a:spLocks noGrp="1"/>
          </p:cNvSpPr>
          <p:nvPr>
            <p:ph type="title"/>
          </p:nvPr>
        </p:nvSpPr>
        <p:spPr>
          <a:xfrm>
            <a:off x="2000232" y="274638"/>
            <a:ext cx="6686568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 dirty="0"/>
              <a:t>Mintacím szerkesztése</a:t>
            </a:r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669BAD-EE00-44BD-B504-E212B74EA86E}" type="datetimeFigureOut">
              <a:rPr lang="hu-HU" smtClean="0"/>
              <a:pPr/>
              <a:t>2019. 02. 12.</a:t>
            </a:fld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BB2C6E-AB49-409A-92F9-897086930DDC}" type="slidenum">
              <a:rPr lang="hu-HU" smtClean="0"/>
              <a:pPr/>
              <a:t>‹#›</a:t>
            </a:fld>
            <a:endParaRPr lang="hu-H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4.wmf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hu-HU" noProof="0"/>
              <a:t>Operációs rendszerek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hu-HU" noProof="0"/>
              <a:t>Bevezetés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u-HU" noProof="0"/>
              <a:t>Az operációs rendszer mint</a:t>
            </a:r>
            <a:br>
              <a:rPr lang="hu-HU" noProof="0"/>
            </a:br>
            <a:r>
              <a:rPr lang="hu-HU" noProof="0"/>
              <a:t>virtuális gép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8229600" cy="4953000"/>
          </a:xfrm>
        </p:spPr>
        <p:txBody>
          <a:bodyPr>
            <a:normAutofit fontScale="92500" lnSpcReduction="10000"/>
          </a:bodyPr>
          <a:lstStyle/>
          <a:p>
            <a:r>
              <a:rPr lang="hu-HU" noProof="0" dirty="0"/>
              <a:t>Fentről lefelé megközelítés</a:t>
            </a:r>
          </a:p>
          <a:p>
            <a:r>
              <a:rPr lang="hu-HU" noProof="0" dirty="0"/>
              <a:t>Az operációs rendszer magas szintű absztrakciót biztosít a felhasználónak</a:t>
            </a:r>
          </a:p>
          <a:p>
            <a:pPr lvl="1"/>
            <a:r>
              <a:rPr lang="hu-HU" noProof="0" dirty="0"/>
              <a:t>Eszközök, állományok hivatkozása szimbolikus neveken, használatuk magas szintű műveletekkel (megnyitás, olvasás, másolás, ...)</a:t>
            </a:r>
          </a:p>
          <a:p>
            <a:pPr lvl="1"/>
            <a:r>
              <a:rPr lang="hu-HU" noProof="0" dirty="0"/>
              <a:t>Elrejti a részleteket a felhasználó elől</a:t>
            </a:r>
          </a:p>
          <a:p>
            <a:pPr lvl="1"/>
            <a:r>
              <a:rPr lang="hu-HU" noProof="0" dirty="0"/>
              <a:t>Perifériafüggetlenség a hasonló, de részleteiben különböző eszközökhöz (például </a:t>
            </a:r>
            <a:r>
              <a:rPr lang="hu-HU" noProof="0" dirty="0" err="1"/>
              <a:t>hard</a:t>
            </a:r>
            <a:r>
              <a:rPr lang="hu-HU" noProof="0" dirty="0"/>
              <a:t> </a:t>
            </a:r>
            <a:r>
              <a:rPr lang="hu-HU" noProof="0" dirty="0" err="1"/>
              <a:t>disk</a:t>
            </a:r>
            <a:r>
              <a:rPr lang="hu-HU" noProof="0" dirty="0"/>
              <a:t>, CD)</a:t>
            </a:r>
          </a:p>
          <a:p>
            <a:r>
              <a:rPr lang="hu-HU" noProof="0" dirty="0"/>
              <a:t>Az operációs rendszer „kényelmessé” teszi a hardver használatot és a programozást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DC9B4C-756D-4142-8036-C5D47374AB9C}" type="slidenum">
              <a:rPr lang="hu-HU"/>
              <a:pPr/>
              <a:t>10</a:t>
            </a:fld>
            <a:endParaRPr lang="hu-HU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u-HU" noProof="0"/>
              <a:t>Az operációs rendszer mint erőforrás kezelő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8229600" cy="4953000"/>
          </a:xfrm>
        </p:spPr>
        <p:txBody>
          <a:bodyPr>
            <a:noAutofit/>
          </a:bodyPr>
          <a:lstStyle/>
          <a:p>
            <a:r>
              <a:rPr lang="hu-HU" noProof="0"/>
              <a:t>Lentről felfelé megközelítés</a:t>
            </a:r>
          </a:p>
          <a:p>
            <a:r>
              <a:rPr lang="hu-HU" noProof="0"/>
              <a:t>Az operációs rendszer feladata, hogy elrejtse elossza az erőforrásokat a gépen futó, az erőforrásokért versengő programok között</a:t>
            </a:r>
          </a:p>
          <a:p>
            <a:pPr lvl="1"/>
            <a:r>
              <a:rPr lang="hu-HU" noProof="0"/>
              <a:t>Hardver erőforrások (processzor, központi tár, háttértár, perifériák, ...)</a:t>
            </a:r>
          </a:p>
          <a:p>
            <a:pPr lvl="1"/>
            <a:r>
              <a:rPr lang="hu-HU" noProof="0"/>
              <a:t>Szoftver erőforrások (alkalmazások, adatbázisok, ...)</a:t>
            </a:r>
          </a:p>
          <a:p>
            <a:pPr lvl="1"/>
            <a:r>
              <a:rPr lang="hu-HU" noProof="0"/>
              <a:t>Emberi erőforrások (felhasználók, operátorok, ...)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D689B6-E806-4409-BFB7-75FAC4621890}" type="slidenum">
              <a:rPr lang="hu-HU"/>
              <a:pPr/>
              <a:t>11</a:t>
            </a:fld>
            <a:endParaRPr lang="hu-HU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u-HU" noProof="0"/>
              <a:t>Az operációs rendszer mint erőforrás kezelő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hu-HU" noProof="0"/>
              <a:t>Ide tartozik még az erőforrások</a:t>
            </a:r>
          </a:p>
          <a:p>
            <a:pPr lvl="1"/>
            <a:r>
              <a:rPr lang="hu-HU" noProof="0"/>
              <a:t>Védelme</a:t>
            </a:r>
          </a:p>
          <a:p>
            <a:pPr lvl="1"/>
            <a:r>
              <a:rPr lang="hu-HU" noProof="0"/>
              <a:t>Konfliktusok feloldása</a:t>
            </a:r>
          </a:p>
          <a:p>
            <a:pPr lvl="1"/>
            <a:r>
              <a:rPr lang="hu-HU" noProof="0"/>
              <a:t>Használatának számbavétele (statisztika, ...)</a:t>
            </a:r>
          </a:p>
          <a:p>
            <a:r>
              <a:rPr lang="hu-HU" noProof="0"/>
              <a:t>Az operációs rendszer „hatékonnyá” teszi a hardver használatát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D689B6-E806-4409-BFB7-75FAC4621890}" type="slidenum">
              <a:rPr lang="hu-HU"/>
              <a:pPr/>
              <a:t>12</a:t>
            </a:fld>
            <a:endParaRPr lang="hu-HU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00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hu-HU" noProof="0"/>
              <a:t>Operációs rendszerek</a:t>
            </a:r>
          </a:p>
        </p:txBody>
      </p:sp>
      <p:sp>
        <p:nvSpPr>
          <p:cNvPr id="29701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hu-HU" noProof="0"/>
              <a:t>Az operációs rendszerek története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 noProof="0"/>
              <a:t>Korai rendszerek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8229600" cy="5105400"/>
          </a:xfrm>
        </p:spPr>
        <p:txBody>
          <a:bodyPr>
            <a:normAutofit lnSpcReduction="10000"/>
          </a:bodyPr>
          <a:lstStyle/>
          <a:p>
            <a:r>
              <a:rPr lang="hu-HU" noProof="0" dirty="0"/>
              <a:t>Ugyanazok az emberek tervezték, készítették és használták a számítógépeket</a:t>
            </a:r>
          </a:p>
          <a:p>
            <a:r>
              <a:rPr lang="hu-HU" noProof="0" dirty="0"/>
              <a:t>Nincs operációs rendszer</a:t>
            </a:r>
          </a:p>
          <a:p>
            <a:pPr lvl="1"/>
            <a:r>
              <a:rPr lang="hu-HU" noProof="0" dirty="0"/>
              <a:t>A hardver nagy és drága</a:t>
            </a:r>
          </a:p>
          <a:p>
            <a:pPr lvl="1"/>
            <a:r>
              <a:rPr lang="hu-HU" noProof="0" dirty="0"/>
              <a:t>Papír alapú perifériák</a:t>
            </a:r>
          </a:p>
          <a:p>
            <a:pPr lvl="1"/>
            <a:r>
              <a:rPr lang="hu-HU" noProof="0" dirty="0"/>
              <a:t>Programozás gépi nyelven</a:t>
            </a:r>
          </a:p>
          <a:p>
            <a:pPr lvl="1"/>
            <a:r>
              <a:rPr lang="hu-HU" noProof="0" dirty="0"/>
              <a:t>A programozó végzi a kezelési feladatokat is</a:t>
            </a:r>
          </a:p>
          <a:p>
            <a:r>
              <a:rPr lang="hu-HU" noProof="0" dirty="0"/>
              <a:t>Hátrány</a:t>
            </a:r>
          </a:p>
          <a:p>
            <a:pPr lvl="1"/>
            <a:r>
              <a:rPr lang="hu-HU" noProof="0" dirty="0"/>
              <a:t>A hibakezelés ideje kiszámíthatatlan</a:t>
            </a:r>
          </a:p>
          <a:p>
            <a:pPr lvl="1"/>
            <a:r>
              <a:rPr lang="hu-HU" noProof="0" dirty="0"/>
              <a:t>A gép kihasználatlan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133ED4-09CF-4101-8118-FDC1792A5685}" type="slidenum">
              <a:rPr lang="hu-HU"/>
              <a:pPr/>
              <a:t>14</a:t>
            </a:fld>
            <a:endParaRPr lang="hu-HU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 noProof="0"/>
              <a:t>Korai rendszerek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u-HU" noProof="0"/>
              <a:t>Megjelennek a mágnesszalagok</a:t>
            </a:r>
          </a:p>
          <a:p>
            <a:r>
              <a:rPr lang="hu-HU" noProof="0"/>
              <a:t>Fejlődnek a programozási nyelvek</a:t>
            </a:r>
          </a:p>
          <a:p>
            <a:pPr lvl="1"/>
            <a:r>
              <a:rPr lang="hu-HU" noProof="0"/>
              <a:t>Megjelennek az első fordítóprogramok</a:t>
            </a:r>
          </a:p>
          <a:p>
            <a:pPr lvl="1"/>
            <a:r>
              <a:rPr lang="hu-HU" noProof="0"/>
              <a:t>Programkönyvtárak </a:t>
            </a:r>
          </a:p>
          <a:p>
            <a:pPr lvl="2"/>
            <a:r>
              <a:rPr lang="hu-HU" noProof="0"/>
              <a:t>Például I/O műveletek elvégzésére</a:t>
            </a:r>
          </a:p>
          <a:p>
            <a:pPr lvl="1"/>
            <a:r>
              <a:rPr lang="hu-HU" noProof="0"/>
              <a:t>Egyszerűsödik a programozás, de a futtatás előkészítésének ideje még mindig nagy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23CDB0-CB14-4235-AE0F-91738F6A64C5}" type="slidenum">
              <a:rPr lang="hu-HU"/>
              <a:pPr/>
              <a:t>15</a:t>
            </a:fld>
            <a:endParaRPr lang="hu-HU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 noProof="0"/>
              <a:t>Korai rendszerek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u-HU" noProof="0"/>
              <a:t>Megkülönböztetünk </a:t>
            </a:r>
          </a:p>
          <a:p>
            <a:pPr lvl="1"/>
            <a:r>
              <a:rPr lang="hu-HU" noProof="0"/>
              <a:t>Tervezőket</a:t>
            </a:r>
          </a:p>
          <a:p>
            <a:pPr lvl="1"/>
            <a:r>
              <a:rPr lang="hu-HU" noProof="0"/>
              <a:t>Építőket</a:t>
            </a:r>
          </a:p>
          <a:p>
            <a:pPr lvl="1"/>
            <a:r>
              <a:rPr lang="hu-HU" noProof="0"/>
              <a:t>Operátorokat</a:t>
            </a:r>
          </a:p>
          <a:p>
            <a:pPr lvl="1"/>
            <a:r>
              <a:rPr lang="hu-HU" noProof="0"/>
              <a:t>Programozókat</a:t>
            </a:r>
          </a:p>
          <a:p>
            <a:pPr lvl="1"/>
            <a:r>
              <a:rPr lang="hu-HU" noProof="0"/>
              <a:t>Karbantartókat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23CDB0-CB14-4235-AE0F-91738F6A64C5}" type="slidenum">
              <a:rPr lang="hu-HU"/>
              <a:pPr/>
              <a:t>16</a:t>
            </a:fld>
            <a:endParaRPr lang="hu-HU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 noProof="0"/>
              <a:t>Korai rendszerek</a:t>
            </a:r>
          </a:p>
        </p:txBody>
      </p:sp>
      <p:sp>
        <p:nvSpPr>
          <p:cNvPr id="33795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u-HU" noProof="0" dirty="0"/>
              <a:t>Kötegelt feldolgozás</a:t>
            </a:r>
          </a:p>
          <a:p>
            <a:pPr lvl="1"/>
            <a:r>
              <a:rPr lang="hu-HU" noProof="0" dirty="0"/>
              <a:t>Szakképzett operátor </a:t>
            </a:r>
            <a:r>
              <a:rPr lang="hu-HU" noProof="0" dirty="0">
                <a:sym typeface="Symbol" pitchFamily="18" charset="2"/>
              </a:rPr>
              <a:t>→ gyorsabb gépkezelés</a:t>
            </a:r>
          </a:p>
          <a:p>
            <a:pPr lvl="1"/>
            <a:r>
              <a:rPr lang="hu-HU" noProof="0" dirty="0">
                <a:sym typeface="Symbol" pitchFamily="18" charset="2"/>
              </a:rPr>
              <a:t>Nincs közvetlen hibakeresés</a:t>
            </a:r>
          </a:p>
          <a:p>
            <a:pPr lvl="1"/>
            <a:r>
              <a:rPr lang="hu-HU" noProof="0" dirty="0">
                <a:sym typeface="Symbol" pitchFamily="18" charset="2"/>
              </a:rPr>
              <a:t>A programozó futtatáshoz szükséges adatokat, utasításokat rendel a programhoz</a:t>
            </a:r>
          </a:p>
          <a:p>
            <a:pPr lvl="1"/>
            <a:r>
              <a:rPr lang="hu-HU" noProof="0" dirty="0">
                <a:sym typeface="Symbol" pitchFamily="18" charset="2"/>
              </a:rPr>
              <a:t>Az operátor csoportosítja a munkákat illetve azok egyes fázisait (például fordítások egyszerre és csak utána futtatás)</a:t>
            </a:r>
          </a:p>
          <a:p>
            <a:pPr lvl="2"/>
            <a:r>
              <a:rPr lang="hu-HU" noProof="0" dirty="0">
                <a:sym typeface="Symbol" pitchFamily="18" charset="2"/>
              </a:rPr>
              <a:t>Ezt nevezzük kötegelt feldolgozásnak (batch)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771A9C-5251-4B28-8DF5-AD4AAE10E132}" type="slidenum">
              <a:rPr lang="hu-HU"/>
              <a:pPr/>
              <a:t>17</a:t>
            </a:fld>
            <a:endParaRPr lang="hu-HU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 noProof="0"/>
              <a:t>Korai rendszerek</a:t>
            </a:r>
          </a:p>
        </p:txBody>
      </p:sp>
      <p:sp>
        <p:nvSpPr>
          <p:cNvPr id="33795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u-HU" noProof="0">
                <a:sym typeface="Symbol" pitchFamily="18" charset="2"/>
              </a:rPr>
              <a:t>Hátrány</a:t>
            </a:r>
          </a:p>
          <a:p>
            <a:pPr lvl="1"/>
            <a:r>
              <a:rPr lang="hu-HU" noProof="0">
                <a:sym typeface="Symbol" pitchFamily="18" charset="2"/>
              </a:rPr>
              <a:t>A program befejeződésének vagy hiba miatti leállásának vizsgálata az operátor feladata → lassú reakcióidő</a:t>
            </a:r>
            <a:endParaRPr lang="hu-HU" noProof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771A9C-5251-4B28-8DF5-AD4AAE10E132}" type="slidenum">
              <a:rPr lang="hu-HU"/>
              <a:pPr/>
              <a:t>18</a:t>
            </a:fld>
            <a:endParaRPr lang="hu-HU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 noProof="0"/>
              <a:t>Korai rendszerek</a:t>
            </a:r>
          </a:p>
        </p:txBody>
      </p:sp>
      <p:sp>
        <p:nvSpPr>
          <p:cNvPr id="3481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hu-HU" noProof="0"/>
              <a:t>Egyszerű monitor</a:t>
            </a:r>
          </a:p>
          <a:p>
            <a:pPr lvl="1"/>
            <a:r>
              <a:rPr lang="hu-HU" noProof="0">
                <a:sym typeface="Symbol" pitchFamily="18" charset="2"/>
              </a:rPr>
              <a:t>Az operátor csak a perifériákat kezeli</a:t>
            </a:r>
          </a:p>
          <a:p>
            <a:pPr lvl="1"/>
            <a:r>
              <a:rPr lang="hu-HU" noProof="0">
                <a:sym typeface="Symbol" pitchFamily="18" charset="2"/>
              </a:rPr>
              <a:t>A gép vezérlését egy állandóan a memóriában lévő program (monitor) végzi</a:t>
            </a:r>
          </a:p>
          <a:p>
            <a:pPr lvl="1"/>
            <a:r>
              <a:rPr lang="hu-HU" noProof="0">
                <a:sym typeface="Symbol" pitchFamily="18" charset="2"/>
              </a:rPr>
              <a:t>A mellékelt információkat a monitor értelmezi és hajtja végre</a:t>
            </a:r>
          </a:p>
          <a:p>
            <a:pPr lvl="1"/>
            <a:r>
              <a:rPr lang="hu-HU" noProof="0">
                <a:sym typeface="Symbol" pitchFamily="18" charset="2"/>
              </a:rPr>
              <a:t>Program leállása után a monitor kapja meg a vezérlést (nem kell az operátorra várni)</a:t>
            </a:r>
            <a:endParaRPr lang="hu-HU" noProof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40B750-251D-4396-A57B-6796DE2A4339}" type="slidenum">
              <a:rPr lang="hu-HU"/>
              <a:pPr/>
              <a:t>19</a:t>
            </a:fld>
            <a:endParaRPr lang="hu-HU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 noProof="0"/>
              <a:t>Tartalom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hu-HU" noProof="0"/>
              <a:t>Általában az operációs rendszerekről</a:t>
            </a:r>
          </a:p>
          <a:p>
            <a:r>
              <a:rPr lang="hu-HU" noProof="0"/>
              <a:t>Az operációs rendszerek története</a:t>
            </a:r>
          </a:p>
          <a:p>
            <a:r>
              <a:rPr lang="hu-HU" noProof="0"/>
              <a:t>Az operációs rendszerek osztályozása</a:t>
            </a:r>
          </a:p>
          <a:p>
            <a:r>
              <a:rPr lang="hu-HU" noProof="0"/>
              <a:t>Az operációs rendszerek feladata</a:t>
            </a:r>
          </a:p>
          <a:p>
            <a:r>
              <a:rPr lang="hu-HU" noProof="0"/>
              <a:t>Az operációs rendszerek struktúrája</a:t>
            </a:r>
          </a:p>
          <a:p>
            <a:endParaRPr lang="hu-HU" noProof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686004-FFBC-49CF-B9B7-DBF528659F3C}" type="slidenum">
              <a:rPr lang="hu-HU"/>
              <a:pPr/>
              <a:t>2</a:t>
            </a:fld>
            <a:endParaRPr lang="hu-HU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u-HU" noProof="0"/>
              <a:t>A perifériás műveletek gyorsítása</a:t>
            </a:r>
          </a:p>
        </p:txBody>
      </p:sp>
      <p:sp>
        <p:nvSpPr>
          <p:cNvPr id="35843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8229600" cy="4953000"/>
          </a:xfrm>
        </p:spPr>
        <p:txBody>
          <a:bodyPr>
            <a:normAutofit lnSpcReduction="10000"/>
          </a:bodyPr>
          <a:lstStyle/>
          <a:p>
            <a:r>
              <a:rPr lang="hu-HU" noProof="0" dirty="0">
                <a:sym typeface="Symbol" pitchFamily="18" charset="2"/>
              </a:rPr>
              <a:t>Miért van rá szükség</a:t>
            </a:r>
          </a:p>
          <a:p>
            <a:pPr lvl="1"/>
            <a:r>
              <a:rPr lang="hu-HU" noProof="0" dirty="0">
                <a:sym typeface="Symbol" pitchFamily="18" charset="2"/>
              </a:rPr>
              <a:t>A periféria nagyságrenddel lassabb, mint a processzor</a:t>
            </a:r>
          </a:p>
          <a:p>
            <a:pPr lvl="1"/>
            <a:r>
              <a:rPr lang="hu-HU" noProof="0" dirty="0">
                <a:sym typeface="Symbol" pitchFamily="18" charset="2"/>
              </a:rPr>
              <a:t>Nagy I/O igényű programoknál a processzor kihasználtsága kicsi</a:t>
            </a:r>
          </a:p>
          <a:p>
            <a:r>
              <a:rPr lang="hu-HU" noProof="0" dirty="0"/>
              <a:t>Megoldások</a:t>
            </a:r>
          </a:p>
          <a:p>
            <a:pPr lvl="1"/>
            <a:r>
              <a:rPr lang="hu-HU" noProof="0" dirty="0" err="1">
                <a:sym typeface="Symbol" pitchFamily="18" charset="2"/>
              </a:rPr>
              <a:t>Off-line</a:t>
            </a:r>
            <a:r>
              <a:rPr lang="hu-HU" noProof="0" dirty="0">
                <a:sym typeface="Symbol" pitchFamily="18" charset="2"/>
              </a:rPr>
              <a:t> I/O műveletek</a:t>
            </a:r>
          </a:p>
          <a:p>
            <a:pPr lvl="1"/>
            <a:r>
              <a:rPr lang="hu-HU" noProof="0" dirty="0">
                <a:sym typeface="Symbol" pitchFamily="18" charset="2"/>
              </a:rPr>
              <a:t>Pufferelés</a:t>
            </a:r>
          </a:p>
          <a:p>
            <a:pPr lvl="1"/>
            <a:r>
              <a:rPr lang="hu-HU" noProof="0" dirty="0" err="1">
                <a:sym typeface="Symbol" pitchFamily="18" charset="2"/>
              </a:rPr>
              <a:t>Spooling</a:t>
            </a:r>
            <a:r>
              <a:rPr lang="hu-HU" noProof="0" dirty="0">
                <a:sym typeface="Symbol" pitchFamily="18" charset="2"/>
              </a:rPr>
              <a:t> (</a:t>
            </a:r>
            <a:r>
              <a:rPr lang="hu-HU" noProof="0" dirty="0" err="1">
                <a:sym typeface="Symbol" pitchFamily="18" charset="2"/>
              </a:rPr>
              <a:t>Simultaneous</a:t>
            </a:r>
            <a:r>
              <a:rPr lang="hu-HU" noProof="0" dirty="0">
                <a:sym typeface="Symbol" pitchFamily="18" charset="2"/>
              </a:rPr>
              <a:t> </a:t>
            </a:r>
            <a:r>
              <a:rPr lang="hu-HU" noProof="0" dirty="0" err="1">
                <a:sym typeface="Symbol" pitchFamily="18" charset="2"/>
              </a:rPr>
              <a:t>Peripheral</a:t>
            </a:r>
            <a:r>
              <a:rPr lang="hu-HU" noProof="0" dirty="0">
                <a:sym typeface="Symbol" pitchFamily="18" charset="2"/>
              </a:rPr>
              <a:t> </a:t>
            </a:r>
            <a:r>
              <a:rPr lang="hu-HU" noProof="0" dirty="0" err="1">
                <a:sym typeface="Symbol" pitchFamily="18" charset="2"/>
              </a:rPr>
              <a:t>Operation</a:t>
            </a:r>
            <a:r>
              <a:rPr lang="hu-HU" noProof="0" dirty="0">
                <a:sym typeface="Symbol" pitchFamily="18" charset="2"/>
              </a:rPr>
              <a:t> </a:t>
            </a:r>
            <a:r>
              <a:rPr lang="hu-HU" noProof="0" dirty="0" err="1">
                <a:sym typeface="Symbol" pitchFamily="18" charset="2"/>
              </a:rPr>
              <a:t>On-Line</a:t>
            </a:r>
            <a:r>
              <a:rPr lang="hu-HU" noProof="0" dirty="0">
                <a:sym typeface="Symbol" pitchFamily="18" charset="2"/>
              </a:rPr>
              <a:t>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E74093-6BB8-4214-811D-F18E2FBC6F1E}" type="slidenum">
              <a:rPr lang="hu-HU"/>
              <a:pPr/>
              <a:t>20</a:t>
            </a:fld>
            <a:endParaRPr lang="hu-HU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 noProof="0"/>
              <a:t>Off-line I/O műveletek</a:t>
            </a:r>
          </a:p>
        </p:txBody>
      </p:sp>
      <p:sp>
        <p:nvSpPr>
          <p:cNvPr id="36867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8229600" cy="4953000"/>
          </a:xfrm>
        </p:spPr>
        <p:txBody>
          <a:bodyPr>
            <a:normAutofit/>
          </a:bodyPr>
          <a:lstStyle/>
          <a:p>
            <a:r>
              <a:rPr lang="hu-HU" noProof="0" dirty="0">
                <a:sym typeface="Symbol" pitchFamily="18" charset="2"/>
              </a:rPr>
              <a:t>A bemeneti és a kimeneti perifériás műveleteket külön számítógépek végzik</a:t>
            </a:r>
          </a:p>
          <a:p>
            <a:r>
              <a:rPr lang="hu-HU" noProof="0" dirty="0">
                <a:sym typeface="Symbol" pitchFamily="18" charset="2"/>
              </a:rPr>
              <a:t>Három számítógép működik párhuzamosan</a:t>
            </a:r>
          </a:p>
          <a:p>
            <a:pPr lvl="1"/>
            <a:r>
              <a:rPr lang="hu-HU" noProof="0" dirty="0">
                <a:sym typeface="Symbol" pitchFamily="18" charset="2"/>
              </a:rPr>
              <a:t>A bemeneti oldalon egy gép átmásolja a kártyákat mágnesszalagra</a:t>
            </a:r>
          </a:p>
          <a:p>
            <a:pPr lvl="1"/>
            <a:r>
              <a:rPr lang="hu-HU" noProof="0" dirty="0">
                <a:sym typeface="Symbol" pitchFamily="18" charset="2"/>
              </a:rPr>
              <a:t>A kimeneten a mágnesszalagról másolja át egy másik gép az adatokat kártyára</a:t>
            </a:r>
          </a:p>
          <a:p>
            <a:pPr lvl="1"/>
            <a:r>
              <a:rPr lang="hu-HU" noProof="0" dirty="0">
                <a:sym typeface="Symbol" pitchFamily="18" charset="2"/>
              </a:rPr>
              <a:t>A középső (feldolgozást végző) számítógép periféria-függetlenné válik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2EF849-351C-48EA-B6F3-B9812C7B8EA7}" type="slidenum">
              <a:rPr lang="hu-HU"/>
              <a:pPr/>
              <a:t>21</a:t>
            </a:fld>
            <a:endParaRPr lang="hu-HU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 noProof="0"/>
              <a:t>Off-line I/O műveletek</a:t>
            </a:r>
          </a:p>
        </p:txBody>
      </p:sp>
      <p:sp>
        <p:nvSpPr>
          <p:cNvPr id="101383" name="Rectangle 7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81000" indent="-381000">
              <a:buFontTx/>
              <a:buAutoNum type="alphaLcPeriod"/>
            </a:pPr>
            <a:r>
              <a:rPr lang="hu-HU" sz="2400" noProof="0" dirty="0"/>
              <a:t>Kártya a 1401-be</a:t>
            </a:r>
          </a:p>
          <a:p>
            <a:pPr marL="381000" indent="-381000">
              <a:buFontTx/>
              <a:buAutoNum type="alphaLcPeriod"/>
            </a:pPr>
            <a:r>
              <a:rPr lang="hu-HU" sz="2400" noProof="0" dirty="0"/>
              <a:t>Kártya másolása szalagra</a:t>
            </a:r>
          </a:p>
          <a:p>
            <a:pPr marL="381000" indent="-381000">
              <a:buFontTx/>
              <a:buAutoNum type="alphaLcPeriod"/>
            </a:pPr>
            <a:r>
              <a:rPr lang="hu-HU" sz="2400" noProof="0" dirty="0"/>
              <a:t>Szalag a 7094-hez</a:t>
            </a:r>
          </a:p>
          <a:p>
            <a:pPr marL="381000" indent="-381000">
              <a:buFontTx/>
              <a:buAutoNum type="alphaLcPeriod"/>
            </a:pPr>
            <a:r>
              <a:rPr lang="hu-HU" sz="2400" noProof="0" dirty="0"/>
              <a:t>7094 elvégzi a számítást</a:t>
            </a:r>
          </a:p>
          <a:p>
            <a:pPr marL="381000" indent="-381000">
              <a:buFontTx/>
              <a:buAutoNum type="alphaLcPeriod"/>
            </a:pPr>
            <a:r>
              <a:rPr lang="hu-HU" sz="2400" noProof="0" dirty="0"/>
              <a:t>Szalag a 1401-be</a:t>
            </a:r>
          </a:p>
          <a:p>
            <a:pPr marL="381000" indent="-381000">
              <a:buFontTx/>
              <a:buAutoNum type="alphaLcPeriod"/>
            </a:pPr>
            <a:r>
              <a:rPr lang="hu-HU" sz="2400" noProof="0" dirty="0"/>
              <a:t>1401 kinyomtatja az eredményt</a:t>
            </a:r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7E0E86-91B7-4DF7-BE03-9741BAEABCB5}" type="slidenum">
              <a:rPr lang="hu-HU"/>
              <a:pPr/>
              <a:t>22</a:t>
            </a:fld>
            <a:endParaRPr lang="hu-HU"/>
          </a:p>
        </p:txBody>
      </p:sp>
      <p:pic>
        <p:nvPicPr>
          <p:cNvPr id="101382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3000" y="4221163"/>
            <a:ext cx="6905625" cy="2179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 noProof="0"/>
              <a:t>Off-line I/O műveletek</a:t>
            </a:r>
          </a:p>
        </p:txBody>
      </p:sp>
      <p:sp>
        <p:nvSpPr>
          <p:cNvPr id="36867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u-HU" noProof="0">
                <a:sym typeface="Symbol" pitchFamily="18" charset="2"/>
              </a:rPr>
              <a:t>Hátrány</a:t>
            </a:r>
          </a:p>
          <a:p>
            <a:pPr lvl="1"/>
            <a:r>
              <a:rPr lang="hu-HU" noProof="0">
                <a:sym typeface="Symbol" pitchFamily="18" charset="2"/>
              </a:rPr>
              <a:t>Több processzor (drágább)</a:t>
            </a:r>
          </a:p>
          <a:p>
            <a:pPr lvl="1"/>
            <a:r>
              <a:rPr lang="hu-HU" noProof="0">
                <a:sym typeface="Symbol" pitchFamily="18" charset="2"/>
              </a:rPr>
              <a:t>A szalagok cseréje nehézkes</a:t>
            </a:r>
            <a:endParaRPr lang="hu-HU" noProof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2EF849-351C-48EA-B6F3-B9812C7B8EA7}" type="slidenum">
              <a:rPr lang="hu-HU"/>
              <a:pPr/>
              <a:t>23</a:t>
            </a:fld>
            <a:endParaRPr lang="hu-HU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 noProof="0"/>
              <a:t>Pufferelés</a:t>
            </a:r>
          </a:p>
        </p:txBody>
      </p:sp>
      <p:sp>
        <p:nvSpPr>
          <p:cNvPr id="37891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8229600" cy="4953000"/>
          </a:xfrm>
        </p:spPr>
        <p:txBody>
          <a:bodyPr>
            <a:normAutofit fontScale="92500" lnSpcReduction="10000"/>
          </a:bodyPr>
          <a:lstStyle/>
          <a:p>
            <a:r>
              <a:rPr lang="hu-HU" noProof="0" dirty="0">
                <a:sym typeface="Symbol" pitchFamily="18" charset="2"/>
              </a:rPr>
              <a:t>A központi egység és a perifériakezelők párhuzamosan működnek</a:t>
            </a:r>
          </a:p>
          <a:p>
            <a:r>
              <a:rPr lang="hu-HU" noProof="0" dirty="0">
                <a:sym typeface="Symbol" pitchFamily="18" charset="2"/>
              </a:rPr>
              <a:t>A beolvasás egy gyors pufferbe történik</a:t>
            </a:r>
          </a:p>
          <a:p>
            <a:r>
              <a:rPr lang="hu-HU" noProof="0" dirty="0">
                <a:sym typeface="Symbol" pitchFamily="18" charset="2"/>
              </a:rPr>
              <a:t>Ha a pufferből a CPU elvette az adatot, akkor kezdődhet a következő adat beolvasása</a:t>
            </a:r>
          </a:p>
          <a:p>
            <a:r>
              <a:rPr lang="hu-HU" noProof="0" dirty="0">
                <a:sym typeface="Symbol" pitchFamily="18" charset="2"/>
              </a:rPr>
              <a:t>Az adat feldolgozása és a következő beolvasása egy időben történik (átlapolt feldolgozás)</a:t>
            </a:r>
          </a:p>
          <a:p>
            <a:r>
              <a:rPr lang="hu-HU" noProof="0" dirty="0">
                <a:sym typeface="Symbol" pitchFamily="18" charset="2"/>
              </a:rPr>
              <a:t>A hardver fejlődésével nagyobb pufferek</a:t>
            </a:r>
          </a:p>
          <a:p>
            <a:r>
              <a:rPr lang="hu-HU" noProof="0" dirty="0">
                <a:sym typeface="Symbol" pitchFamily="18" charset="2"/>
              </a:rPr>
              <a:t>Valamelyest kiegyenlíti a periféria és a CPU közötti sebesség különbséget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FC42B9-D582-4686-B107-0C3B450E17D9}" type="slidenum">
              <a:rPr lang="hu-HU"/>
              <a:pPr/>
              <a:t>24</a:t>
            </a:fld>
            <a:endParaRPr lang="hu-HU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 noProof="0"/>
              <a:t>Pufferelés</a:t>
            </a:r>
          </a:p>
        </p:txBody>
      </p:sp>
      <p:sp>
        <p:nvSpPr>
          <p:cNvPr id="37891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u-HU" noProof="0">
                <a:sym typeface="Symbol" pitchFamily="18" charset="2"/>
              </a:rPr>
              <a:t>Hátrány</a:t>
            </a:r>
          </a:p>
          <a:p>
            <a:pPr lvl="1"/>
            <a:r>
              <a:rPr lang="hu-HU" noProof="0">
                <a:sym typeface="Symbol" pitchFamily="18" charset="2"/>
              </a:rPr>
              <a:t>Csak akkor hatékony, ha a program perifériás műveleteinek ideje közel megegyezik a CPU működési idejével</a:t>
            </a:r>
            <a:endParaRPr lang="hu-HU" noProof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FC42B9-D582-4686-B107-0C3B450E17D9}" type="slidenum">
              <a:rPr lang="hu-HU"/>
              <a:pPr/>
              <a:t>25</a:t>
            </a:fld>
            <a:endParaRPr lang="hu-HU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u-HU" noProof="0"/>
              <a:t>Spooling</a:t>
            </a:r>
          </a:p>
        </p:txBody>
      </p:sp>
      <p:sp>
        <p:nvSpPr>
          <p:cNvPr id="38915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8229600" cy="4953000"/>
          </a:xfrm>
        </p:spPr>
        <p:txBody>
          <a:bodyPr>
            <a:normAutofit lnSpcReduction="10000"/>
          </a:bodyPr>
          <a:lstStyle/>
          <a:p>
            <a:r>
              <a:rPr lang="hu-HU" noProof="0" dirty="0">
                <a:sym typeface="Symbol" pitchFamily="18" charset="2"/>
              </a:rPr>
              <a:t>Megjelennek a gyors </a:t>
            </a:r>
            <a:r>
              <a:rPr lang="hu-HU" b="1" noProof="0" dirty="0">
                <a:sym typeface="Symbol" pitchFamily="18" charset="2"/>
              </a:rPr>
              <a:t>véletlen hozzáférésű </a:t>
            </a:r>
            <a:r>
              <a:rPr lang="hu-HU" noProof="0" dirty="0">
                <a:sym typeface="Symbol" pitchFamily="18" charset="2"/>
              </a:rPr>
              <a:t>mágneslemezek</a:t>
            </a:r>
          </a:p>
          <a:p>
            <a:r>
              <a:rPr lang="hu-HU" noProof="0" dirty="0">
                <a:sym typeface="Symbol" pitchFamily="18" charset="2"/>
              </a:rPr>
              <a:t>Puffer helyett mágneslemezeket alkalmazunk a perifériák adatainak tárolásra</a:t>
            </a:r>
          </a:p>
          <a:p>
            <a:r>
              <a:rPr lang="hu-HU" noProof="0" dirty="0">
                <a:sym typeface="Symbol" pitchFamily="18" charset="2"/>
              </a:rPr>
              <a:t>A különböző feladatok perifériás és feldolgozási műveletei lehetnek egy időben </a:t>
            </a:r>
            <a:r>
              <a:rPr lang="hu-HU" noProof="0" dirty="0">
                <a:latin typeface="Calibri"/>
                <a:sym typeface="Symbol" pitchFamily="18" charset="2"/>
              </a:rPr>
              <a:t>→</a:t>
            </a:r>
            <a:r>
              <a:rPr lang="hu-HU" noProof="0" dirty="0">
                <a:sym typeface="Symbol" pitchFamily="18" charset="2"/>
              </a:rPr>
              <a:t> nagyobb az esély a kiegyenlítődésre</a:t>
            </a:r>
          </a:p>
          <a:p>
            <a:r>
              <a:rPr lang="hu-HU" noProof="0" dirty="0">
                <a:sym typeface="Symbol" pitchFamily="18" charset="2"/>
              </a:rPr>
              <a:t>A véletlenszerű elérés miatt a munkák futási sorrendje változhat → kisebb teljesítményingadozás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796504-A03F-46C1-9006-4FD1B8B17313}" type="slidenum">
              <a:rPr lang="hu-HU"/>
              <a:pPr/>
              <a:t>26</a:t>
            </a:fld>
            <a:endParaRPr lang="hu-HU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 noProof="0"/>
              <a:t>Multiprogramozás</a:t>
            </a:r>
          </a:p>
        </p:txBody>
      </p:sp>
      <p:sp>
        <p:nvSpPr>
          <p:cNvPr id="39939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u-HU" noProof="0">
                <a:sym typeface="Symbol" pitchFamily="18" charset="2"/>
              </a:rPr>
              <a:t>A CPU egyre gyorsabb, a lemezről való olvasás ideje még mindig nem összemérhető vele</a:t>
            </a:r>
          </a:p>
          <a:p>
            <a:r>
              <a:rPr lang="hu-HU" noProof="0">
                <a:sym typeface="Symbol" pitchFamily="18" charset="2"/>
              </a:rPr>
              <a:t>Érdemes kihasználni a várakozási időt egy másik program futtatásával</a:t>
            </a:r>
          </a:p>
          <a:p>
            <a:r>
              <a:rPr lang="hu-HU" noProof="0">
                <a:sym typeface="Symbol" pitchFamily="18" charset="2"/>
              </a:rPr>
              <a:t>Látszólag egyszerre több program fut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0FECC-F9CD-4CE4-96D2-838D698BCB7F}" type="slidenum">
              <a:rPr lang="hu-HU"/>
              <a:pPr/>
              <a:t>27</a:t>
            </a:fld>
            <a:endParaRPr lang="hu-HU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 noProof="0"/>
              <a:t>Multiprogramozás</a:t>
            </a:r>
          </a:p>
        </p:txBody>
      </p:sp>
      <p:sp>
        <p:nvSpPr>
          <p:cNvPr id="39939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u-HU" noProof="0">
                <a:sym typeface="Symbol" pitchFamily="18" charset="2"/>
              </a:rPr>
              <a:t>Első megoldások</a:t>
            </a:r>
          </a:p>
          <a:p>
            <a:pPr lvl="1"/>
            <a:r>
              <a:rPr lang="hu-HU" noProof="0">
                <a:sym typeface="Symbol" pitchFamily="18" charset="2"/>
              </a:rPr>
              <a:t>A memóriát partíciókra osztották</a:t>
            </a:r>
          </a:p>
          <a:p>
            <a:pPr lvl="1"/>
            <a:r>
              <a:rPr lang="hu-HU" noProof="0">
                <a:sym typeface="Symbol" pitchFamily="18" charset="2"/>
              </a:rPr>
              <a:t>Amikor a processzor végzett nem kellett megvárnia, hogy az eredmény perifériára kerüljön, rögtön kezdhette a következő folyamatot</a:t>
            </a:r>
          </a:p>
          <a:p>
            <a:pPr lvl="1"/>
            <a:r>
              <a:rPr lang="hu-HU" noProof="0">
                <a:sym typeface="Symbol" pitchFamily="18" charset="2"/>
              </a:rPr>
              <a:t>Hardveres védelem az átcímzés ellen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0FECC-F9CD-4CE4-96D2-838D698BCB7F}" type="slidenum">
              <a:rPr lang="hu-HU"/>
              <a:pPr/>
              <a:t>28</a:t>
            </a:fld>
            <a:endParaRPr lang="hu-HU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u-HU" noProof="0"/>
              <a:t>Időosztásos multiprogramozás</a:t>
            </a:r>
          </a:p>
        </p:txBody>
      </p:sp>
      <p:sp>
        <p:nvSpPr>
          <p:cNvPr id="4096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hu-HU" noProof="0" dirty="0">
                <a:sym typeface="Symbol" pitchFamily="18" charset="2"/>
              </a:rPr>
              <a:t>A </a:t>
            </a:r>
            <a:r>
              <a:rPr lang="hu-HU" noProof="0" dirty="0" err="1">
                <a:sym typeface="Symbol" pitchFamily="18" charset="2"/>
              </a:rPr>
              <a:t>multiprogramozás</a:t>
            </a:r>
            <a:r>
              <a:rPr lang="hu-HU" noProof="0" dirty="0">
                <a:sym typeface="Symbol" pitchFamily="18" charset="2"/>
              </a:rPr>
              <a:t> lépései</a:t>
            </a:r>
          </a:p>
          <a:p>
            <a:pPr lvl="1"/>
            <a:r>
              <a:rPr lang="hu-HU" noProof="0" dirty="0">
                <a:sym typeface="Symbol" pitchFamily="18" charset="2"/>
              </a:rPr>
              <a:t>A rendszer tárolja és nyilvántartja az elvégzendő munkákat</a:t>
            </a:r>
          </a:p>
          <a:p>
            <a:pPr lvl="1"/>
            <a:r>
              <a:rPr lang="hu-HU" noProof="0" dirty="0">
                <a:sym typeface="Symbol" pitchFamily="18" charset="2"/>
              </a:rPr>
              <a:t>Egy munka addig fut, amíg várakozni nem kényszerül (általában perifériás műveletre)</a:t>
            </a:r>
          </a:p>
          <a:p>
            <a:pPr lvl="1"/>
            <a:r>
              <a:rPr lang="hu-HU" noProof="0" dirty="0">
                <a:sym typeface="Symbol" pitchFamily="18" charset="2"/>
              </a:rPr>
              <a:t>A várakozás okának feljegyzése</a:t>
            </a:r>
          </a:p>
          <a:p>
            <a:pPr lvl="1"/>
            <a:r>
              <a:rPr lang="hu-HU" noProof="0" dirty="0">
                <a:sym typeface="Symbol" pitchFamily="18" charset="2"/>
              </a:rPr>
              <a:t>Másik (futni képes) munka indítása</a:t>
            </a:r>
          </a:p>
          <a:p>
            <a:pPr lvl="1"/>
            <a:r>
              <a:rPr lang="hu-HU" noProof="0" dirty="0">
                <a:sym typeface="Symbol" pitchFamily="18" charset="2"/>
              </a:rPr>
              <a:t>Ha a várakozási ok megszűnik, a várakozó munka elindulhat, ha szabad a CPU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C7A2A-D31C-433B-9033-5FAF10393CC7}" type="slidenum">
              <a:rPr lang="hu-HU"/>
              <a:pPr/>
              <a:t>29</a:t>
            </a:fld>
            <a:endParaRPr lang="hu-HU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0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hu-HU" noProof="0"/>
              <a:t>Operációs rendszerek</a:t>
            </a:r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hu-HU" noProof="0"/>
              <a:t>Általában az operációs rendszerekről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u-HU" noProof="0"/>
              <a:t>Időosztásos multiprogramozás</a:t>
            </a:r>
          </a:p>
        </p:txBody>
      </p:sp>
      <p:sp>
        <p:nvSpPr>
          <p:cNvPr id="41987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8229600" cy="4953000"/>
          </a:xfrm>
        </p:spPr>
        <p:txBody>
          <a:bodyPr>
            <a:normAutofit lnSpcReduction="10000"/>
          </a:bodyPr>
          <a:lstStyle/>
          <a:p>
            <a:r>
              <a:rPr lang="hu-HU" noProof="0" dirty="0">
                <a:sym typeface="Symbol" pitchFamily="18" charset="2"/>
              </a:rPr>
              <a:t>Megoldandó feladatok</a:t>
            </a:r>
          </a:p>
          <a:p>
            <a:pPr lvl="1"/>
            <a:r>
              <a:rPr lang="hu-HU" noProof="0" dirty="0">
                <a:sym typeface="Symbol" pitchFamily="18" charset="2"/>
              </a:rPr>
              <a:t>Több program van egyszerre a központi tárban (memóriában) → tárgazdálkodás</a:t>
            </a:r>
          </a:p>
          <a:p>
            <a:pPr lvl="1"/>
            <a:r>
              <a:rPr lang="hu-HU" noProof="0" dirty="0">
                <a:sym typeface="Symbol" pitchFamily="18" charset="2"/>
              </a:rPr>
              <a:t>Egyszerre több program is lehet futásra kész → CPU ütemezés</a:t>
            </a:r>
          </a:p>
          <a:p>
            <a:pPr lvl="1"/>
            <a:r>
              <a:rPr lang="hu-HU" noProof="0" dirty="0">
                <a:sym typeface="Symbol" pitchFamily="18" charset="2"/>
              </a:rPr>
              <a:t>Több program is ugyanazt az erőforrást akarja használni →</a:t>
            </a:r>
            <a:r>
              <a:rPr lang="hu-HU" noProof="0" dirty="0">
                <a:cs typeface="Arial" charset="0"/>
                <a:sym typeface="Symbol" pitchFamily="18" charset="2"/>
              </a:rPr>
              <a:t> </a:t>
            </a:r>
            <a:r>
              <a:rPr lang="hu-HU" dirty="0">
                <a:sym typeface="Symbol" pitchFamily="18" charset="2"/>
              </a:rPr>
              <a:t>az erőforrások használatának koordinálása: </a:t>
            </a:r>
            <a:r>
              <a:rPr lang="hu-HU" noProof="0" dirty="0">
                <a:cs typeface="Arial" charset="0"/>
                <a:sym typeface="Symbol" pitchFamily="18" charset="2"/>
              </a:rPr>
              <a:t>erőforrás allokáció, holtpont kezelés</a:t>
            </a:r>
          </a:p>
          <a:p>
            <a:pPr lvl="1"/>
            <a:r>
              <a:rPr lang="hu-HU" noProof="0" dirty="0">
                <a:cs typeface="Arial" charset="0"/>
                <a:sym typeface="Symbol" pitchFamily="18" charset="2"/>
              </a:rPr>
              <a:t>A programok egymást és az operációs rendszer működését nem zavarhatják </a:t>
            </a:r>
            <a:r>
              <a:rPr lang="hu-HU" noProof="0" dirty="0">
                <a:sym typeface="Symbol" pitchFamily="18" charset="2"/>
              </a:rPr>
              <a:t>→</a:t>
            </a:r>
            <a:r>
              <a:rPr lang="hu-HU" noProof="0" dirty="0">
                <a:cs typeface="Arial" charset="0"/>
                <a:sym typeface="Symbol" pitchFamily="18" charset="2"/>
              </a:rPr>
              <a:t> védelemi mechanizmusok</a:t>
            </a:r>
            <a:endParaRPr lang="hu-HU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A0EE39-06A6-4F43-85C0-87C2120D86B3}" type="slidenum">
              <a:rPr lang="hu-HU"/>
              <a:pPr/>
              <a:t>30</a:t>
            </a:fld>
            <a:endParaRPr lang="hu-HU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 noProof="0"/>
              <a:t>Napjaink rendszerei</a:t>
            </a:r>
          </a:p>
        </p:txBody>
      </p:sp>
      <p:sp>
        <p:nvSpPr>
          <p:cNvPr id="10240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hu-HU" noProof="0" dirty="0">
                <a:cs typeface="Arial" charset="0"/>
                <a:sym typeface="Symbol" pitchFamily="18" charset="2"/>
              </a:rPr>
              <a:t>Korszerű kötegelt rendszerek</a:t>
            </a:r>
          </a:p>
          <a:p>
            <a:r>
              <a:rPr lang="hu-HU" noProof="0" dirty="0">
                <a:cs typeface="Arial" charset="0"/>
                <a:sym typeface="Symbol" pitchFamily="18" charset="2"/>
              </a:rPr>
              <a:t>Időosztásos rendszerek (</a:t>
            </a:r>
            <a:r>
              <a:rPr lang="hu-HU" noProof="0" dirty="0" err="1">
                <a:cs typeface="Arial" charset="0"/>
                <a:sym typeface="Symbol" pitchFamily="18" charset="2"/>
              </a:rPr>
              <a:t>timesharing</a:t>
            </a:r>
            <a:r>
              <a:rPr lang="hu-HU" noProof="0" dirty="0">
                <a:cs typeface="Arial" charset="0"/>
                <a:sym typeface="Symbol" pitchFamily="18" charset="2"/>
              </a:rPr>
              <a:t>)</a:t>
            </a:r>
          </a:p>
          <a:p>
            <a:r>
              <a:rPr lang="hu-HU" noProof="0" dirty="0">
                <a:cs typeface="Arial" charset="0"/>
                <a:sym typeface="Symbol" pitchFamily="18" charset="2"/>
              </a:rPr>
              <a:t>Elosztott operációs rendszerek</a:t>
            </a:r>
          </a:p>
          <a:p>
            <a:r>
              <a:rPr lang="hu-HU" noProof="0" dirty="0">
                <a:cs typeface="Arial" charset="0"/>
                <a:sym typeface="Symbol" pitchFamily="18" charset="2"/>
              </a:rPr>
              <a:t>Valósidejű rendszerek (</a:t>
            </a:r>
            <a:r>
              <a:rPr lang="hu-HU" noProof="0" dirty="0" err="1">
                <a:cs typeface="Arial" charset="0"/>
                <a:sym typeface="Symbol" pitchFamily="18" charset="2"/>
              </a:rPr>
              <a:t>real-time</a:t>
            </a:r>
            <a:r>
              <a:rPr lang="hu-HU" noProof="0" dirty="0">
                <a:cs typeface="Arial" charset="0"/>
                <a:sym typeface="Symbol" pitchFamily="18" charset="2"/>
              </a:rPr>
              <a:t> </a:t>
            </a:r>
            <a:r>
              <a:rPr lang="hu-HU" noProof="0" dirty="0" err="1">
                <a:cs typeface="Arial" charset="0"/>
                <a:sym typeface="Symbol" pitchFamily="18" charset="2"/>
              </a:rPr>
              <a:t>systems</a:t>
            </a:r>
            <a:r>
              <a:rPr lang="hu-HU" noProof="0" dirty="0">
                <a:cs typeface="Arial" charset="0"/>
                <a:sym typeface="Symbol" pitchFamily="18" charset="2"/>
              </a:rPr>
              <a:t>)</a:t>
            </a:r>
          </a:p>
          <a:p>
            <a:r>
              <a:rPr lang="hu-HU" noProof="0" dirty="0">
                <a:cs typeface="Arial" charset="0"/>
                <a:sym typeface="Symbol" pitchFamily="18" charset="2"/>
              </a:rPr>
              <a:t>Beágyazott operációs rendszerek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A89926-BE52-41BE-89C7-03C6463889E5}" type="slidenum">
              <a:rPr lang="hu-HU"/>
              <a:pPr/>
              <a:t>31</a:t>
            </a:fld>
            <a:endParaRPr lang="hu-HU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u-HU" noProof="0"/>
              <a:t>Korszerű kötegelt rendszerek</a:t>
            </a:r>
          </a:p>
        </p:txBody>
      </p:sp>
      <p:sp>
        <p:nvSpPr>
          <p:cNvPr id="43011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8229600" cy="4953000"/>
          </a:xfrm>
        </p:spPr>
        <p:txBody>
          <a:bodyPr>
            <a:normAutofit lnSpcReduction="10000"/>
          </a:bodyPr>
          <a:lstStyle/>
          <a:p>
            <a:r>
              <a:rPr lang="hu-HU" noProof="0" dirty="0">
                <a:cs typeface="Arial" charset="0"/>
                <a:sym typeface="Symbol" pitchFamily="18" charset="2"/>
              </a:rPr>
              <a:t>Csak a neve maradt meg, az eredeti elv megszűnt</a:t>
            </a:r>
          </a:p>
          <a:p>
            <a:r>
              <a:rPr lang="hu-HU" noProof="0" dirty="0">
                <a:cs typeface="Arial" charset="0"/>
                <a:sym typeface="Symbol" pitchFamily="18" charset="2"/>
              </a:rPr>
              <a:t>A programok futásába nem lehet interaktívan beavatkozni</a:t>
            </a:r>
          </a:p>
          <a:p>
            <a:r>
              <a:rPr lang="hu-HU" noProof="0" dirty="0">
                <a:cs typeface="Arial" charset="0"/>
                <a:sym typeface="Symbol" pitchFamily="18" charset="2"/>
              </a:rPr>
              <a:t>Tipikusan nagygépes rendszerek</a:t>
            </a:r>
          </a:p>
          <a:p>
            <a:r>
              <a:rPr lang="hu-HU" noProof="0" dirty="0">
                <a:cs typeface="Arial" charset="0"/>
                <a:sym typeface="Symbol" pitchFamily="18" charset="2"/>
              </a:rPr>
              <a:t>Hátrányok</a:t>
            </a:r>
          </a:p>
          <a:p>
            <a:pPr lvl="1"/>
            <a:r>
              <a:rPr lang="hu-HU" noProof="0" dirty="0">
                <a:cs typeface="Arial" charset="0"/>
                <a:sym typeface="Symbol" pitchFamily="18" charset="2"/>
              </a:rPr>
              <a:t>Az átfutási idő hosszú (amíg eredményt kapunk)</a:t>
            </a:r>
          </a:p>
          <a:p>
            <a:pPr lvl="1"/>
            <a:r>
              <a:rPr lang="hu-HU" noProof="0" dirty="0">
                <a:cs typeface="Arial" charset="0"/>
                <a:sym typeface="Symbol" pitchFamily="18" charset="2"/>
              </a:rPr>
              <a:t>Hibakezelés nehezen megvalósítható</a:t>
            </a:r>
          </a:p>
          <a:p>
            <a:pPr lvl="2"/>
            <a:r>
              <a:rPr lang="hu-HU" noProof="0" dirty="0">
                <a:cs typeface="Arial" charset="0"/>
                <a:sym typeface="Symbol" pitchFamily="18" charset="2"/>
              </a:rPr>
              <a:t>Eredmény alapján</a:t>
            </a:r>
          </a:p>
          <a:p>
            <a:pPr lvl="2"/>
            <a:r>
              <a:rPr lang="hu-HU" noProof="0" dirty="0">
                <a:cs typeface="Arial" charset="0"/>
                <a:sym typeface="Symbol" pitchFamily="18" charset="2"/>
              </a:rPr>
              <a:t>Program elszállása esetén memóriakép, regiszterek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8FCD2C-08BA-439C-BEC2-439A4A6B6F73}" type="slidenum">
              <a:rPr lang="hu-HU"/>
              <a:pPr/>
              <a:t>32</a:t>
            </a:fld>
            <a:endParaRPr lang="hu-HU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 noProof="0"/>
              <a:t>Időosztásos rendszerek</a:t>
            </a:r>
          </a:p>
        </p:txBody>
      </p:sp>
      <p:sp>
        <p:nvSpPr>
          <p:cNvPr id="44035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8229600" cy="5029200"/>
          </a:xfrm>
        </p:spPr>
        <p:txBody>
          <a:bodyPr>
            <a:normAutofit fontScale="92500" lnSpcReduction="10000"/>
          </a:bodyPr>
          <a:lstStyle/>
          <a:p>
            <a:r>
              <a:rPr lang="hu-HU" noProof="0" dirty="0">
                <a:cs typeface="Arial" charset="0"/>
                <a:sym typeface="Symbol" pitchFamily="18" charset="2"/>
              </a:rPr>
              <a:t>Több felhasználó interaktív kezelése</a:t>
            </a:r>
          </a:p>
          <a:p>
            <a:r>
              <a:rPr lang="hu-HU" noProof="0" dirty="0">
                <a:cs typeface="Arial" charset="0"/>
                <a:sym typeface="Symbol" pitchFamily="18" charset="2"/>
              </a:rPr>
              <a:t>A felhasználók adataink kezelésére állományok (file) használata</a:t>
            </a:r>
          </a:p>
          <a:p>
            <a:pPr lvl="1"/>
            <a:r>
              <a:rPr lang="hu-HU" noProof="0" dirty="0">
                <a:cs typeface="Arial" charset="0"/>
                <a:sym typeface="Symbol" pitchFamily="18" charset="2"/>
              </a:rPr>
              <a:t>Állományrendszer, könyvtárak</a:t>
            </a:r>
          </a:p>
          <a:p>
            <a:r>
              <a:rPr lang="hu-HU" noProof="0" dirty="0">
                <a:cs typeface="Arial" charset="0"/>
                <a:sym typeface="Symbol" pitchFamily="18" charset="2"/>
              </a:rPr>
              <a:t>A felhasználó nagyon lassú a géphez képest </a:t>
            </a:r>
            <a:r>
              <a:rPr lang="hu-HU" noProof="0" dirty="0">
                <a:sym typeface="Symbol" pitchFamily="18" charset="2"/>
              </a:rPr>
              <a:t>→</a:t>
            </a:r>
            <a:r>
              <a:rPr lang="hu-HU" noProof="0" dirty="0">
                <a:cs typeface="Arial" charset="0"/>
                <a:sym typeface="Symbol" pitchFamily="18" charset="2"/>
              </a:rPr>
              <a:t> egyéb feladatok elvégzése</a:t>
            </a:r>
          </a:p>
          <a:p>
            <a:r>
              <a:rPr lang="hu-HU" noProof="0" dirty="0">
                <a:cs typeface="Arial" charset="0"/>
                <a:sym typeface="Symbol" pitchFamily="18" charset="2"/>
              </a:rPr>
              <a:t>A rendszer válaszideje kicsi kell, hogy legyen </a:t>
            </a:r>
            <a:r>
              <a:rPr lang="hu-HU" noProof="0" dirty="0">
                <a:sym typeface="Symbol" pitchFamily="18" charset="2"/>
              </a:rPr>
              <a:t>→</a:t>
            </a:r>
            <a:r>
              <a:rPr lang="hu-HU" noProof="0" dirty="0">
                <a:cs typeface="Arial" charset="0"/>
                <a:sym typeface="Symbol" pitchFamily="18" charset="2"/>
              </a:rPr>
              <a:t> gyakran kell a programok között váltani, gyakrabban, mint egyébként szükséges lenne</a:t>
            </a:r>
          </a:p>
          <a:p>
            <a:r>
              <a:rPr lang="hu-HU" noProof="0" dirty="0">
                <a:cs typeface="Arial" charset="0"/>
                <a:sym typeface="Symbol" pitchFamily="18" charset="2"/>
              </a:rPr>
              <a:t>Speciális védelmi mechanizmusok a több felhasználó miatt</a:t>
            </a:r>
            <a:endParaRPr lang="hu-HU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9A97F4-42E3-4D00-85DF-FDA3467B72F3}" type="slidenum">
              <a:rPr lang="hu-HU"/>
              <a:pPr/>
              <a:t>33</a:t>
            </a:fld>
            <a:endParaRPr lang="hu-HU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u-HU" noProof="0"/>
              <a:t>Elosztott operációs rendszerek</a:t>
            </a:r>
          </a:p>
        </p:txBody>
      </p:sp>
      <p:sp>
        <p:nvSpPr>
          <p:cNvPr id="4505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hu-HU" noProof="0" dirty="0">
                <a:cs typeface="Arial" charset="0"/>
                <a:sym typeface="Symbol" pitchFamily="18" charset="2"/>
              </a:rPr>
              <a:t>A számításokat több CPU között osztják meg</a:t>
            </a:r>
          </a:p>
          <a:p>
            <a:r>
              <a:rPr lang="hu-HU" noProof="0" dirty="0">
                <a:cs typeface="Arial" charset="0"/>
                <a:sym typeface="Symbol" pitchFamily="18" charset="2"/>
              </a:rPr>
              <a:t>Szorosan csatolt rendszerek</a:t>
            </a:r>
          </a:p>
          <a:p>
            <a:pPr lvl="1"/>
            <a:r>
              <a:rPr lang="hu-HU" noProof="0" dirty="0">
                <a:cs typeface="Arial" charset="0"/>
                <a:sym typeface="Symbol" pitchFamily="18" charset="2"/>
              </a:rPr>
              <a:t>Közös tárterület</a:t>
            </a:r>
          </a:p>
          <a:p>
            <a:pPr lvl="1"/>
            <a:r>
              <a:rPr lang="hu-HU" noProof="0" dirty="0">
                <a:cs typeface="Arial" charset="0"/>
                <a:sym typeface="Symbol" pitchFamily="18" charset="2"/>
              </a:rPr>
              <a:t>Homogén (azonos típusú CPU-k) vagy inhomogén</a:t>
            </a:r>
          </a:p>
          <a:p>
            <a:pPr lvl="1"/>
            <a:r>
              <a:rPr lang="hu-HU" noProof="0" dirty="0">
                <a:cs typeface="Arial" charset="0"/>
                <a:sym typeface="Symbol" pitchFamily="18" charset="2"/>
              </a:rPr>
              <a:t>Szimmetrikus (egyenrangú CPU-k) vagy aszimmetrikus</a:t>
            </a:r>
          </a:p>
          <a:p>
            <a:r>
              <a:rPr lang="hu-HU" noProof="0" dirty="0">
                <a:cs typeface="Arial" charset="0"/>
                <a:sym typeface="Symbol" pitchFamily="18" charset="2"/>
              </a:rPr>
              <a:t>Lazán csatolt rendszerek </a:t>
            </a:r>
          </a:p>
          <a:p>
            <a:pPr lvl="1"/>
            <a:r>
              <a:rPr lang="hu-HU" noProof="0" dirty="0">
                <a:cs typeface="Arial" charset="0"/>
                <a:sym typeface="Symbol" pitchFamily="18" charset="2"/>
              </a:rPr>
              <a:t>Kommunikációs csatornák</a:t>
            </a:r>
            <a:endParaRPr lang="hu-HU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EAD4EE-6C35-4140-B2F2-E35E407937F8}" type="slidenum">
              <a:rPr lang="hu-HU"/>
              <a:pPr/>
              <a:t>34</a:t>
            </a:fld>
            <a:endParaRPr lang="hu-HU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u-HU" noProof="0"/>
              <a:t>Elosztott operációs rendszerek előnyei</a:t>
            </a:r>
          </a:p>
        </p:txBody>
      </p:sp>
      <p:sp>
        <p:nvSpPr>
          <p:cNvPr id="46083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8229600" cy="4953000"/>
          </a:xfrm>
        </p:spPr>
        <p:txBody>
          <a:bodyPr>
            <a:normAutofit fontScale="92500" lnSpcReduction="20000"/>
          </a:bodyPr>
          <a:lstStyle/>
          <a:p>
            <a:r>
              <a:rPr lang="hu-HU" noProof="0" dirty="0">
                <a:cs typeface="Arial" charset="0"/>
                <a:sym typeface="Symbol" pitchFamily="18" charset="2"/>
              </a:rPr>
              <a:t>Erőforrás megosztás</a:t>
            </a:r>
          </a:p>
          <a:p>
            <a:pPr lvl="1"/>
            <a:r>
              <a:rPr lang="hu-HU" noProof="0" dirty="0">
                <a:cs typeface="Arial" charset="0"/>
                <a:sym typeface="Symbol" pitchFamily="18" charset="2"/>
              </a:rPr>
              <a:t>Más géphez kacsolódó erőforrások használata</a:t>
            </a:r>
          </a:p>
          <a:p>
            <a:r>
              <a:rPr lang="hu-HU" noProof="0" dirty="0">
                <a:cs typeface="Arial" charset="0"/>
                <a:sym typeface="Symbol" pitchFamily="18" charset="2"/>
              </a:rPr>
              <a:t>Terhelés megosztás</a:t>
            </a:r>
          </a:p>
          <a:p>
            <a:pPr lvl="1"/>
            <a:r>
              <a:rPr lang="hu-HU" noProof="0" dirty="0">
                <a:cs typeface="Arial" charset="0"/>
                <a:sym typeface="Symbol" pitchFamily="18" charset="2"/>
              </a:rPr>
              <a:t>Párhuzamosan végrehajtható programrészek szétosztása</a:t>
            </a:r>
          </a:p>
          <a:p>
            <a:r>
              <a:rPr lang="hu-HU" noProof="0" dirty="0">
                <a:cs typeface="Arial" charset="0"/>
                <a:sym typeface="Symbol" pitchFamily="18" charset="2"/>
              </a:rPr>
              <a:t>Megbízhatóság</a:t>
            </a:r>
          </a:p>
          <a:p>
            <a:pPr lvl="1"/>
            <a:r>
              <a:rPr lang="hu-HU" noProof="0" dirty="0">
                <a:cs typeface="Arial" charset="0"/>
                <a:sym typeface="Symbol" pitchFamily="18" charset="2"/>
              </a:rPr>
              <a:t>Meghibásodás esetén más gép </a:t>
            </a:r>
            <a:r>
              <a:rPr lang="hu-HU" noProof="0" dirty="0" err="1">
                <a:cs typeface="Arial" charset="0"/>
                <a:sym typeface="Symbol" pitchFamily="18" charset="2"/>
              </a:rPr>
              <a:t>átveheti</a:t>
            </a:r>
            <a:r>
              <a:rPr lang="hu-HU" noProof="0" dirty="0">
                <a:cs typeface="Arial" charset="0"/>
                <a:sym typeface="Symbol" pitchFamily="18" charset="2"/>
              </a:rPr>
              <a:t> a kiesett rész helyét</a:t>
            </a:r>
          </a:p>
          <a:p>
            <a:pPr lvl="1"/>
            <a:r>
              <a:rPr lang="hu-HU" noProof="0" dirty="0">
                <a:cs typeface="Arial" charset="0"/>
                <a:sym typeface="Symbol" pitchFamily="18" charset="2"/>
              </a:rPr>
              <a:t>Redundancia szükséges</a:t>
            </a:r>
          </a:p>
          <a:p>
            <a:r>
              <a:rPr lang="hu-HU" noProof="0" dirty="0">
                <a:cs typeface="Arial" charset="0"/>
                <a:sym typeface="Symbol" pitchFamily="18" charset="2"/>
              </a:rPr>
              <a:t>Kommunikáció</a:t>
            </a:r>
          </a:p>
          <a:p>
            <a:pPr lvl="1"/>
            <a:r>
              <a:rPr lang="hu-HU" noProof="0" dirty="0">
                <a:cs typeface="Arial" charset="0"/>
                <a:sym typeface="Symbol" pitchFamily="18" charset="2"/>
              </a:rPr>
              <a:t>Programok között</a:t>
            </a:r>
          </a:p>
          <a:p>
            <a:pPr lvl="1"/>
            <a:r>
              <a:rPr lang="hu-HU" noProof="0" dirty="0">
                <a:cs typeface="Arial" charset="0"/>
                <a:sym typeface="Symbol" pitchFamily="18" charset="2"/>
              </a:rPr>
              <a:t>Felhasználók között</a:t>
            </a:r>
            <a:endParaRPr lang="hu-HU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9DCF00-66CD-49AA-A47E-79462EA95B79}" type="slidenum">
              <a:rPr lang="hu-HU"/>
              <a:pPr/>
              <a:t>35</a:t>
            </a:fld>
            <a:endParaRPr lang="hu-HU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 noProof="0"/>
              <a:t>Valósidejű rendszerek</a:t>
            </a:r>
          </a:p>
        </p:txBody>
      </p:sp>
      <p:sp>
        <p:nvSpPr>
          <p:cNvPr id="47107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u-HU" noProof="0" dirty="0">
                <a:cs typeface="Arial" charset="0"/>
                <a:sym typeface="Symbol" pitchFamily="18" charset="2"/>
              </a:rPr>
              <a:t>A külső hatásokra azonnal reagálni kell</a:t>
            </a:r>
          </a:p>
          <a:p>
            <a:r>
              <a:rPr lang="hu-HU" noProof="0" dirty="0">
                <a:cs typeface="Arial" charset="0"/>
                <a:sym typeface="Symbol" pitchFamily="18" charset="2"/>
              </a:rPr>
              <a:t>Folyamatirányításnál van nagy szerepük</a:t>
            </a:r>
          </a:p>
          <a:p>
            <a:r>
              <a:rPr lang="hu-HU" noProof="0" dirty="0">
                <a:cs typeface="Arial" charset="0"/>
                <a:sym typeface="Symbol" pitchFamily="18" charset="2"/>
              </a:rPr>
              <a:t>Általában célhardveren, </a:t>
            </a:r>
            <a:r>
              <a:rPr lang="hu-HU" noProof="0" dirty="0" err="1">
                <a:cs typeface="Arial" charset="0"/>
                <a:sym typeface="Symbol" pitchFamily="18" charset="2"/>
              </a:rPr>
              <a:t>ROM-ba</a:t>
            </a:r>
            <a:r>
              <a:rPr lang="hu-HU" noProof="0" dirty="0">
                <a:cs typeface="Arial" charset="0"/>
                <a:sym typeface="Symbol" pitchFamily="18" charset="2"/>
              </a:rPr>
              <a:t> égetve futnak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5AD1FA-5674-42E6-B6AA-BA613E48D747}" type="slidenum">
              <a:rPr lang="hu-HU"/>
              <a:pPr/>
              <a:t>36</a:t>
            </a:fld>
            <a:endParaRPr lang="hu-HU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 noProof="0"/>
              <a:t>Valósidejű rendszerek</a:t>
            </a:r>
          </a:p>
        </p:txBody>
      </p:sp>
      <p:sp>
        <p:nvSpPr>
          <p:cNvPr id="47107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8229600" cy="4953000"/>
          </a:xfrm>
        </p:spPr>
        <p:txBody>
          <a:bodyPr>
            <a:normAutofit/>
          </a:bodyPr>
          <a:lstStyle/>
          <a:p>
            <a:r>
              <a:rPr lang="hu-HU" noProof="0" dirty="0">
                <a:cs typeface="Arial" charset="0"/>
                <a:sym typeface="Symbol" pitchFamily="18" charset="2"/>
              </a:rPr>
              <a:t>Kemény valós idejű rendszerek (</a:t>
            </a:r>
            <a:r>
              <a:rPr lang="hu-HU" noProof="0" dirty="0" err="1">
                <a:cs typeface="Arial" charset="0"/>
                <a:sym typeface="Symbol" pitchFamily="18" charset="2"/>
              </a:rPr>
              <a:t>hard</a:t>
            </a:r>
            <a:r>
              <a:rPr lang="hu-HU" noProof="0" dirty="0">
                <a:cs typeface="Arial" charset="0"/>
                <a:sym typeface="Symbol" pitchFamily="18" charset="2"/>
              </a:rPr>
              <a:t> </a:t>
            </a:r>
            <a:r>
              <a:rPr lang="hu-HU" noProof="0" dirty="0" err="1">
                <a:cs typeface="Arial" charset="0"/>
                <a:sym typeface="Symbol" pitchFamily="18" charset="2"/>
              </a:rPr>
              <a:t>real-time</a:t>
            </a:r>
            <a:r>
              <a:rPr lang="hu-HU" noProof="0" dirty="0">
                <a:cs typeface="Arial" charset="0"/>
                <a:sym typeface="Symbol" pitchFamily="18" charset="2"/>
              </a:rPr>
              <a:t>)</a:t>
            </a:r>
          </a:p>
          <a:p>
            <a:pPr lvl="1"/>
            <a:r>
              <a:rPr lang="hu-HU" noProof="0" dirty="0">
                <a:cs typeface="Arial" charset="0"/>
                <a:sym typeface="Symbol" pitchFamily="18" charset="2"/>
              </a:rPr>
              <a:t>Szigorúan definiált és betartott válaszidők</a:t>
            </a:r>
          </a:p>
          <a:p>
            <a:pPr lvl="1"/>
            <a:r>
              <a:rPr lang="hu-HU" noProof="0" dirty="0">
                <a:cs typeface="Arial" charset="0"/>
                <a:sym typeface="Symbol" pitchFamily="18" charset="2"/>
              </a:rPr>
              <a:t>Kritikus rendszerek (például atomreaktor, járművek)</a:t>
            </a:r>
          </a:p>
          <a:p>
            <a:pPr lvl="1"/>
            <a:r>
              <a:rPr lang="hu-HU" noProof="0" dirty="0">
                <a:cs typeface="Arial" charset="0"/>
                <a:sym typeface="Symbol" pitchFamily="18" charset="2"/>
              </a:rPr>
              <a:t>Adattárolás: RAM, ROM</a:t>
            </a:r>
          </a:p>
          <a:p>
            <a:pPr lvl="2"/>
            <a:r>
              <a:rPr lang="hu-HU" noProof="0" dirty="0">
                <a:cs typeface="Arial" charset="0"/>
                <a:sym typeface="Symbol" pitchFamily="18" charset="2"/>
              </a:rPr>
              <a:t>Másodlagos tárolást (diszk) nem támogatják</a:t>
            </a:r>
          </a:p>
          <a:p>
            <a:pPr lvl="1"/>
            <a:r>
              <a:rPr lang="hu-HU" noProof="0" dirty="0">
                <a:cs typeface="Arial" charset="0"/>
                <a:sym typeface="Symbol" pitchFamily="18" charset="2"/>
              </a:rPr>
              <a:t>Általános célú operációs rendszerek nem támogatják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5AD1FA-5674-42E6-B6AA-BA613E48D747}" type="slidenum">
              <a:rPr lang="hu-HU"/>
              <a:pPr/>
              <a:t>37</a:t>
            </a:fld>
            <a:endParaRPr lang="hu-HU"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 noProof="0"/>
              <a:t>Valósidejű rendszerek</a:t>
            </a:r>
          </a:p>
        </p:txBody>
      </p:sp>
      <p:sp>
        <p:nvSpPr>
          <p:cNvPr id="47107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8229600" cy="4953000"/>
          </a:xfrm>
        </p:spPr>
        <p:txBody>
          <a:bodyPr>
            <a:normAutofit/>
          </a:bodyPr>
          <a:lstStyle/>
          <a:p>
            <a:r>
              <a:rPr lang="hu-HU" noProof="0" dirty="0">
                <a:cs typeface="Arial" charset="0"/>
                <a:sym typeface="Symbol" pitchFamily="18" charset="2"/>
              </a:rPr>
              <a:t>Puha valós idejű rendszerek (</a:t>
            </a:r>
            <a:r>
              <a:rPr lang="hu-HU" noProof="0" dirty="0" err="1">
                <a:cs typeface="Arial" charset="0"/>
                <a:sym typeface="Symbol" pitchFamily="18" charset="2"/>
              </a:rPr>
              <a:t>soft</a:t>
            </a:r>
            <a:r>
              <a:rPr lang="hu-HU" noProof="0" dirty="0">
                <a:cs typeface="Arial" charset="0"/>
                <a:sym typeface="Symbol" pitchFamily="18" charset="2"/>
              </a:rPr>
              <a:t> </a:t>
            </a:r>
            <a:r>
              <a:rPr lang="hu-HU" noProof="0" dirty="0" err="1">
                <a:cs typeface="Arial" charset="0"/>
                <a:sym typeface="Symbol" pitchFamily="18" charset="2"/>
              </a:rPr>
              <a:t>real-time</a:t>
            </a:r>
            <a:r>
              <a:rPr lang="hu-HU" noProof="0" dirty="0">
                <a:cs typeface="Arial" charset="0"/>
                <a:sym typeface="Symbol" pitchFamily="18" charset="2"/>
              </a:rPr>
              <a:t>)</a:t>
            </a:r>
          </a:p>
          <a:p>
            <a:pPr lvl="1"/>
            <a:r>
              <a:rPr lang="hu-HU" noProof="0" dirty="0">
                <a:cs typeface="Arial" charset="0"/>
                <a:sym typeface="Symbol" pitchFamily="18" charset="2"/>
              </a:rPr>
              <a:t>A válaszidők betartására törekednek, csúszás megengedett</a:t>
            </a:r>
          </a:p>
          <a:p>
            <a:pPr lvl="1"/>
            <a:r>
              <a:rPr lang="hu-HU" noProof="0" dirty="0">
                <a:cs typeface="Arial" charset="0"/>
                <a:sym typeface="Symbol" pitchFamily="18" charset="2"/>
              </a:rPr>
              <a:t>Nem kritikus folyamatirányítási feladatok</a:t>
            </a:r>
          </a:p>
          <a:p>
            <a:pPr lvl="1"/>
            <a:r>
              <a:rPr lang="hu-HU" noProof="0" dirty="0">
                <a:cs typeface="Arial" charset="0"/>
                <a:sym typeface="Symbol" pitchFamily="18" charset="2"/>
              </a:rPr>
              <a:t>Multimédia rendszerek, virtuális valóság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5AD1FA-5674-42E6-B6AA-BA613E48D747}" type="slidenum">
              <a:rPr lang="hu-HU"/>
              <a:pPr/>
              <a:t>38</a:t>
            </a:fld>
            <a:endParaRPr lang="hu-HU"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u-HU" noProof="0"/>
              <a:t>Beágyazott operációs rendszerek</a:t>
            </a:r>
          </a:p>
        </p:txBody>
      </p:sp>
      <p:sp>
        <p:nvSpPr>
          <p:cNvPr id="10342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hu-HU" noProof="0" dirty="0"/>
              <a:t>Háztartási berendezések, mobiltelefonok, járművek, játékok</a:t>
            </a:r>
          </a:p>
          <a:p>
            <a:r>
              <a:rPr lang="hu-HU" noProof="0" dirty="0"/>
              <a:t>Nem általános célú, nem független az alkalmazástól</a:t>
            </a:r>
          </a:p>
          <a:p>
            <a:r>
              <a:rPr lang="hu-HU" noProof="0" dirty="0"/>
              <a:t>Korlátos erőforrások, korlátos szolgáltatások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D97093-241B-40F4-8D25-D661FD94CC67}" type="slidenum">
              <a:rPr lang="hu-HU"/>
              <a:pPr/>
              <a:t>39</a:t>
            </a:fld>
            <a:endParaRPr lang="hu-HU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u-HU" noProof="0"/>
              <a:t>Az operációs rendszer fogalma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u-HU" noProof="0" dirty="0"/>
              <a:t>A legtöbb felhasználó használja az operációs rendszereket, azok szolgáltatásait anélkül, hogy meg tudná fogalmazni mi is az operációs rendszer</a:t>
            </a:r>
          </a:p>
          <a:p>
            <a:r>
              <a:rPr lang="hu-HU" noProof="0" dirty="0"/>
              <a:t>Azt tudja, hogy a rendszer egy szoftver ami</a:t>
            </a:r>
          </a:p>
          <a:p>
            <a:pPr lvl="1"/>
            <a:r>
              <a:rPr lang="hu-HU" noProof="0" dirty="0"/>
              <a:t>Kezeli a gépet</a:t>
            </a:r>
          </a:p>
          <a:p>
            <a:pPr lvl="1"/>
            <a:r>
              <a:rPr lang="hu-HU" noProof="0" dirty="0"/>
              <a:t>Parancsokat tud fogadni</a:t>
            </a:r>
          </a:p>
          <a:p>
            <a:pPr lvl="1"/>
            <a:r>
              <a:rPr lang="hu-HU" noProof="0" dirty="0"/>
              <a:t>Tartoznak hozzá eszközök, állományok</a:t>
            </a:r>
          </a:p>
          <a:p>
            <a:pPr lvl="1"/>
            <a:r>
              <a:rPr lang="hu-HU" noProof="0" dirty="0"/>
              <a:t>…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2B883-5CC4-4901-BCB5-1B74E68C880E}" type="slidenum">
              <a:rPr lang="hu-HU"/>
              <a:pPr/>
              <a:t>4</a:t>
            </a:fld>
            <a:endParaRPr lang="hu-HU"/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u-HU" noProof="0" dirty="0"/>
              <a:t>A hardver fejlődésének következményei</a:t>
            </a:r>
          </a:p>
        </p:txBody>
      </p:sp>
      <p:sp>
        <p:nvSpPr>
          <p:cNvPr id="48131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8229600" cy="4953000"/>
          </a:xfrm>
        </p:spPr>
        <p:txBody>
          <a:bodyPr>
            <a:normAutofit fontScale="92500" lnSpcReduction="10000"/>
          </a:bodyPr>
          <a:lstStyle/>
          <a:p>
            <a:r>
              <a:rPr lang="hu-HU" noProof="0" dirty="0">
                <a:cs typeface="Arial" charset="0"/>
                <a:sym typeface="Symbol" pitchFamily="18" charset="2"/>
              </a:rPr>
              <a:t>Olcsón, nagy mennyiségben lehet előállítani számítógépeket</a:t>
            </a:r>
          </a:p>
          <a:p>
            <a:pPr lvl="1"/>
            <a:r>
              <a:rPr lang="hu-HU" noProof="0" dirty="0">
                <a:cs typeface="Arial" charset="0"/>
                <a:sym typeface="Symbol" pitchFamily="18" charset="2"/>
              </a:rPr>
              <a:t>Személyi számítógép</a:t>
            </a:r>
          </a:p>
          <a:p>
            <a:pPr lvl="1"/>
            <a:r>
              <a:rPr lang="hu-HU" noProof="0" dirty="0">
                <a:cs typeface="Arial" charset="0"/>
                <a:sym typeface="Symbol" pitchFamily="18" charset="2"/>
              </a:rPr>
              <a:t>Munkahelyen mindenki számára külön számítógép</a:t>
            </a:r>
          </a:p>
          <a:p>
            <a:r>
              <a:rPr lang="hu-HU" noProof="0" dirty="0">
                <a:cs typeface="Arial" charset="0"/>
                <a:sym typeface="Symbol" pitchFamily="18" charset="2"/>
              </a:rPr>
              <a:t>Következmény</a:t>
            </a:r>
          </a:p>
          <a:p>
            <a:pPr lvl="1"/>
            <a:r>
              <a:rPr lang="hu-HU" noProof="0" dirty="0">
                <a:cs typeface="Arial" charset="0"/>
                <a:sym typeface="Symbol" pitchFamily="18" charset="2"/>
              </a:rPr>
              <a:t>Visszaesés a védelemben (mindenki csak a saját rendszeréért felelős)</a:t>
            </a:r>
          </a:p>
          <a:p>
            <a:pPr lvl="1"/>
            <a:r>
              <a:rPr lang="hu-HU" noProof="0" dirty="0">
                <a:cs typeface="Arial" charset="0"/>
                <a:sym typeface="Symbol" pitchFamily="18" charset="2"/>
              </a:rPr>
              <a:t>Interaktivitás</a:t>
            </a:r>
          </a:p>
          <a:p>
            <a:pPr lvl="1"/>
            <a:r>
              <a:rPr lang="hu-HU" noProof="0" dirty="0">
                <a:cs typeface="Arial" charset="0"/>
                <a:sym typeface="Symbol" pitchFamily="18" charset="2"/>
              </a:rPr>
              <a:t>Felhasználóbarát kapcsolattartók</a:t>
            </a:r>
          </a:p>
          <a:p>
            <a:pPr lvl="1"/>
            <a:r>
              <a:rPr lang="hu-HU" noProof="0" dirty="0">
                <a:cs typeface="Arial" charset="0"/>
                <a:sym typeface="Symbol" pitchFamily="18" charset="2"/>
              </a:rPr>
              <a:t>Játékra is jó </a:t>
            </a:r>
            <a:r>
              <a:rPr lang="hu-HU" noProof="0" dirty="0">
                <a:sym typeface="Symbol" pitchFamily="18" charset="2"/>
              </a:rPr>
              <a:t>→</a:t>
            </a:r>
            <a:r>
              <a:rPr lang="hu-HU" noProof="0" dirty="0">
                <a:cs typeface="Arial" charset="0"/>
                <a:sym typeface="Symbol" pitchFamily="18" charset="2"/>
              </a:rPr>
              <a:t> mindenki használja, mindenki „szakértő”</a:t>
            </a:r>
            <a:endParaRPr lang="hu-HU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52BD65-FC9C-4C84-A486-3EBB2F762E61}" type="slidenum">
              <a:rPr lang="hu-HU"/>
              <a:pPr/>
              <a:t>40</a:t>
            </a:fld>
            <a:endParaRPr lang="hu-HU"/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4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hu-HU" noProof="0"/>
              <a:t>Operációs rendszerek</a:t>
            </a:r>
          </a:p>
        </p:txBody>
      </p:sp>
      <p:sp>
        <p:nvSpPr>
          <p:cNvPr id="51205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hu-HU" noProof="0"/>
              <a:t>Operációs rendszerek osztályozása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 noProof="0"/>
              <a:t>Osztályozási szempontok</a:t>
            </a:r>
          </a:p>
        </p:txBody>
      </p:sp>
      <p:sp>
        <p:nvSpPr>
          <p:cNvPr id="54275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8229600" cy="4953000"/>
          </a:xfrm>
        </p:spPr>
        <p:txBody>
          <a:bodyPr>
            <a:normAutofit/>
          </a:bodyPr>
          <a:lstStyle/>
          <a:p>
            <a:r>
              <a:rPr lang="hu-HU" noProof="0" dirty="0">
                <a:cs typeface="Arial" charset="0"/>
                <a:sym typeface="Symbol" pitchFamily="18" charset="2"/>
              </a:rPr>
              <a:t>Hardver mérete</a:t>
            </a:r>
          </a:p>
          <a:p>
            <a:r>
              <a:rPr lang="hu-HU" noProof="0" dirty="0">
                <a:cs typeface="Arial" charset="0"/>
                <a:sym typeface="Symbol" pitchFamily="18" charset="2"/>
              </a:rPr>
              <a:t>Kapcsolattartás típusa</a:t>
            </a:r>
          </a:p>
          <a:p>
            <a:r>
              <a:rPr lang="hu-HU" noProof="0" dirty="0">
                <a:cs typeface="Arial" charset="0"/>
                <a:sym typeface="Symbol" pitchFamily="18" charset="2"/>
              </a:rPr>
              <a:t>Cél</a:t>
            </a:r>
          </a:p>
          <a:p>
            <a:r>
              <a:rPr lang="hu-HU" noProof="0" dirty="0">
                <a:cs typeface="Arial" charset="0"/>
                <a:sym typeface="Symbol" pitchFamily="18" charset="2"/>
              </a:rPr>
              <a:t>Folyamat kezelése, felhasználók száma</a:t>
            </a:r>
          </a:p>
          <a:p>
            <a:r>
              <a:rPr lang="hu-HU" noProof="0" dirty="0">
                <a:cs typeface="Arial" charset="0"/>
                <a:sym typeface="Symbol" pitchFamily="18" charset="2"/>
              </a:rPr>
              <a:t>CPU idő kiosztása</a:t>
            </a:r>
          </a:p>
          <a:p>
            <a:r>
              <a:rPr lang="hu-HU" noProof="0" dirty="0">
                <a:cs typeface="Arial" charset="0"/>
                <a:sym typeface="Symbol" pitchFamily="18" charset="2"/>
              </a:rPr>
              <a:t>Memóriakezelés</a:t>
            </a:r>
          </a:p>
          <a:p>
            <a:r>
              <a:rPr lang="hu-HU" noProof="0" dirty="0">
                <a:cs typeface="Arial" charset="0"/>
                <a:sym typeface="Symbol" pitchFamily="18" charset="2"/>
              </a:rPr>
              <a:t>I/O koncepciók, állományrendszer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6B15C-044B-4214-9C42-D1EA4C9B1924}" type="slidenum">
              <a:rPr lang="hu-HU"/>
              <a:pPr/>
              <a:t>42</a:t>
            </a:fld>
            <a:endParaRPr lang="hu-HU"/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u-HU" dirty="0">
                <a:cs typeface="Arial" charset="0"/>
                <a:sym typeface="Symbol" pitchFamily="18" charset="2"/>
              </a:rPr>
              <a:t>Hardver mérete szerinti osztályozás</a:t>
            </a:r>
            <a:endParaRPr lang="hu-HU" noProof="0" dirty="0"/>
          </a:p>
        </p:txBody>
      </p:sp>
      <p:sp>
        <p:nvSpPr>
          <p:cNvPr id="54275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8229600" cy="4953000"/>
          </a:xfrm>
        </p:spPr>
        <p:txBody>
          <a:bodyPr>
            <a:normAutofit/>
          </a:bodyPr>
          <a:lstStyle/>
          <a:p>
            <a:r>
              <a:rPr lang="hu-HU" noProof="0" dirty="0">
                <a:cs typeface="Arial" charset="0"/>
                <a:sym typeface="Symbol" pitchFamily="18" charset="2"/>
              </a:rPr>
              <a:t>Mikroszámítógépek operációs rendszerei</a:t>
            </a:r>
          </a:p>
          <a:p>
            <a:r>
              <a:rPr lang="hu-HU" noProof="0" dirty="0">
                <a:cs typeface="Arial" charset="0"/>
                <a:sym typeface="Symbol" pitchFamily="18" charset="2"/>
              </a:rPr>
              <a:t>Kisszámítógépek operációs rendszerei</a:t>
            </a:r>
          </a:p>
          <a:p>
            <a:r>
              <a:rPr lang="hu-HU" noProof="0" dirty="0">
                <a:cs typeface="Arial" charset="0"/>
                <a:sym typeface="Symbol" pitchFamily="18" charset="2"/>
              </a:rPr>
              <a:t>Nagygépek operációs rendszerei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6B15C-044B-4214-9C42-D1EA4C9B1924}" type="slidenum">
              <a:rPr lang="hu-HU"/>
              <a:pPr/>
              <a:t>43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92483001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u-HU" dirty="0">
                <a:cs typeface="Arial" charset="0"/>
                <a:sym typeface="Symbol" pitchFamily="18" charset="2"/>
              </a:rPr>
              <a:t>Kapcsolattartás típusa szerinti osztályozás</a:t>
            </a:r>
            <a:endParaRPr lang="hu-HU" noProof="0" dirty="0"/>
          </a:p>
        </p:txBody>
      </p:sp>
      <p:sp>
        <p:nvSpPr>
          <p:cNvPr id="54275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8229600" cy="4953000"/>
          </a:xfrm>
        </p:spPr>
        <p:txBody>
          <a:bodyPr>
            <a:normAutofit/>
          </a:bodyPr>
          <a:lstStyle/>
          <a:p>
            <a:r>
              <a:rPr lang="hu-HU" noProof="0" dirty="0">
                <a:cs typeface="Arial" charset="0"/>
                <a:sym typeface="Symbol" pitchFamily="18" charset="2"/>
              </a:rPr>
              <a:t>Kötegelt feldolgozású operációs rendszerek</a:t>
            </a:r>
          </a:p>
          <a:p>
            <a:r>
              <a:rPr lang="hu-HU" noProof="0" dirty="0">
                <a:cs typeface="Arial" charset="0"/>
                <a:sym typeface="Symbol" pitchFamily="18" charset="2"/>
              </a:rPr>
              <a:t>Interaktív operációs rendszerek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6B15C-044B-4214-9C42-D1EA4C9B1924}" type="slidenum">
              <a:rPr lang="hu-HU"/>
              <a:pPr/>
              <a:t>44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206633117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 noProof="0"/>
              <a:t>Cél szerinti osztályozás</a:t>
            </a:r>
          </a:p>
        </p:txBody>
      </p:sp>
      <p:sp>
        <p:nvSpPr>
          <p:cNvPr id="55299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8229600" cy="4953000"/>
          </a:xfrm>
        </p:spPr>
        <p:txBody>
          <a:bodyPr>
            <a:normAutofit fontScale="92500" lnSpcReduction="10000"/>
          </a:bodyPr>
          <a:lstStyle/>
          <a:p>
            <a:r>
              <a:rPr lang="hu-HU" noProof="0">
                <a:cs typeface="Arial" charset="0"/>
                <a:sym typeface="Symbol" pitchFamily="18" charset="2"/>
              </a:rPr>
              <a:t>Általános célú operációs rendszerek</a:t>
            </a:r>
          </a:p>
          <a:p>
            <a:pPr lvl="1"/>
            <a:r>
              <a:rPr lang="hu-HU" noProof="0">
                <a:cs typeface="Arial" charset="0"/>
                <a:sym typeface="Symbol" pitchFamily="18" charset="2"/>
              </a:rPr>
              <a:t>Egyidejűleg használjuk őket</a:t>
            </a:r>
          </a:p>
          <a:p>
            <a:pPr lvl="2"/>
            <a:r>
              <a:rPr lang="hu-HU" noProof="0">
                <a:cs typeface="Arial" charset="0"/>
                <a:sym typeface="Symbol" pitchFamily="18" charset="2"/>
              </a:rPr>
              <a:t>Programfejlesztésre</a:t>
            </a:r>
          </a:p>
          <a:p>
            <a:pPr lvl="2"/>
            <a:r>
              <a:rPr lang="hu-HU" noProof="0">
                <a:cs typeface="Arial" charset="0"/>
                <a:sym typeface="Symbol" pitchFamily="18" charset="2"/>
              </a:rPr>
              <a:t>Alkalmazások futtatására</a:t>
            </a:r>
          </a:p>
          <a:p>
            <a:pPr lvl="2"/>
            <a:r>
              <a:rPr lang="hu-HU" noProof="0">
                <a:cs typeface="Arial" charset="0"/>
                <a:sym typeface="Symbol" pitchFamily="18" charset="2"/>
              </a:rPr>
              <a:t>Adatbázisok lekérdezésére</a:t>
            </a:r>
          </a:p>
          <a:p>
            <a:pPr lvl="2"/>
            <a:r>
              <a:rPr lang="hu-HU" noProof="0">
                <a:cs typeface="Arial" charset="0"/>
                <a:sym typeface="Symbol" pitchFamily="18" charset="2"/>
              </a:rPr>
              <a:t>Kommunikációra</a:t>
            </a:r>
          </a:p>
          <a:p>
            <a:pPr lvl="2"/>
            <a:r>
              <a:rPr lang="hu-HU" noProof="0">
                <a:cs typeface="Arial" charset="0"/>
                <a:sym typeface="Symbol" pitchFamily="18" charset="2"/>
              </a:rPr>
              <a:t>...</a:t>
            </a:r>
          </a:p>
          <a:p>
            <a:r>
              <a:rPr lang="hu-HU" noProof="0">
                <a:cs typeface="Arial" charset="0"/>
                <a:sym typeface="Symbol" pitchFamily="18" charset="2"/>
              </a:rPr>
              <a:t>Speciális célú operációs rendszerek</a:t>
            </a:r>
          </a:p>
          <a:p>
            <a:pPr lvl="1"/>
            <a:r>
              <a:rPr lang="hu-HU" noProof="0">
                <a:cs typeface="Arial" charset="0"/>
                <a:sym typeface="Symbol" pitchFamily="18" charset="2"/>
              </a:rPr>
              <a:t>Egyetlen célt szolgálnak</a:t>
            </a:r>
          </a:p>
          <a:p>
            <a:pPr lvl="2"/>
            <a:r>
              <a:rPr lang="hu-HU" noProof="0">
                <a:cs typeface="Arial" charset="0"/>
                <a:sym typeface="Symbol" pitchFamily="18" charset="2"/>
              </a:rPr>
              <a:t>Folyamatvezérlés</a:t>
            </a:r>
          </a:p>
          <a:p>
            <a:pPr lvl="2"/>
            <a:r>
              <a:rPr lang="hu-HU" noProof="0">
                <a:cs typeface="Arial" charset="0"/>
                <a:sym typeface="Symbol" pitchFamily="18" charset="2"/>
              </a:rPr>
              <a:t>Tranzakció feldolgozás</a:t>
            </a:r>
          </a:p>
          <a:p>
            <a:pPr lvl="2"/>
            <a:r>
              <a:rPr lang="hu-HU" noProof="0">
                <a:cs typeface="Arial" charset="0"/>
                <a:sym typeface="Symbol" pitchFamily="18" charset="2"/>
              </a:rPr>
              <a:t>...</a:t>
            </a:r>
            <a:endParaRPr lang="hu-HU" noProof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A0687D-3C89-4BF0-A979-5BFC1F93671A}" type="slidenum">
              <a:rPr lang="hu-HU"/>
              <a:pPr/>
              <a:t>45</a:t>
            </a:fld>
            <a:endParaRPr lang="hu-HU"/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u-HU" noProof="0" dirty="0"/>
              <a:t>Folyamat kezelés, felhasználók száma szerinti osztályozás</a:t>
            </a:r>
          </a:p>
        </p:txBody>
      </p:sp>
      <p:sp>
        <p:nvSpPr>
          <p:cNvPr id="56323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u-HU" noProof="0" dirty="0">
                <a:cs typeface="Arial" charset="0"/>
                <a:sym typeface="Symbol" pitchFamily="18" charset="2"/>
              </a:rPr>
              <a:t>Egyprocesszoros gépek rendszere lehet</a:t>
            </a:r>
          </a:p>
          <a:p>
            <a:pPr lvl="1"/>
            <a:r>
              <a:rPr lang="hu-HU" noProof="0" dirty="0" err="1">
                <a:cs typeface="Arial" charset="0"/>
                <a:sym typeface="Symbol" pitchFamily="18" charset="2"/>
              </a:rPr>
              <a:t>Single</a:t>
            </a:r>
            <a:r>
              <a:rPr lang="hu-HU" noProof="0" dirty="0">
                <a:cs typeface="Arial" charset="0"/>
                <a:sym typeface="Symbol" pitchFamily="18" charset="2"/>
              </a:rPr>
              <a:t> </a:t>
            </a:r>
            <a:r>
              <a:rPr lang="hu-HU" noProof="0" dirty="0" err="1">
                <a:cs typeface="Arial" charset="0"/>
                <a:sym typeface="Symbol" pitchFamily="18" charset="2"/>
              </a:rPr>
              <a:t>tasking</a:t>
            </a:r>
            <a:r>
              <a:rPr lang="hu-HU" noProof="0" dirty="0">
                <a:cs typeface="Arial" charset="0"/>
                <a:sym typeface="Symbol" pitchFamily="18" charset="2"/>
              </a:rPr>
              <a:t> (egy időben egy folyamat lehet)</a:t>
            </a:r>
            <a:endParaRPr lang="hu-HU" i="1" noProof="0" dirty="0">
              <a:cs typeface="Arial" charset="0"/>
              <a:sym typeface="Symbol" pitchFamily="18" charset="2"/>
            </a:endParaRPr>
          </a:p>
          <a:p>
            <a:pPr lvl="1"/>
            <a:r>
              <a:rPr lang="hu-HU" noProof="0" dirty="0">
                <a:cs typeface="Arial" charset="0"/>
                <a:sym typeface="Symbol" pitchFamily="18" charset="2"/>
              </a:rPr>
              <a:t>Multi </a:t>
            </a:r>
            <a:r>
              <a:rPr lang="hu-HU" noProof="0" dirty="0" err="1">
                <a:cs typeface="Arial" charset="0"/>
                <a:sym typeface="Symbol" pitchFamily="18" charset="2"/>
              </a:rPr>
              <a:t>tasking</a:t>
            </a:r>
            <a:r>
              <a:rPr lang="hu-HU" noProof="0" dirty="0">
                <a:cs typeface="Arial" charset="0"/>
                <a:sym typeface="Symbol" pitchFamily="18" charset="2"/>
              </a:rPr>
              <a:t> (egy időben több folyamat lehet)</a:t>
            </a:r>
          </a:p>
          <a:p>
            <a:r>
              <a:rPr lang="hu-HU" noProof="0" dirty="0">
                <a:cs typeface="Arial" charset="0"/>
                <a:sym typeface="Symbol" pitchFamily="18" charset="2"/>
              </a:rPr>
              <a:t>A felhasználók száma szerint lehet</a:t>
            </a:r>
          </a:p>
          <a:p>
            <a:pPr lvl="1"/>
            <a:r>
              <a:rPr lang="hu-HU" noProof="0" dirty="0">
                <a:cs typeface="Arial" charset="0"/>
                <a:sym typeface="Symbol" pitchFamily="18" charset="2"/>
              </a:rPr>
              <a:t>Egy felhasználós (</a:t>
            </a:r>
            <a:r>
              <a:rPr lang="hu-HU" noProof="0" dirty="0" err="1">
                <a:cs typeface="Arial" charset="0"/>
                <a:sym typeface="Symbol" pitchFamily="18" charset="2"/>
              </a:rPr>
              <a:t>single</a:t>
            </a:r>
            <a:r>
              <a:rPr lang="hu-HU" noProof="0" dirty="0">
                <a:cs typeface="Arial" charset="0"/>
                <a:sym typeface="Symbol" pitchFamily="18" charset="2"/>
              </a:rPr>
              <a:t> </a:t>
            </a:r>
            <a:r>
              <a:rPr lang="hu-HU" noProof="0" dirty="0" err="1">
                <a:cs typeface="Arial" charset="0"/>
                <a:sym typeface="Symbol" pitchFamily="18" charset="2"/>
              </a:rPr>
              <a:t>user</a:t>
            </a:r>
            <a:r>
              <a:rPr lang="hu-HU" noProof="0" dirty="0">
                <a:cs typeface="Arial" charset="0"/>
                <a:sym typeface="Symbol" pitchFamily="18" charset="2"/>
              </a:rPr>
              <a:t>)</a:t>
            </a:r>
          </a:p>
          <a:p>
            <a:pPr lvl="2"/>
            <a:r>
              <a:rPr lang="hu-HU" noProof="0" dirty="0">
                <a:cs typeface="Arial" charset="0"/>
                <a:sym typeface="Symbol" pitchFamily="18" charset="2"/>
              </a:rPr>
              <a:t>Lehet </a:t>
            </a:r>
            <a:r>
              <a:rPr lang="hu-HU" noProof="0" dirty="0" err="1">
                <a:cs typeface="Arial" charset="0"/>
                <a:sym typeface="Symbol" pitchFamily="18" charset="2"/>
              </a:rPr>
              <a:t>single</a:t>
            </a:r>
            <a:r>
              <a:rPr lang="hu-HU" noProof="0" dirty="0">
                <a:cs typeface="Arial" charset="0"/>
                <a:sym typeface="Symbol" pitchFamily="18" charset="2"/>
              </a:rPr>
              <a:t> vagy multi </a:t>
            </a:r>
            <a:r>
              <a:rPr lang="hu-HU" noProof="0" dirty="0" err="1">
                <a:cs typeface="Arial" charset="0"/>
                <a:sym typeface="Symbol" pitchFamily="18" charset="2"/>
              </a:rPr>
              <a:t>tasking</a:t>
            </a:r>
            <a:r>
              <a:rPr lang="hu-HU" noProof="0" dirty="0">
                <a:cs typeface="Arial" charset="0"/>
                <a:sym typeface="Symbol" pitchFamily="18" charset="2"/>
              </a:rPr>
              <a:t> rendszer</a:t>
            </a:r>
          </a:p>
          <a:p>
            <a:pPr lvl="1"/>
            <a:r>
              <a:rPr lang="hu-HU" noProof="0" dirty="0">
                <a:cs typeface="Arial" charset="0"/>
                <a:sym typeface="Symbol" pitchFamily="18" charset="2"/>
              </a:rPr>
              <a:t>Több felhasználós (multi </a:t>
            </a:r>
            <a:r>
              <a:rPr lang="hu-HU" noProof="0" dirty="0" err="1">
                <a:cs typeface="Arial" charset="0"/>
                <a:sym typeface="Symbol" pitchFamily="18" charset="2"/>
              </a:rPr>
              <a:t>user</a:t>
            </a:r>
            <a:r>
              <a:rPr lang="hu-HU" noProof="0" dirty="0">
                <a:cs typeface="Arial" charset="0"/>
                <a:sym typeface="Symbol" pitchFamily="18" charset="2"/>
              </a:rPr>
              <a:t>)</a:t>
            </a:r>
          </a:p>
          <a:p>
            <a:pPr lvl="2"/>
            <a:r>
              <a:rPr lang="hu-HU" noProof="0" dirty="0">
                <a:cs typeface="Arial" charset="0"/>
                <a:sym typeface="Symbol" pitchFamily="18" charset="2"/>
              </a:rPr>
              <a:t>Multi </a:t>
            </a:r>
            <a:r>
              <a:rPr lang="hu-HU" noProof="0" dirty="0" err="1">
                <a:cs typeface="Arial" charset="0"/>
                <a:sym typeface="Symbol" pitchFamily="18" charset="2"/>
              </a:rPr>
              <a:t>tasking</a:t>
            </a:r>
            <a:r>
              <a:rPr lang="hu-HU" noProof="0" dirty="0">
                <a:cs typeface="Arial" charset="0"/>
                <a:sym typeface="Symbol" pitchFamily="18" charset="2"/>
              </a:rPr>
              <a:t> rendszer kell, hogy legyen</a:t>
            </a:r>
            <a:endParaRPr lang="hu-HU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77141-F115-4E4C-B181-4646C0907026}" type="slidenum">
              <a:rPr lang="hu-HU"/>
              <a:pPr/>
              <a:t>46</a:t>
            </a:fld>
            <a:endParaRPr lang="hu-HU"/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u-HU" noProof="0"/>
              <a:t>Időkiosztás szerinti osztályozás</a:t>
            </a:r>
          </a:p>
        </p:txBody>
      </p:sp>
      <p:sp>
        <p:nvSpPr>
          <p:cNvPr id="57347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8229600" cy="4953000"/>
          </a:xfrm>
        </p:spPr>
        <p:txBody>
          <a:bodyPr>
            <a:normAutofit/>
          </a:bodyPr>
          <a:lstStyle/>
          <a:p>
            <a:r>
              <a:rPr lang="hu-HU" noProof="0" dirty="0">
                <a:cs typeface="Arial" charset="0"/>
                <a:sym typeface="Symbol" pitchFamily="18" charset="2"/>
              </a:rPr>
              <a:t>Szekvenciális</a:t>
            </a:r>
          </a:p>
          <a:p>
            <a:pPr lvl="1"/>
            <a:r>
              <a:rPr lang="hu-HU" noProof="0" dirty="0">
                <a:cs typeface="Arial" charset="0"/>
                <a:sym typeface="Symbol" pitchFamily="18" charset="2"/>
              </a:rPr>
              <a:t>Egy folyamat feldolgozása után kapcsol át a másikra</a:t>
            </a:r>
          </a:p>
          <a:p>
            <a:r>
              <a:rPr lang="hu-HU" noProof="0" dirty="0" err="1">
                <a:cs typeface="Arial" charset="0"/>
                <a:sym typeface="Symbol" pitchFamily="18" charset="2"/>
              </a:rPr>
              <a:t>Event</a:t>
            </a:r>
            <a:r>
              <a:rPr lang="hu-HU" noProof="0" dirty="0">
                <a:cs typeface="Arial" charset="0"/>
                <a:sym typeface="Symbol" pitchFamily="18" charset="2"/>
              </a:rPr>
              <a:t> </a:t>
            </a:r>
            <a:r>
              <a:rPr lang="hu-HU" noProof="0" dirty="0" err="1">
                <a:cs typeface="Arial" charset="0"/>
                <a:sym typeface="Symbol" pitchFamily="18" charset="2"/>
              </a:rPr>
              <a:t>pooling</a:t>
            </a:r>
            <a:endParaRPr lang="hu-HU" noProof="0" dirty="0">
              <a:cs typeface="Arial" charset="0"/>
              <a:sym typeface="Symbol" pitchFamily="18" charset="2"/>
            </a:endParaRPr>
          </a:p>
          <a:p>
            <a:pPr lvl="1"/>
            <a:r>
              <a:rPr lang="hu-HU" noProof="0" dirty="0">
                <a:cs typeface="Arial" charset="0"/>
                <a:sym typeface="Symbol" pitchFamily="18" charset="2"/>
              </a:rPr>
              <a:t>Az a folyamat lesz aktív, amelyik eseményt kap (billentyű lenyomás, ablakba lépés, ...)</a:t>
            </a:r>
          </a:p>
          <a:p>
            <a:pPr lvl="1"/>
            <a:r>
              <a:rPr lang="hu-HU" noProof="0" dirty="0">
                <a:cs typeface="Arial" charset="0"/>
                <a:sym typeface="Symbol" pitchFamily="18" charset="2"/>
              </a:rPr>
              <a:t>Addig aktív egy folyamat, amíg egy másik folyamat aktívvá nem válik</a:t>
            </a:r>
          </a:p>
          <a:p>
            <a:pPr lvl="1"/>
            <a:r>
              <a:rPr lang="hu-HU" noProof="0" dirty="0">
                <a:cs typeface="Arial" charset="0"/>
                <a:sym typeface="Symbol" pitchFamily="18" charset="2"/>
              </a:rPr>
              <a:t>Kooperatív rendszerben egy folyamat saját elhatározásából is lemondhat a processzorról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422D58-7640-4283-9C8E-4346C5DF9F9C}" type="slidenum">
              <a:rPr lang="hu-HU"/>
              <a:pPr/>
              <a:t>47</a:t>
            </a:fld>
            <a:endParaRPr lang="hu-HU"/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u-HU" noProof="0"/>
              <a:t>Időkiosztás szerinti osztályozás</a:t>
            </a:r>
          </a:p>
        </p:txBody>
      </p:sp>
      <p:sp>
        <p:nvSpPr>
          <p:cNvPr id="58371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8229600" cy="4953000"/>
          </a:xfrm>
        </p:spPr>
        <p:txBody>
          <a:bodyPr>
            <a:normAutofit fontScale="92500" lnSpcReduction="10000"/>
          </a:bodyPr>
          <a:lstStyle/>
          <a:p>
            <a:r>
              <a:rPr lang="hu-HU" noProof="0" dirty="0">
                <a:cs typeface="Arial" charset="0"/>
                <a:sym typeface="Symbol" pitchFamily="18" charset="2"/>
              </a:rPr>
              <a:t>Megszakítás vezérelt</a:t>
            </a:r>
          </a:p>
          <a:p>
            <a:pPr lvl="1"/>
            <a:r>
              <a:rPr lang="hu-HU" noProof="0" dirty="0">
                <a:cs typeface="Arial" charset="0"/>
                <a:sym typeface="Symbol" pitchFamily="18" charset="2"/>
              </a:rPr>
              <a:t>Minden I/O megszakításnál a folyamatok prioritása újraértékelésre kerül</a:t>
            </a:r>
          </a:p>
          <a:p>
            <a:pPr lvl="1"/>
            <a:r>
              <a:rPr lang="hu-HU" noProof="0" dirty="0">
                <a:cs typeface="Arial" charset="0"/>
                <a:sym typeface="Symbol" pitchFamily="18" charset="2"/>
              </a:rPr>
              <a:t>Ha nincs I/O megszakítás, akkor a folyamat nem mond le önként a processzorról</a:t>
            </a:r>
          </a:p>
          <a:p>
            <a:r>
              <a:rPr lang="hu-HU" noProof="0" dirty="0">
                <a:cs typeface="Arial" charset="0"/>
                <a:sym typeface="Symbol" pitchFamily="18" charset="2"/>
              </a:rPr>
              <a:t>Beavatkozó rendszerű</a:t>
            </a:r>
          </a:p>
          <a:p>
            <a:pPr lvl="1"/>
            <a:r>
              <a:rPr lang="hu-HU" noProof="0" dirty="0">
                <a:cs typeface="Arial" charset="0"/>
                <a:sym typeface="Symbol" pitchFamily="18" charset="2"/>
              </a:rPr>
              <a:t>Nem csak I/O megszakításoknál, hanem bizonyos óramegszakításoknál is újraértékelődnek a prioritások</a:t>
            </a:r>
          </a:p>
          <a:p>
            <a:pPr lvl="1"/>
            <a:r>
              <a:rPr lang="hu-HU" noProof="0" dirty="0">
                <a:cs typeface="Arial" charset="0"/>
                <a:sym typeface="Symbol" pitchFamily="18" charset="2"/>
              </a:rPr>
              <a:t>Elveszi a processzort a folyamattól, ha van magasabb prioritású folyamat</a:t>
            </a:r>
          </a:p>
          <a:p>
            <a:pPr lvl="2"/>
            <a:r>
              <a:rPr lang="hu-HU" noProof="0" dirty="0">
                <a:cs typeface="Arial" charset="0"/>
                <a:sym typeface="Symbol" pitchFamily="18" charset="2"/>
              </a:rPr>
              <a:t>Klasszikus időosztásos rendszerek</a:t>
            </a:r>
          </a:p>
          <a:p>
            <a:pPr lvl="2"/>
            <a:r>
              <a:rPr lang="hu-HU" noProof="0" dirty="0">
                <a:cs typeface="Arial" charset="0"/>
                <a:sym typeface="Symbol" pitchFamily="18" charset="2"/>
              </a:rPr>
              <a:t>Valós idejű rendszerek</a:t>
            </a:r>
            <a:endParaRPr lang="hu-HU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4738A6-F94B-4F6B-BE6C-DBC36666AB31}" type="slidenum">
              <a:rPr lang="hu-HU"/>
              <a:pPr/>
              <a:t>48</a:t>
            </a:fld>
            <a:endParaRPr lang="hu-HU"/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u-HU" noProof="0"/>
              <a:t>Memóriakezelés szerinti osztályozás</a:t>
            </a:r>
          </a:p>
        </p:txBody>
      </p:sp>
      <p:sp>
        <p:nvSpPr>
          <p:cNvPr id="59395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u-HU" noProof="0">
                <a:cs typeface="Arial" charset="0"/>
                <a:sym typeface="Symbol" pitchFamily="18" charset="2"/>
              </a:rPr>
              <a:t>Valós címzésű rendszerek</a:t>
            </a:r>
          </a:p>
          <a:p>
            <a:pPr lvl="1"/>
            <a:r>
              <a:rPr lang="hu-HU" noProof="0">
                <a:cs typeface="Arial" charset="0"/>
                <a:sym typeface="Symbol" pitchFamily="18" charset="2"/>
              </a:rPr>
              <a:t>Fix partíciókra bontás</a:t>
            </a:r>
          </a:p>
          <a:p>
            <a:pPr lvl="1"/>
            <a:r>
              <a:rPr lang="hu-HU" noProof="0">
                <a:cs typeface="Arial" charset="0"/>
                <a:sym typeface="Symbol" pitchFamily="18" charset="2"/>
              </a:rPr>
              <a:t>Változó partíciók</a:t>
            </a:r>
          </a:p>
          <a:p>
            <a:r>
              <a:rPr lang="hu-HU" noProof="0">
                <a:cs typeface="Arial" charset="0"/>
                <a:sym typeface="Symbol" pitchFamily="18" charset="2"/>
              </a:rPr>
              <a:t>Virtuális címzésű rendszerek</a:t>
            </a:r>
          </a:p>
          <a:p>
            <a:pPr lvl="1"/>
            <a:r>
              <a:rPr lang="hu-HU" noProof="0">
                <a:cs typeface="Arial" charset="0"/>
                <a:sym typeface="Symbol" pitchFamily="18" charset="2"/>
              </a:rPr>
              <a:t>Ki/be söprő (swapping in/out) rendszerek</a:t>
            </a:r>
          </a:p>
          <a:p>
            <a:pPr lvl="1"/>
            <a:r>
              <a:rPr lang="hu-HU" noProof="0">
                <a:cs typeface="Arial" charset="0"/>
                <a:sym typeface="Symbol" pitchFamily="18" charset="2"/>
              </a:rPr>
              <a:t>Igény szerint ki/be lapozó (demand paging) rendszerek</a:t>
            </a:r>
          </a:p>
          <a:p>
            <a:pPr lvl="1"/>
            <a:r>
              <a:rPr lang="hu-HU" noProof="0">
                <a:cs typeface="Arial" charset="0"/>
                <a:sym typeface="Symbol" pitchFamily="18" charset="2"/>
              </a:rPr>
              <a:t>Ki/be söprő és lapozó (swapping and paging) rendszerek</a:t>
            </a:r>
            <a:endParaRPr lang="hu-HU" noProof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D20971-D7E5-4CF5-B7EE-56547898ED69}" type="slidenum">
              <a:rPr lang="hu-HU"/>
              <a:pPr/>
              <a:t>49</a:t>
            </a:fld>
            <a:endParaRPr lang="hu-HU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u-HU" noProof="0"/>
              <a:t>Az operációs rendszer fogalma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8229600" cy="4953000"/>
          </a:xfrm>
        </p:spPr>
        <p:txBody>
          <a:bodyPr>
            <a:normAutofit/>
          </a:bodyPr>
          <a:lstStyle/>
          <a:p>
            <a:r>
              <a:rPr lang="hu-HU" noProof="0" dirty="0"/>
              <a:t>Két véglet</a:t>
            </a:r>
          </a:p>
          <a:p>
            <a:pPr lvl="1"/>
            <a:r>
              <a:rPr lang="hu-HU" noProof="0" dirty="0"/>
              <a:t>A számítógépen közvetlenül futó program</a:t>
            </a:r>
          </a:p>
          <a:p>
            <a:pPr lvl="2"/>
            <a:r>
              <a:rPr lang="hu-HU" noProof="0" dirty="0"/>
              <a:t>Az operációs rendszer magja (kernel)</a:t>
            </a:r>
          </a:p>
          <a:p>
            <a:pPr lvl="2"/>
            <a:r>
              <a:rPr lang="hu-HU" noProof="0" dirty="0"/>
              <a:t>Minden más program felhasználói program</a:t>
            </a:r>
          </a:p>
          <a:p>
            <a:pPr lvl="2"/>
            <a:r>
              <a:rPr lang="hu-HU" noProof="0" dirty="0"/>
              <a:t>Linux, Unix</a:t>
            </a:r>
          </a:p>
          <a:p>
            <a:pPr lvl="1"/>
            <a:r>
              <a:rPr lang="hu-HU" noProof="0" dirty="0"/>
              <a:t>Minden, ami a gép általános használatához szükséges</a:t>
            </a:r>
          </a:p>
          <a:p>
            <a:pPr lvl="2"/>
            <a:r>
              <a:rPr lang="hu-HU" noProof="0" dirty="0"/>
              <a:t>Minden, ami „operációs rendszer”</a:t>
            </a:r>
            <a:r>
              <a:rPr lang="hu-HU" noProof="0" dirty="0" err="1"/>
              <a:t>-ként</a:t>
            </a:r>
            <a:r>
              <a:rPr lang="hu-HU" noProof="0" dirty="0"/>
              <a:t> érkezik</a:t>
            </a:r>
          </a:p>
          <a:p>
            <a:pPr lvl="2"/>
            <a:r>
              <a:rPr lang="hu-HU" noProof="0" dirty="0"/>
              <a:t>Szövegszerkesztő, dokumentumkezelő, ablakozó rendszer, …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783B7F-8043-43A2-B2CE-8ACBA7F3031F}" type="slidenum">
              <a:rPr lang="hu-HU"/>
              <a:pPr/>
              <a:t>5</a:t>
            </a:fld>
            <a:endParaRPr lang="hu-HU"/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hu-HU" noProof="0"/>
              <a:t>Operációs rendszerek</a:t>
            </a:r>
          </a:p>
        </p:txBody>
      </p:sp>
      <p:sp>
        <p:nvSpPr>
          <p:cNvPr id="10957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hu-HU" noProof="0"/>
              <a:t>Az operációs rendszerek struktúrája</a:t>
            </a: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 noProof="0" dirty="0"/>
              <a:t>Bevezetés</a:t>
            </a:r>
          </a:p>
        </p:txBody>
      </p:sp>
      <p:sp>
        <p:nvSpPr>
          <p:cNvPr id="110595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8229600" cy="4953000"/>
          </a:xfrm>
        </p:spPr>
        <p:txBody>
          <a:bodyPr>
            <a:normAutofit/>
          </a:bodyPr>
          <a:lstStyle/>
          <a:p>
            <a:r>
              <a:rPr lang="hu-HU" noProof="0" dirty="0">
                <a:cs typeface="Arial" charset="0"/>
                <a:sym typeface="Symbol" pitchFamily="18" charset="2"/>
              </a:rPr>
              <a:t>Az operációs rendszer egy réteg, amely a felhasználót elválasztja a hardvertől</a:t>
            </a:r>
          </a:p>
          <a:p>
            <a:r>
              <a:rPr lang="hu-HU" noProof="0" dirty="0">
                <a:cs typeface="Arial" charset="0"/>
                <a:sym typeface="Symbol" pitchFamily="18" charset="2"/>
              </a:rPr>
              <a:t>Az operációs rendszer rendszermagja (kernel) az elválasztó réteg</a:t>
            </a:r>
            <a:endParaRPr lang="hu-HU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C810C3-6872-4125-9BC0-E90B67746DF9}" type="slidenum">
              <a:rPr lang="hu-HU"/>
              <a:pPr/>
              <a:t>51</a:t>
            </a:fld>
            <a:endParaRPr lang="hu-HU"/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 noProof="0"/>
              <a:t>Lehetséges struktúrák</a:t>
            </a:r>
          </a:p>
        </p:txBody>
      </p:sp>
      <p:sp>
        <p:nvSpPr>
          <p:cNvPr id="110595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8229600" cy="4953000"/>
          </a:xfrm>
        </p:spPr>
        <p:txBody>
          <a:bodyPr>
            <a:normAutofit/>
          </a:bodyPr>
          <a:lstStyle/>
          <a:p>
            <a:r>
              <a:rPr lang="hu-HU" noProof="0" dirty="0">
                <a:cs typeface="Arial" charset="0"/>
                <a:sym typeface="Symbol" pitchFamily="18" charset="2"/>
              </a:rPr>
              <a:t>Egyszerű </a:t>
            </a:r>
            <a:r>
              <a:rPr lang="hu-HU" noProof="0" dirty="0" err="1">
                <a:cs typeface="Arial" charset="0"/>
                <a:sym typeface="Symbol" pitchFamily="18" charset="2"/>
              </a:rPr>
              <a:t>monolitkus</a:t>
            </a:r>
            <a:r>
              <a:rPr lang="hu-HU" noProof="0" dirty="0">
                <a:cs typeface="Arial" charset="0"/>
                <a:sym typeface="Symbol" pitchFamily="18" charset="2"/>
              </a:rPr>
              <a:t> szerkezet</a:t>
            </a:r>
          </a:p>
          <a:p>
            <a:r>
              <a:rPr lang="hu-HU" noProof="0" dirty="0">
                <a:cs typeface="Arial" charset="0"/>
                <a:sym typeface="Symbol" pitchFamily="18" charset="2"/>
              </a:rPr>
              <a:t>Rétegszerkezet</a:t>
            </a:r>
          </a:p>
          <a:p>
            <a:r>
              <a:rPr lang="hu-HU" noProof="0" dirty="0">
                <a:cs typeface="Arial" charset="0"/>
                <a:sym typeface="Symbol" pitchFamily="18" charset="2"/>
              </a:rPr>
              <a:t>Virtuális gépek</a:t>
            </a:r>
          </a:p>
          <a:p>
            <a:r>
              <a:rPr lang="hu-HU" noProof="0" dirty="0">
                <a:cs typeface="Arial" charset="0"/>
                <a:sym typeface="Symbol" pitchFamily="18" charset="2"/>
              </a:rPr>
              <a:t>Kliens-szerver modell</a:t>
            </a:r>
          </a:p>
          <a:p>
            <a:r>
              <a:rPr lang="hu-HU" noProof="0" dirty="0">
                <a:cs typeface="Arial" charset="0"/>
                <a:sym typeface="Symbol" pitchFamily="18" charset="2"/>
              </a:rPr>
              <a:t>Vegyes szerkezetek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C810C3-6872-4125-9BC0-E90B67746DF9}" type="slidenum">
              <a:rPr lang="hu-HU"/>
              <a:pPr/>
              <a:t>52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20508307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 noProof="0"/>
              <a:t>Monolitikus szerkezet</a:t>
            </a:r>
          </a:p>
        </p:txBody>
      </p:sp>
      <p:sp>
        <p:nvSpPr>
          <p:cNvPr id="11161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hu-HU" noProof="0">
                <a:cs typeface="Arial" charset="0"/>
                <a:sym typeface="Symbol" pitchFamily="18" charset="2"/>
              </a:rPr>
              <a:t>Nincs struktúra</a:t>
            </a:r>
          </a:p>
          <a:p>
            <a:r>
              <a:rPr lang="hu-HU" noProof="0">
                <a:cs typeface="Arial" charset="0"/>
                <a:sym typeface="Symbol" pitchFamily="18" charset="2"/>
              </a:rPr>
              <a:t>Az operációs rendszer szolgáltató eljárások (service routines) gyűjteménye</a:t>
            </a:r>
          </a:p>
          <a:p>
            <a:pPr lvl="1"/>
            <a:r>
              <a:rPr lang="hu-HU" noProof="0">
                <a:cs typeface="Arial" charset="0"/>
                <a:sym typeface="Symbol" pitchFamily="18" charset="2"/>
              </a:rPr>
              <a:t>Felhasználói programból rendszerhívással</a:t>
            </a:r>
          </a:p>
          <a:p>
            <a:pPr lvl="2"/>
            <a:r>
              <a:rPr lang="hu-HU" noProof="0">
                <a:cs typeface="Arial" charset="0"/>
                <a:sym typeface="Symbol" pitchFamily="18" charset="2"/>
              </a:rPr>
              <a:t>A processzor felhasználói módból kernel módba vált (trap)</a:t>
            </a:r>
          </a:p>
          <a:p>
            <a:pPr lvl="1"/>
            <a:r>
              <a:rPr lang="hu-HU" noProof="0">
                <a:cs typeface="Arial" charset="0"/>
                <a:sym typeface="Symbol" pitchFamily="18" charset="2"/>
              </a:rPr>
              <a:t>Másik szolgáltató rutinból hívással</a:t>
            </a:r>
          </a:p>
          <a:p>
            <a:pPr lvl="2"/>
            <a:r>
              <a:rPr lang="hu-HU" noProof="0">
                <a:cs typeface="Arial" charset="0"/>
                <a:sym typeface="Symbol" pitchFamily="18" charset="2"/>
              </a:rPr>
              <a:t>Nincs szükség módváltásra</a:t>
            </a:r>
            <a:endParaRPr lang="hu-HU" noProof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69BD18-BBAE-4163-BEA0-FB42892D34AA}" type="slidenum">
              <a:rPr lang="hu-HU"/>
              <a:pPr/>
              <a:t>53</a:t>
            </a:fld>
            <a:endParaRPr lang="hu-HU"/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 noProof="0"/>
              <a:t>Rétegszerkezet</a:t>
            </a:r>
          </a:p>
        </p:txBody>
      </p:sp>
      <p:sp>
        <p:nvSpPr>
          <p:cNvPr id="112643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hu-HU" noProof="0" dirty="0">
                <a:cs typeface="Arial" charset="0"/>
                <a:sym typeface="Symbol" pitchFamily="18" charset="2"/>
              </a:rPr>
              <a:t>Nagy program és komplex felépítés</a:t>
            </a:r>
          </a:p>
          <a:p>
            <a:r>
              <a:rPr lang="hu-HU" noProof="0" dirty="0">
                <a:cs typeface="Arial" charset="0"/>
                <a:sym typeface="Symbol" pitchFamily="18" charset="2"/>
              </a:rPr>
              <a:t>Logikus részekre bontás</a:t>
            </a:r>
          </a:p>
          <a:p>
            <a:pPr lvl="1"/>
            <a:r>
              <a:rPr lang="hu-HU" noProof="0" dirty="0">
                <a:cs typeface="Arial" charset="0"/>
                <a:sym typeface="Symbol" pitchFamily="18" charset="2"/>
              </a:rPr>
              <a:t>Legalább három réteg: hardver, operációs rendszer, felhasználói program</a:t>
            </a:r>
          </a:p>
          <a:p>
            <a:r>
              <a:rPr lang="hu-HU" noProof="0" dirty="0">
                <a:cs typeface="Arial" charset="0"/>
                <a:sym typeface="Symbol" pitchFamily="18" charset="2"/>
              </a:rPr>
              <a:t>Egy réteg csak az alatta és a felette lévővel kommunikálhat</a:t>
            </a:r>
          </a:p>
          <a:p>
            <a:pPr lvl="1"/>
            <a:r>
              <a:rPr lang="hu-HU" noProof="0" dirty="0">
                <a:cs typeface="Arial" charset="0"/>
                <a:sym typeface="Symbol" pitchFamily="18" charset="2"/>
              </a:rPr>
              <a:t>Csak tiszta rétegszerkezetnél</a:t>
            </a:r>
          </a:p>
          <a:p>
            <a:pPr lvl="1"/>
            <a:r>
              <a:rPr lang="hu-HU" noProof="0" dirty="0">
                <a:cs typeface="Arial" charset="0"/>
                <a:sym typeface="Symbol" pitchFamily="18" charset="2"/>
              </a:rPr>
              <a:t>Nem mindig követhető</a:t>
            </a:r>
          </a:p>
          <a:p>
            <a:r>
              <a:rPr lang="hu-HU" noProof="0" dirty="0">
                <a:cs typeface="Arial" charset="0"/>
                <a:sym typeface="Symbol" pitchFamily="18" charset="2"/>
              </a:rPr>
              <a:t>A rétegek tovább bonthatók modulokra</a:t>
            </a:r>
          </a:p>
          <a:p>
            <a:pPr lvl="1"/>
            <a:r>
              <a:rPr lang="hu-HU" noProof="0" dirty="0">
                <a:cs typeface="Arial" charset="0"/>
                <a:sym typeface="Symbol" pitchFamily="18" charset="2"/>
              </a:rPr>
              <a:t>A modulok használhatják egymás szolgáltatásait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8692D1-8DDD-4CFD-882B-0263C731FE50}" type="slidenum">
              <a:rPr lang="hu-HU"/>
              <a:pPr/>
              <a:t>54</a:t>
            </a:fld>
            <a:endParaRPr lang="hu-HU"/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 noProof="0"/>
              <a:t>Példa rétegszerkezetre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F9C8A1-6197-44E9-8710-3CE98ABAE4FC}" type="slidenum">
              <a:rPr lang="hu-HU"/>
              <a:pPr/>
              <a:t>55</a:t>
            </a:fld>
            <a:endParaRPr lang="hu-HU"/>
          </a:p>
        </p:txBody>
      </p:sp>
      <p:graphicFrame>
        <p:nvGraphicFramePr>
          <p:cNvPr id="113667" name="Object 3"/>
          <p:cNvGraphicFramePr>
            <a:graphicFrameLocks noChangeAspect="1"/>
          </p:cNvGraphicFramePr>
          <p:nvPr/>
        </p:nvGraphicFramePr>
        <p:xfrm>
          <a:off x="2373313" y="1447800"/>
          <a:ext cx="4560887" cy="4800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689" name="Visio" r:id="rId3" imgW="3840120" imgH="4042080" progId="Visio.Drawing.11">
                  <p:embed/>
                </p:oleObj>
              </mc:Choice>
              <mc:Fallback>
                <p:oleObj name="Visio" r:id="rId3" imgW="3840120" imgH="4042080" progId="Visio.Drawing.11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73313" y="1447800"/>
                        <a:ext cx="4560887" cy="4800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 noProof="0"/>
              <a:t>Virtuális gépek</a:t>
            </a:r>
          </a:p>
        </p:txBody>
      </p:sp>
      <p:sp>
        <p:nvSpPr>
          <p:cNvPr id="114691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hu-HU" noProof="0">
                <a:cs typeface="Arial" charset="0"/>
                <a:sym typeface="Symbol" pitchFamily="18" charset="2"/>
              </a:rPr>
              <a:t>Egy úgynevezett „Virtual Machine Monitor” fut a hardveren</a:t>
            </a:r>
          </a:p>
          <a:p>
            <a:r>
              <a:rPr lang="hu-HU" noProof="0">
                <a:cs typeface="Arial" charset="0"/>
                <a:sym typeface="Symbol" pitchFamily="18" charset="2"/>
              </a:rPr>
              <a:t>Ez több virtuális gépet biztosít a felette lévő réteg számára</a:t>
            </a:r>
          </a:p>
          <a:p>
            <a:r>
              <a:rPr lang="hu-HU" noProof="0">
                <a:cs typeface="Arial" charset="0"/>
                <a:sym typeface="Symbol" pitchFamily="18" charset="2"/>
              </a:rPr>
              <a:t>Minden virtuális gép egyforma, bit szinten megegyezik a rendszerrel</a:t>
            </a:r>
          </a:p>
          <a:p>
            <a:r>
              <a:rPr lang="hu-HU" noProof="0">
                <a:cs typeface="Arial" charset="0"/>
                <a:sym typeface="Symbol" pitchFamily="18" charset="2"/>
              </a:rPr>
              <a:t>Szeparáltan valósítja meg a multiprogramozást</a:t>
            </a:r>
          </a:p>
          <a:p>
            <a:r>
              <a:rPr lang="hu-HU" noProof="0">
                <a:cs typeface="Arial" charset="0"/>
                <a:sym typeface="Symbol" pitchFamily="18" charset="2"/>
              </a:rPr>
              <a:t>Valódi operációs rendszer is kell a virtuális gépre</a:t>
            </a:r>
            <a:endParaRPr lang="hu-HU" noProof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F4AFA-536D-4067-9C52-83073D0F91D4}" type="slidenum">
              <a:rPr lang="hu-HU"/>
              <a:pPr/>
              <a:t>56</a:t>
            </a:fld>
            <a:endParaRPr lang="hu-HU"/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 noProof="0"/>
              <a:t>Kliens-szerver modell</a:t>
            </a:r>
          </a:p>
        </p:txBody>
      </p:sp>
      <p:sp>
        <p:nvSpPr>
          <p:cNvPr id="11571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hu-HU" noProof="0" dirty="0">
                <a:cs typeface="Arial" charset="0"/>
                <a:sym typeface="Symbol" pitchFamily="18" charset="2"/>
              </a:rPr>
              <a:t>A kernel méretének csökkentése érdekében sok funkció magasabb rétegekbe kerül</a:t>
            </a:r>
          </a:p>
          <a:p>
            <a:r>
              <a:rPr lang="hu-HU" noProof="0" dirty="0">
                <a:cs typeface="Arial" charset="0"/>
                <a:sym typeface="Symbol" pitchFamily="18" charset="2"/>
              </a:rPr>
              <a:t>A folyamatok üzenetküldéssel igényelnek szolgáltatásokat a szolgáltató folyamatoktól</a:t>
            </a:r>
          </a:p>
          <a:p>
            <a:r>
              <a:rPr lang="hu-HU" noProof="0" dirty="0">
                <a:cs typeface="Arial" charset="0"/>
                <a:sym typeface="Symbol" pitchFamily="18" charset="2"/>
              </a:rPr>
              <a:t>A szolgáltató folyamatok önállóan linkelhetőek</a:t>
            </a:r>
          </a:p>
          <a:p>
            <a:endParaRPr lang="hu-HU" noProof="0" dirty="0">
              <a:cs typeface="Arial" charset="0"/>
              <a:sym typeface="Symbol" pitchFamily="18" charset="2"/>
            </a:endParaRPr>
          </a:p>
          <a:p>
            <a:r>
              <a:rPr lang="hu-HU" noProof="0" dirty="0">
                <a:cs typeface="Arial" charset="0"/>
                <a:sym typeface="Symbol" pitchFamily="18" charset="2"/>
              </a:rPr>
              <a:t>Ebből az ötletből fejlődött ki az elosztott rendszerek elve</a:t>
            </a:r>
            <a:endParaRPr lang="hu-HU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18C06-5C94-4759-B022-64CE5BB0FDAD}" type="slidenum">
              <a:rPr lang="hu-HU"/>
              <a:pPr/>
              <a:t>57</a:t>
            </a:fld>
            <a:endParaRPr lang="hu-HU"/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u-HU" noProof="0"/>
              <a:t>VAX/VMX réteges struktúrája</a:t>
            </a:r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87A80-1E8C-4990-AAA7-B6A55C0EFC9D}" type="slidenum">
              <a:rPr lang="hu-HU"/>
              <a:pPr/>
              <a:t>58</a:t>
            </a:fld>
            <a:endParaRPr lang="hu-HU"/>
          </a:p>
        </p:txBody>
      </p:sp>
      <p:grpSp>
        <p:nvGrpSpPr>
          <p:cNvPr id="116739" name="Group 3"/>
          <p:cNvGrpSpPr>
            <a:grpSpLocks/>
          </p:cNvGrpSpPr>
          <p:nvPr/>
        </p:nvGrpSpPr>
        <p:grpSpPr bwMode="auto">
          <a:xfrm>
            <a:off x="1295400" y="1484313"/>
            <a:ext cx="6372225" cy="4786312"/>
            <a:chOff x="1429" y="981"/>
            <a:chExt cx="4014" cy="3015"/>
          </a:xfrm>
        </p:grpSpPr>
        <p:pic>
          <p:nvPicPr>
            <p:cNvPr id="116740" name="Picture 4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610" y="981"/>
              <a:ext cx="3833" cy="30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 useBgFill="1">
          <p:nvSpPr>
            <p:cNvPr id="116741" name="Rectangle 5"/>
            <p:cNvSpPr>
              <a:spLocks noChangeArrowheads="1"/>
            </p:cNvSpPr>
            <p:nvPr/>
          </p:nvSpPr>
          <p:spPr bwMode="auto">
            <a:xfrm>
              <a:off x="1429" y="3612"/>
              <a:ext cx="1179" cy="272"/>
            </a:xfrm>
            <a:prstGeom prst="rect">
              <a:avLst/>
            </a:prstGeom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0" rIns="0" bIns="46800" anchor="ctr"/>
            <a:lstStyle/>
            <a:p>
              <a:endParaRPr lang="en-US"/>
            </a:p>
          </p:txBody>
        </p:sp>
        <p:sp>
          <p:nvSpPr>
            <p:cNvPr id="116742" name="Rectangle 6"/>
            <p:cNvSpPr>
              <a:spLocks noChangeArrowheads="1"/>
            </p:cNvSpPr>
            <p:nvPr/>
          </p:nvSpPr>
          <p:spPr bwMode="auto">
            <a:xfrm>
              <a:off x="5012" y="3716"/>
              <a:ext cx="209" cy="168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0" rIns="0" bIns="46800" anchor="ctr"/>
            <a:lstStyle/>
            <a:p>
              <a:endParaRPr lang="en-US"/>
            </a:p>
          </p:txBody>
        </p:sp>
      </p:grpSp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u-HU" noProof="0"/>
              <a:t>Unix kernel funkcionális felépítése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AE0325-083E-4EBE-8899-A5875080CBDA}" type="slidenum">
              <a:rPr lang="hu-HU"/>
              <a:pPr/>
              <a:t>59</a:t>
            </a:fld>
            <a:endParaRPr lang="hu-HU"/>
          </a:p>
        </p:txBody>
      </p:sp>
      <p:pic>
        <p:nvPicPr>
          <p:cNvPr id="11776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7800" y="1844675"/>
            <a:ext cx="6330950" cy="4125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u-HU" noProof="0" dirty="0" err="1"/>
              <a:t>Wikipedia</a:t>
            </a:r>
            <a:endParaRPr lang="hu-HU" noProof="0" dirty="0"/>
          </a:p>
        </p:txBody>
      </p:sp>
      <p:sp>
        <p:nvSpPr>
          <p:cNvPr id="94211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u-HU" dirty="0"/>
              <a:t>Operációs rendszernek nevezzük a számítógépeknek azt az alapprogramját, mely közvetlenül kezeli a hardvert, és egy egységes környezetet biztosít a számítógépen futtatandó alkalmazásoknak </a:t>
            </a:r>
          </a:p>
          <a:p>
            <a:pPr lvl="1"/>
            <a:r>
              <a:rPr lang="hu-HU" dirty="0"/>
              <a:t>Például szövegszerkesztők, játékok, …</a:t>
            </a:r>
          </a:p>
          <a:p>
            <a:r>
              <a:rPr lang="hu-HU" dirty="0"/>
              <a:t>A kezelt hardvererőforrásoknak része többek között a memória, a processzor, a merevlemez és a perifériális eszközök használata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B174FC-C5AB-4FD8-85B8-D7A84DCAA938}" type="slidenum">
              <a:rPr lang="hu-HU"/>
              <a:pPr/>
              <a:t>6</a:t>
            </a:fld>
            <a:endParaRPr lang="hu-HU"/>
          </a:p>
        </p:txBody>
      </p:sp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 noProof="0"/>
              <a:t>Windows NT 4.0 struktúrája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BFC79A-022D-4F40-AE68-13E1CCDDD5E8}" type="slidenum">
              <a:rPr lang="hu-HU"/>
              <a:pPr/>
              <a:t>60</a:t>
            </a:fld>
            <a:endParaRPr lang="hu-HU"/>
          </a:p>
        </p:txBody>
      </p:sp>
      <p:pic>
        <p:nvPicPr>
          <p:cNvPr id="11878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16063" y="1792288"/>
            <a:ext cx="5951537" cy="4157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2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hu-HU" noProof="0"/>
              <a:t>Operációs rendszerek</a:t>
            </a:r>
          </a:p>
        </p:txBody>
      </p:sp>
      <p:sp>
        <p:nvSpPr>
          <p:cNvPr id="68613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hu-HU" noProof="0"/>
              <a:t>Az operációs rendszer feladata</a:t>
            </a:r>
          </a:p>
        </p:txBody>
      </p:sp>
    </p:spTree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 noProof="0"/>
              <a:t>Alapvető feladatok</a:t>
            </a:r>
          </a:p>
        </p:txBody>
      </p:sp>
      <p:sp>
        <p:nvSpPr>
          <p:cNvPr id="9728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hu-HU" noProof="0"/>
              <a:t>Végrehajtási környezet biztosítása</a:t>
            </a:r>
          </a:p>
          <a:p>
            <a:r>
              <a:rPr lang="hu-HU" noProof="0"/>
              <a:t>Erőforrások kiosztása</a:t>
            </a:r>
          </a:p>
          <a:p>
            <a:r>
              <a:rPr lang="hu-HU" noProof="0"/>
              <a:t>Vezérlés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9CC096-D5EF-42DE-86A3-9C2AC27D06D3}" type="slidenum">
              <a:rPr lang="hu-HU"/>
              <a:pPr/>
              <a:t>62</a:t>
            </a:fld>
            <a:endParaRPr lang="hu-HU"/>
          </a:p>
        </p:txBody>
      </p:sp>
    </p:spTree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 noProof="0"/>
              <a:t>Végrehajtási környezet</a:t>
            </a:r>
          </a:p>
        </p:txBody>
      </p:sp>
      <p:sp>
        <p:nvSpPr>
          <p:cNvPr id="9830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hu-HU" noProof="0"/>
              <a:t>Olyan környezet, ahol a felhasználók és programjaik hasznos munkát végezhetnek</a:t>
            </a:r>
          </a:p>
          <a:p>
            <a:r>
              <a:rPr lang="hu-HU" noProof="0"/>
              <a:t>A számítógép hardver szolgáltatásainak bővítése</a:t>
            </a:r>
          </a:p>
          <a:p>
            <a:r>
              <a:rPr lang="hu-HU" noProof="0"/>
              <a:t>Elrejti a „piszkos” részleteket, könnyű felhasználhatóságot biztosít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218A7C-B549-471C-85C2-EC024A36E03B}" type="slidenum">
              <a:rPr lang="hu-HU"/>
              <a:pPr/>
              <a:t>63</a:t>
            </a:fld>
            <a:endParaRPr lang="hu-HU"/>
          </a:p>
        </p:txBody>
      </p:sp>
    </p:spTree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 noProof="0"/>
              <a:t>Erőforrás kiosztás</a:t>
            </a:r>
          </a:p>
        </p:txBody>
      </p:sp>
      <p:sp>
        <p:nvSpPr>
          <p:cNvPr id="99331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8229600" cy="4953000"/>
          </a:xfrm>
        </p:spPr>
        <p:txBody>
          <a:bodyPr>
            <a:normAutofit/>
          </a:bodyPr>
          <a:lstStyle/>
          <a:p>
            <a:r>
              <a:rPr lang="hu-HU" noProof="0"/>
              <a:t>Kezeli a rendszer erőforrásait </a:t>
            </a:r>
          </a:p>
          <a:p>
            <a:pPr lvl="1"/>
            <a:r>
              <a:rPr lang="hu-HU" noProof="0"/>
              <a:t>CPU</a:t>
            </a:r>
          </a:p>
          <a:p>
            <a:pPr lvl="1"/>
            <a:r>
              <a:rPr lang="hu-HU" noProof="0"/>
              <a:t>Központi tár</a:t>
            </a:r>
          </a:p>
          <a:p>
            <a:pPr lvl="1"/>
            <a:r>
              <a:rPr lang="hu-HU" noProof="0"/>
              <a:t>Merevlemez</a:t>
            </a:r>
          </a:p>
          <a:p>
            <a:pPr lvl="1"/>
            <a:r>
              <a:rPr lang="hu-HU" noProof="0"/>
              <a:t>...</a:t>
            </a:r>
          </a:p>
          <a:p>
            <a:r>
              <a:rPr lang="hu-HU" noProof="0"/>
              <a:t>Tulajdonságai</a:t>
            </a:r>
          </a:p>
          <a:p>
            <a:pPr lvl="1"/>
            <a:r>
              <a:rPr lang="hu-HU" noProof="0"/>
              <a:t>Hatékony </a:t>
            </a:r>
          </a:p>
          <a:p>
            <a:pPr lvl="1"/>
            <a:r>
              <a:rPr lang="hu-HU" noProof="0"/>
              <a:t>Biztonságos </a:t>
            </a:r>
          </a:p>
          <a:p>
            <a:pPr lvl="1"/>
            <a:r>
              <a:rPr lang="hu-HU" noProof="0"/>
              <a:t>Igazságos felhasználás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81837F-98A8-4060-AB26-EFC52C139CFD}" type="slidenum">
              <a:rPr lang="hu-HU"/>
              <a:pPr/>
              <a:t>64</a:t>
            </a:fld>
            <a:endParaRPr lang="hu-HU"/>
          </a:p>
        </p:txBody>
      </p:sp>
    </p:spTree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 noProof="0"/>
              <a:t>Vezérlés</a:t>
            </a:r>
          </a:p>
        </p:txBody>
      </p:sp>
      <p:sp>
        <p:nvSpPr>
          <p:cNvPr id="10035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hu-HU" noProof="0"/>
              <a:t>Vezérli a felhasználói programok működését</a:t>
            </a:r>
          </a:p>
          <a:p>
            <a:r>
              <a:rPr lang="hu-HU" noProof="0"/>
              <a:t>A felhasználói programok helyett vezérli a perifériák működését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9175B-382D-4637-A12D-A601ED0E2F6D}" type="slidenum">
              <a:rPr lang="hu-HU"/>
              <a:pPr/>
              <a:t>65</a:t>
            </a:fld>
            <a:endParaRPr lang="hu-HU"/>
          </a:p>
        </p:txBody>
      </p:sp>
    </p:spTree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 noProof="0"/>
              <a:t>Rendszerhívások</a:t>
            </a:r>
          </a:p>
        </p:txBody>
      </p:sp>
      <p:sp>
        <p:nvSpPr>
          <p:cNvPr id="70659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8229600" cy="4953000"/>
          </a:xfrm>
        </p:spPr>
        <p:txBody>
          <a:bodyPr>
            <a:normAutofit/>
          </a:bodyPr>
          <a:lstStyle/>
          <a:p>
            <a:r>
              <a:rPr lang="hu-HU" noProof="0">
                <a:cs typeface="Arial" charset="0"/>
                <a:sym typeface="Symbol" pitchFamily="18" charset="2"/>
              </a:rPr>
              <a:t>A felhasználói programok használni akarják a hardvert</a:t>
            </a:r>
          </a:p>
          <a:p>
            <a:r>
              <a:rPr lang="hu-HU" noProof="0">
                <a:cs typeface="Arial" charset="0"/>
                <a:sym typeface="Symbol" pitchFamily="18" charset="2"/>
              </a:rPr>
              <a:t>Az operációs rendszer biztosítja a felületet</a:t>
            </a:r>
          </a:p>
          <a:p>
            <a:r>
              <a:rPr lang="hu-HU" noProof="0">
                <a:cs typeface="Arial" charset="0"/>
                <a:sym typeface="Symbol" pitchFamily="18" charset="2"/>
              </a:rPr>
              <a:t>A kapcsolattartás a felületen keresztül rendszerhívásokkal történik</a:t>
            </a:r>
          </a:p>
          <a:p>
            <a:r>
              <a:rPr lang="hu-HU" noProof="0">
                <a:cs typeface="Arial" charset="0"/>
                <a:sym typeface="Symbol" pitchFamily="18" charset="2"/>
              </a:rPr>
              <a:t>Általában speciális gépi utasítás segítségével történik</a:t>
            </a:r>
          </a:p>
          <a:p>
            <a:pPr lvl="1"/>
            <a:r>
              <a:rPr lang="hu-HU" noProof="0">
                <a:cs typeface="Arial" charset="0"/>
                <a:sym typeface="Symbol" pitchFamily="18" charset="2"/>
              </a:rPr>
              <a:t>Közvetlen rendszerhívás assembly nyelvnél</a:t>
            </a:r>
          </a:p>
          <a:p>
            <a:pPr lvl="1"/>
            <a:r>
              <a:rPr lang="hu-HU" noProof="0">
                <a:cs typeface="Arial" charset="0"/>
                <a:sym typeface="Symbol" pitchFamily="18" charset="2"/>
              </a:rPr>
              <a:t>Programkönyvtárak magasabb szintű nyelveknél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767ECF-0418-43F2-90E1-D4CFEE90F067}" type="slidenum">
              <a:rPr lang="hu-HU"/>
              <a:pPr/>
              <a:t>66</a:t>
            </a:fld>
            <a:endParaRPr lang="hu-HU"/>
          </a:p>
        </p:txBody>
      </p:sp>
    </p:spTree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 noProof="0"/>
              <a:t>Rendszerhívás lépései</a:t>
            </a:r>
          </a:p>
        </p:txBody>
      </p:sp>
      <p:sp>
        <p:nvSpPr>
          <p:cNvPr id="71683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8229600" cy="4953000"/>
          </a:xfrm>
        </p:spPr>
        <p:txBody>
          <a:bodyPr>
            <a:normAutofit fontScale="92500" lnSpcReduction="20000"/>
          </a:bodyPr>
          <a:lstStyle/>
          <a:p>
            <a:r>
              <a:rPr lang="hu-HU" noProof="0" dirty="0">
                <a:cs typeface="Arial" charset="0"/>
                <a:sym typeface="Symbol" pitchFamily="18" charset="2"/>
              </a:rPr>
              <a:t>Paraméterátadás</a:t>
            </a:r>
          </a:p>
          <a:p>
            <a:r>
              <a:rPr lang="hu-HU" noProof="0" dirty="0">
                <a:cs typeface="Arial" charset="0"/>
                <a:sym typeface="Symbol" pitchFamily="18" charset="2"/>
              </a:rPr>
              <a:t>Működési mód váltás</a:t>
            </a:r>
          </a:p>
          <a:p>
            <a:pPr lvl="1"/>
            <a:r>
              <a:rPr lang="hu-HU" noProof="0" dirty="0">
                <a:cs typeface="Arial" charset="0"/>
                <a:sym typeface="Symbol" pitchFamily="18" charset="2"/>
              </a:rPr>
              <a:t>Felhasználói program futásakor az operációs rendszer felhasználói módban van, ekkor bizonyos utasítások nem végrehajthatók</a:t>
            </a:r>
          </a:p>
          <a:p>
            <a:pPr lvl="1"/>
            <a:r>
              <a:rPr lang="hu-HU" noProof="0" dirty="0">
                <a:cs typeface="Arial" charset="0"/>
                <a:sym typeface="Symbol" pitchFamily="18" charset="2"/>
              </a:rPr>
              <a:t>Rendszermódban az operációs rendszer utasításai hajtódnak végre, közvetlen hardver elérés</a:t>
            </a:r>
          </a:p>
          <a:p>
            <a:r>
              <a:rPr lang="hu-HU" noProof="0" dirty="0">
                <a:cs typeface="Arial" charset="0"/>
                <a:sym typeface="Symbol" pitchFamily="18" charset="2"/>
              </a:rPr>
              <a:t>Paraméterek másolása</a:t>
            </a:r>
          </a:p>
          <a:p>
            <a:pPr lvl="1"/>
            <a:r>
              <a:rPr lang="hu-HU" noProof="0" dirty="0">
                <a:cs typeface="Arial" charset="0"/>
                <a:sym typeface="Symbol" pitchFamily="18" charset="2"/>
              </a:rPr>
              <a:t>Saját területre történő másolás (ha szükséges)</a:t>
            </a:r>
          </a:p>
          <a:p>
            <a:r>
              <a:rPr lang="hu-HU" noProof="0" dirty="0">
                <a:cs typeface="Arial" charset="0"/>
                <a:sym typeface="Symbol" pitchFamily="18" charset="2"/>
              </a:rPr>
              <a:t>Az igényelt szolgáltatás végrehajtása</a:t>
            </a:r>
          </a:p>
          <a:p>
            <a:r>
              <a:rPr lang="hu-HU" noProof="0" dirty="0">
                <a:cs typeface="Arial" charset="0"/>
                <a:sym typeface="Symbol" pitchFamily="18" charset="2"/>
              </a:rPr>
              <a:t>Visszaadott paraméterek másolása</a:t>
            </a:r>
          </a:p>
          <a:p>
            <a:r>
              <a:rPr lang="hu-HU" noProof="0" dirty="0">
                <a:cs typeface="Arial" charset="0"/>
                <a:sym typeface="Symbol" pitchFamily="18" charset="2"/>
              </a:rPr>
              <a:t>Visszatérés a hívó programhoz (mód váltás)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83A805-C589-46FD-B20F-C9C60C414FEC}" type="slidenum">
              <a:rPr lang="hu-HU"/>
              <a:pPr/>
              <a:t>67</a:t>
            </a:fld>
            <a:endParaRPr lang="hu-HU"/>
          </a:p>
        </p:txBody>
      </p:sp>
    </p:spTree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 noProof="0"/>
              <a:t>Fontosabb rendszermodulok</a:t>
            </a:r>
          </a:p>
        </p:txBody>
      </p:sp>
      <p:sp>
        <p:nvSpPr>
          <p:cNvPr id="10445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hu-HU" noProof="0">
                <a:cs typeface="Arial" charset="0"/>
                <a:sym typeface="Symbol" pitchFamily="18" charset="2"/>
              </a:rPr>
              <a:t>Folyamatok kezelése</a:t>
            </a:r>
          </a:p>
          <a:p>
            <a:r>
              <a:rPr lang="hu-HU" noProof="0">
                <a:cs typeface="Arial" charset="0"/>
                <a:sym typeface="Symbol" pitchFamily="18" charset="2"/>
              </a:rPr>
              <a:t>Központi tár kezelése</a:t>
            </a:r>
          </a:p>
          <a:p>
            <a:r>
              <a:rPr lang="hu-HU" noProof="0">
                <a:cs typeface="Arial" charset="0"/>
                <a:sym typeface="Symbol" pitchFamily="18" charset="2"/>
              </a:rPr>
              <a:t>Perifériakezelés</a:t>
            </a:r>
          </a:p>
          <a:p>
            <a:r>
              <a:rPr lang="hu-HU" noProof="0">
                <a:cs typeface="Arial" charset="0"/>
                <a:sym typeface="Symbol" pitchFamily="18" charset="2"/>
              </a:rPr>
              <a:t>Állományok kezelése</a:t>
            </a:r>
          </a:p>
          <a:p>
            <a:r>
              <a:rPr lang="hu-HU" noProof="0">
                <a:cs typeface="Arial" charset="0"/>
                <a:sym typeface="Symbol" pitchFamily="18" charset="2"/>
              </a:rPr>
              <a:t>Védelmi mechanizmusok</a:t>
            </a:r>
          </a:p>
          <a:p>
            <a:r>
              <a:rPr lang="hu-HU" noProof="0">
                <a:cs typeface="Arial" charset="0"/>
                <a:sym typeface="Symbol" pitchFamily="18" charset="2"/>
              </a:rPr>
              <a:t>Hálózatok kezelése</a:t>
            </a:r>
          </a:p>
          <a:p>
            <a:r>
              <a:rPr lang="hu-HU" noProof="0">
                <a:cs typeface="Arial" charset="0"/>
                <a:sym typeface="Symbol" pitchFamily="18" charset="2"/>
              </a:rPr>
              <a:t>Kezelői felület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341041-DADE-4EDD-8FD0-B4A01BBBFBAC}" type="slidenum">
              <a:rPr lang="hu-HU"/>
              <a:pPr/>
              <a:t>68</a:t>
            </a:fld>
            <a:endParaRPr lang="hu-HU"/>
          </a:p>
        </p:txBody>
      </p:sp>
    </p:spTree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 noProof="0"/>
              <a:t>Folyamatok kezelése</a:t>
            </a:r>
          </a:p>
        </p:txBody>
      </p:sp>
      <p:sp>
        <p:nvSpPr>
          <p:cNvPr id="72707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8229600" cy="4953000"/>
          </a:xfrm>
        </p:spPr>
        <p:txBody>
          <a:bodyPr>
            <a:normAutofit/>
          </a:bodyPr>
          <a:lstStyle/>
          <a:p>
            <a:r>
              <a:rPr lang="hu-HU" noProof="0" dirty="0">
                <a:cs typeface="Arial" charset="0"/>
                <a:sym typeface="Symbol" pitchFamily="18" charset="2"/>
              </a:rPr>
              <a:t>A folyamat végrehajtás alatt lévő program</a:t>
            </a:r>
          </a:p>
          <a:p>
            <a:pPr lvl="1"/>
            <a:r>
              <a:rPr lang="hu-HU" noProof="0" dirty="0">
                <a:cs typeface="Arial" charset="0"/>
                <a:sym typeface="Symbol" pitchFamily="18" charset="2"/>
              </a:rPr>
              <a:t>Dinamikusan változhat a statikus programmal szemben</a:t>
            </a:r>
          </a:p>
          <a:p>
            <a:r>
              <a:rPr lang="hu-HU" noProof="0" dirty="0">
                <a:cs typeface="Arial" charset="0"/>
                <a:sym typeface="Symbol" pitchFamily="18" charset="2"/>
              </a:rPr>
              <a:t>A rendszer és a felhasználói folyamatok új folyamatokat hozhatnak létre</a:t>
            </a:r>
          </a:p>
          <a:p>
            <a:r>
              <a:rPr lang="hu-HU" noProof="0" dirty="0">
                <a:cs typeface="Arial" charset="0"/>
                <a:sym typeface="Symbol" pitchFamily="18" charset="2"/>
              </a:rPr>
              <a:t>A folyamatoknak erőforrásokra van szükségük</a:t>
            </a:r>
          </a:p>
          <a:p>
            <a:r>
              <a:rPr lang="hu-HU" noProof="0" dirty="0">
                <a:cs typeface="Arial" charset="0"/>
                <a:sym typeface="Symbol" pitchFamily="18" charset="2"/>
              </a:rPr>
              <a:t>CPU ütemezése a folyamatok között</a:t>
            </a:r>
          </a:p>
          <a:p>
            <a:r>
              <a:rPr lang="hu-HU" noProof="0" dirty="0" err="1">
                <a:cs typeface="Arial" charset="0"/>
                <a:sym typeface="Symbol" pitchFamily="18" charset="2"/>
              </a:rPr>
              <a:t>Szinkronizációs</a:t>
            </a:r>
            <a:r>
              <a:rPr lang="hu-HU" noProof="0" dirty="0">
                <a:cs typeface="Arial" charset="0"/>
                <a:sym typeface="Symbol" pitchFamily="18" charset="2"/>
              </a:rPr>
              <a:t> mechanizmusok</a:t>
            </a:r>
          </a:p>
          <a:p>
            <a:r>
              <a:rPr lang="hu-HU" noProof="0" dirty="0">
                <a:cs typeface="Arial" charset="0"/>
                <a:sym typeface="Symbol" pitchFamily="18" charset="2"/>
              </a:rPr>
              <a:t>Folyamatok közötti kommunikáció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559358-45F6-4C26-A2A1-375D5DB66998}" type="slidenum">
              <a:rPr lang="hu-HU"/>
              <a:pPr/>
              <a:t>69</a:t>
            </a:fld>
            <a:endParaRPr lang="hu-HU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u-HU" noProof="0" dirty="0"/>
              <a:t>ISO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hu-HU" noProof="0" dirty="0"/>
              <a:t>Az operációs rendszer olyan programrendszer, amely a számítógépes rendszerben a programok végrehajtását vezérli</a:t>
            </a:r>
          </a:p>
          <a:p>
            <a:pPr lvl="1"/>
            <a:r>
              <a:rPr lang="hu-HU" noProof="0" dirty="0"/>
              <a:t>Ütemezi a programok végrehajtását</a:t>
            </a:r>
          </a:p>
          <a:p>
            <a:pPr lvl="1"/>
            <a:r>
              <a:rPr lang="hu-HU" noProof="0" dirty="0"/>
              <a:t>Elosztja az erőforrásokat</a:t>
            </a:r>
          </a:p>
          <a:p>
            <a:pPr lvl="1"/>
            <a:r>
              <a:rPr lang="hu-HU" noProof="0" dirty="0"/>
              <a:t>Biztosítja a felhasználó és a számítógépes rendszer közötti kommunikációt </a:t>
            </a:r>
          </a:p>
          <a:p>
            <a:pPr lvl="2"/>
            <a:r>
              <a:rPr lang="hu-HU" noProof="0" dirty="0"/>
              <a:t>A minél kényelmesebb és jobb kommunikációt</a:t>
            </a:r>
          </a:p>
          <a:p>
            <a:endParaRPr lang="hu-HU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C7310-7697-496B-8FFA-7C9777B11424}" type="slidenum">
              <a:rPr lang="hu-HU"/>
              <a:pPr/>
              <a:t>7</a:t>
            </a:fld>
            <a:endParaRPr lang="hu-HU"/>
          </a:p>
        </p:txBody>
      </p:sp>
    </p:spTree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 noProof="0"/>
              <a:t>Központi tár kezelése</a:t>
            </a:r>
          </a:p>
        </p:txBody>
      </p:sp>
      <p:sp>
        <p:nvSpPr>
          <p:cNvPr id="74755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hu-HU" noProof="0" dirty="0">
                <a:cs typeface="Arial" charset="0"/>
                <a:sym typeface="Symbol" pitchFamily="18" charset="2"/>
              </a:rPr>
              <a:t>Egy folyamat elindulásakor memóriára van szükség</a:t>
            </a:r>
          </a:p>
          <a:p>
            <a:r>
              <a:rPr lang="hu-HU" noProof="0" dirty="0">
                <a:cs typeface="Arial" charset="0"/>
                <a:sym typeface="Symbol" pitchFamily="18" charset="2"/>
              </a:rPr>
              <a:t>Futás közben további tárterület lefoglalása és felszabadítása</a:t>
            </a:r>
          </a:p>
          <a:p>
            <a:r>
              <a:rPr lang="hu-HU" noProof="0" dirty="0">
                <a:cs typeface="Arial" charset="0"/>
                <a:sym typeface="Symbol" pitchFamily="18" charset="2"/>
              </a:rPr>
              <a:t>Virtuális tárkezelés</a:t>
            </a:r>
          </a:p>
          <a:p>
            <a:pPr lvl="1"/>
            <a:r>
              <a:rPr lang="hu-HU" noProof="0" dirty="0">
                <a:cs typeface="Arial" charset="0"/>
                <a:sym typeface="Symbol" pitchFamily="18" charset="2"/>
              </a:rPr>
              <a:t>Nincs a folyamat </a:t>
            </a:r>
            <a:r>
              <a:rPr lang="hu-HU" noProof="0">
                <a:cs typeface="Arial" charset="0"/>
                <a:sym typeface="Symbol" pitchFamily="18" charset="2"/>
              </a:rPr>
              <a:t>teljes tárterülete a memóriában, a nem szükségesek a háttértárra kerülhetnek</a:t>
            </a:r>
          </a:p>
          <a:p>
            <a:pPr lvl="1"/>
            <a:r>
              <a:rPr lang="hu-HU" noProof="0" dirty="0">
                <a:cs typeface="Arial" charset="0"/>
                <a:sym typeface="Symbol" pitchFamily="18" charset="2"/>
              </a:rPr>
              <a:t>Több fizikai memória marad a többi folyamatnak</a:t>
            </a:r>
          </a:p>
          <a:p>
            <a:r>
              <a:rPr lang="hu-HU" noProof="0" dirty="0">
                <a:cs typeface="Arial" charset="0"/>
                <a:sym typeface="Symbol" pitchFamily="18" charset="2"/>
              </a:rPr>
              <a:t>A tárterület védelme a többi folyamattal szemben</a:t>
            </a:r>
          </a:p>
          <a:p>
            <a:r>
              <a:rPr lang="hu-HU" noProof="0" dirty="0">
                <a:cs typeface="Arial" charset="0"/>
                <a:sym typeface="Symbol" pitchFamily="18" charset="2"/>
              </a:rPr>
              <a:t>Memóriahasználat nyilvántartása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6AD1E-9F8A-4E1E-95C5-A98DEE134A32}" type="slidenum">
              <a:rPr lang="hu-HU"/>
              <a:pPr/>
              <a:t>70</a:t>
            </a:fld>
            <a:endParaRPr lang="hu-HU"/>
          </a:p>
        </p:txBody>
      </p:sp>
    </p:spTree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 noProof="0"/>
              <a:t>Perifériakezelés</a:t>
            </a:r>
          </a:p>
        </p:txBody>
      </p:sp>
      <p:sp>
        <p:nvSpPr>
          <p:cNvPr id="7577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hu-HU" noProof="0" dirty="0">
                <a:cs typeface="Arial" charset="0"/>
                <a:sym typeface="Symbol" pitchFamily="18" charset="2"/>
              </a:rPr>
              <a:t>A folyamatok perifériafüggetlenségének biztosítása</a:t>
            </a:r>
          </a:p>
          <a:p>
            <a:pPr lvl="1"/>
            <a:r>
              <a:rPr lang="hu-HU" noProof="0" dirty="0">
                <a:cs typeface="Arial" charset="0"/>
                <a:sym typeface="Symbol" pitchFamily="18" charset="2"/>
              </a:rPr>
              <a:t>Szabványos felületű periféria-meghajtók (</a:t>
            </a:r>
            <a:r>
              <a:rPr lang="hu-HU" noProof="0" dirty="0" err="1">
                <a:cs typeface="Arial" charset="0"/>
                <a:sym typeface="Symbol" pitchFamily="18" charset="2"/>
              </a:rPr>
              <a:t>device</a:t>
            </a:r>
            <a:r>
              <a:rPr lang="hu-HU" noProof="0" dirty="0">
                <a:cs typeface="Arial" charset="0"/>
                <a:sym typeface="Symbol" pitchFamily="18" charset="2"/>
              </a:rPr>
              <a:t> driver)</a:t>
            </a:r>
          </a:p>
          <a:p>
            <a:r>
              <a:rPr lang="hu-HU" noProof="0" dirty="0">
                <a:cs typeface="Arial" charset="0"/>
                <a:sym typeface="Symbol" pitchFamily="18" charset="2"/>
              </a:rPr>
              <a:t>Az átvitel pufferelése a CPU és a periféria sebességkülönbségének kiegyensúlyozására</a:t>
            </a:r>
          </a:p>
          <a:p>
            <a:r>
              <a:rPr lang="hu-HU" noProof="0" dirty="0">
                <a:cs typeface="Arial" charset="0"/>
                <a:sym typeface="Symbol" pitchFamily="18" charset="2"/>
              </a:rPr>
              <a:t>Mágneslemeznél szükség lehet a kérések kiszolgálásának ütemezésére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6428D8-2D40-49E5-8386-A133A05FEC46}" type="slidenum">
              <a:rPr lang="hu-HU"/>
              <a:pPr/>
              <a:t>71</a:t>
            </a:fld>
            <a:endParaRPr lang="hu-HU"/>
          </a:p>
        </p:txBody>
      </p:sp>
    </p:spTree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 noProof="0"/>
              <a:t>Állományok kezelése</a:t>
            </a:r>
          </a:p>
        </p:txBody>
      </p:sp>
      <p:sp>
        <p:nvSpPr>
          <p:cNvPr id="76803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hu-HU" noProof="0">
                <a:cs typeface="Arial" charset="0"/>
                <a:sym typeface="Symbol" pitchFamily="18" charset="2"/>
              </a:rPr>
              <a:t>A háttértáron állományokban tároljuk az információt</a:t>
            </a:r>
          </a:p>
          <a:p>
            <a:r>
              <a:rPr lang="hu-HU" noProof="0">
                <a:cs typeface="Arial" charset="0"/>
                <a:sym typeface="Symbol" pitchFamily="18" charset="2"/>
              </a:rPr>
              <a:t>Az állomány (file) elrejti az információtárolás részleteit a felhasználó elől</a:t>
            </a:r>
          </a:p>
          <a:p>
            <a:r>
              <a:rPr lang="hu-HU" noProof="0">
                <a:cs typeface="Arial" charset="0"/>
                <a:sym typeface="Symbol" pitchFamily="18" charset="2"/>
              </a:rPr>
              <a:t>Az állományok csoportosítása hierarchikus könyvtárstruktúra</a:t>
            </a:r>
          </a:p>
          <a:p>
            <a:r>
              <a:rPr lang="hu-HU" noProof="0">
                <a:cs typeface="Arial" charset="0"/>
                <a:sym typeface="Symbol" pitchFamily="18" charset="2"/>
              </a:rPr>
              <a:t>Állományok létrehozása, törlése, olvasása, írása, módosítása</a:t>
            </a:r>
          </a:p>
          <a:p>
            <a:r>
              <a:rPr lang="hu-HU" noProof="0">
                <a:cs typeface="Arial" charset="0"/>
                <a:sym typeface="Symbol" pitchFamily="18" charset="2"/>
              </a:rPr>
              <a:t>Biztonsági mentés (backup) készítése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32A82A-AF0F-4D56-B61E-A7237BDADD78}" type="slidenum">
              <a:rPr lang="hu-HU"/>
              <a:pPr/>
              <a:t>72</a:t>
            </a:fld>
            <a:endParaRPr lang="hu-HU"/>
          </a:p>
        </p:txBody>
      </p:sp>
    </p:spTree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 noProof="0"/>
              <a:t>Védelmi mechanizmusok</a:t>
            </a:r>
          </a:p>
        </p:txBody>
      </p:sp>
      <p:sp>
        <p:nvSpPr>
          <p:cNvPr id="7782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hu-HU" noProof="0">
                <a:cs typeface="Arial" charset="0"/>
                <a:sym typeface="Symbol" pitchFamily="18" charset="2"/>
              </a:rPr>
              <a:t>Védekezni kell</a:t>
            </a:r>
          </a:p>
          <a:p>
            <a:pPr lvl="1"/>
            <a:r>
              <a:rPr lang="hu-HU" noProof="0">
                <a:cs typeface="Arial" charset="0"/>
                <a:sym typeface="Symbol" pitchFamily="18" charset="2"/>
              </a:rPr>
              <a:t>Hardver- és szoftverhiba</a:t>
            </a:r>
          </a:p>
          <a:p>
            <a:pPr lvl="1"/>
            <a:r>
              <a:rPr lang="hu-HU" noProof="0">
                <a:cs typeface="Arial" charset="0"/>
                <a:sym typeface="Symbol" pitchFamily="18" charset="2"/>
              </a:rPr>
              <a:t>Illetéktelen beavatkozás</a:t>
            </a:r>
          </a:p>
          <a:p>
            <a:r>
              <a:rPr lang="hu-HU" noProof="0">
                <a:cs typeface="Arial" charset="0"/>
                <a:sym typeface="Symbol" pitchFamily="18" charset="2"/>
              </a:rPr>
              <a:t>Hardveres védelem</a:t>
            </a:r>
          </a:p>
          <a:p>
            <a:r>
              <a:rPr lang="hu-HU" noProof="0">
                <a:cs typeface="Arial" charset="0"/>
                <a:sym typeface="Symbol" pitchFamily="18" charset="2"/>
              </a:rPr>
              <a:t>Operációs rendszer védelmi mechanizmusai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A03502-3307-4B8E-8575-F94CAB045ED4}" type="slidenum">
              <a:rPr lang="hu-HU"/>
              <a:pPr/>
              <a:t>73</a:t>
            </a:fld>
            <a:endParaRPr lang="hu-HU"/>
          </a:p>
        </p:txBody>
      </p:sp>
    </p:spTree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 noProof="0"/>
              <a:t>Hálózatok kezelése</a:t>
            </a:r>
          </a:p>
        </p:txBody>
      </p:sp>
      <p:sp>
        <p:nvSpPr>
          <p:cNvPr id="10547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hu-HU" noProof="0">
                <a:cs typeface="Arial" charset="0"/>
                <a:sym typeface="Symbol" pitchFamily="18" charset="2"/>
              </a:rPr>
              <a:t>Felhasználók kommunikációja</a:t>
            </a:r>
          </a:p>
          <a:p>
            <a:r>
              <a:rPr lang="hu-HU" noProof="0">
                <a:cs typeface="Arial" charset="0"/>
                <a:sym typeface="Symbol" pitchFamily="18" charset="2"/>
              </a:rPr>
              <a:t>Felhasználó távoli géppel való kommunikációja</a:t>
            </a:r>
          </a:p>
          <a:p>
            <a:r>
              <a:rPr lang="hu-HU" noProof="0">
                <a:cs typeface="Arial" charset="0"/>
                <a:sym typeface="Symbol" pitchFamily="18" charset="2"/>
              </a:rPr>
              <a:t>Távoli erőforrás használata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648BE-009F-4201-B515-E7D30D1B30FE}" type="slidenum">
              <a:rPr lang="hu-HU"/>
              <a:pPr/>
              <a:t>74</a:t>
            </a:fld>
            <a:endParaRPr lang="hu-HU"/>
          </a:p>
        </p:txBody>
      </p:sp>
    </p:spTree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 noProof="0"/>
              <a:t>Kezelői felület</a:t>
            </a:r>
          </a:p>
        </p:txBody>
      </p:sp>
      <p:sp>
        <p:nvSpPr>
          <p:cNvPr id="78851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8229600" cy="4953000"/>
          </a:xfrm>
        </p:spPr>
        <p:txBody>
          <a:bodyPr>
            <a:normAutofit/>
          </a:bodyPr>
          <a:lstStyle/>
          <a:p>
            <a:r>
              <a:rPr lang="hu-HU" noProof="0" dirty="0">
                <a:cs typeface="Arial" charset="0"/>
                <a:sym typeface="Symbol" pitchFamily="18" charset="2"/>
              </a:rPr>
              <a:t>Kommunikáció a felhasználóval</a:t>
            </a:r>
          </a:p>
          <a:p>
            <a:pPr lvl="1"/>
            <a:r>
              <a:rPr lang="hu-HU" noProof="0" dirty="0">
                <a:cs typeface="Arial" charset="0"/>
                <a:sym typeface="Symbol" pitchFamily="18" charset="2"/>
              </a:rPr>
              <a:t>Programok elindítása</a:t>
            </a:r>
          </a:p>
          <a:p>
            <a:pPr lvl="1"/>
            <a:r>
              <a:rPr lang="hu-HU" noProof="0" dirty="0">
                <a:cs typeface="Arial" charset="0"/>
                <a:sym typeface="Symbol" pitchFamily="18" charset="2"/>
              </a:rPr>
              <a:t>Eredmények megjelenítése</a:t>
            </a:r>
          </a:p>
          <a:p>
            <a:pPr lvl="1"/>
            <a:r>
              <a:rPr lang="hu-HU" noProof="0" dirty="0">
                <a:cs typeface="Arial" charset="0"/>
                <a:sym typeface="Symbol" pitchFamily="18" charset="2"/>
              </a:rPr>
              <a:t>Interakció</a:t>
            </a:r>
          </a:p>
          <a:p>
            <a:r>
              <a:rPr lang="hu-HU" noProof="0" dirty="0">
                <a:cs typeface="Arial" charset="0"/>
                <a:sym typeface="Symbol" pitchFamily="18" charset="2"/>
              </a:rPr>
              <a:t>Parancsértelmező hajtja végre a felhasználói utasításokat</a:t>
            </a:r>
          </a:p>
          <a:p>
            <a:pPr lvl="1"/>
            <a:r>
              <a:rPr lang="hu-HU" noProof="0" dirty="0">
                <a:cs typeface="Arial" charset="0"/>
                <a:sym typeface="Symbol" pitchFamily="18" charset="2"/>
              </a:rPr>
              <a:t>Karakteres (parancssoros)</a:t>
            </a:r>
          </a:p>
          <a:p>
            <a:pPr lvl="1"/>
            <a:r>
              <a:rPr lang="hu-HU" noProof="0" dirty="0">
                <a:cs typeface="Arial" charset="0"/>
                <a:sym typeface="Symbol" pitchFamily="18" charset="2"/>
              </a:rPr>
              <a:t>Grafikus (ablakozó rendszer) GUI</a:t>
            </a:r>
          </a:p>
          <a:p>
            <a:pPr lvl="1"/>
            <a:r>
              <a:rPr lang="hu-HU" noProof="0" dirty="0">
                <a:cs typeface="Arial" charset="0"/>
                <a:sym typeface="Symbol" pitchFamily="18" charset="2"/>
              </a:rPr>
              <a:t>Hangvezérelt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506EB-660B-4BC3-B649-E4E73EA1C212}" type="slidenum">
              <a:rPr lang="hu-HU"/>
              <a:pPr/>
              <a:t>75</a:t>
            </a:fld>
            <a:endParaRPr lang="hu-HU"/>
          </a:p>
        </p:txBody>
      </p:sp>
    </p:spTree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u-HU" noProof="0"/>
              <a:t>Rendszerhívásokkal elérhető szolgáltatások</a:t>
            </a:r>
          </a:p>
        </p:txBody>
      </p:sp>
      <p:sp>
        <p:nvSpPr>
          <p:cNvPr id="79875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u-HU" noProof="0">
                <a:cs typeface="Arial" charset="0"/>
                <a:sym typeface="Symbol" pitchFamily="18" charset="2"/>
              </a:rPr>
              <a:t>Folyamatok vezérlése</a:t>
            </a:r>
          </a:p>
          <a:p>
            <a:pPr lvl="1"/>
            <a:r>
              <a:rPr lang="hu-HU" noProof="0">
                <a:cs typeface="Arial" charset="0"/>
                <a:sym typeface="Symbol" pitchFamily="18" charset="2"/>
              </a:rPr>
              <a:t>Program betöltése, végrehajtása</a:t>
            </a:r>
          </a:p>
          <a:p>
            <a:pPr lvl="1"/>
            <a:r>
              <a:rPr lang="hu-HU" noProof="0">
                <a:cs typeface="Arial" charset="0"/>
                <a:sym typeface="Symbol" pitchFamily="18" charset="2"/>
              </a:rPr>
              <a:t>Folyamatok létrehozása, leállítása</a:t>
            </a:r>
          </a:p>
          <a:p>
            <a:pPr lvl="1"/>
            <a:r>
              <a:rPr lang="hu-HU" noProof="0">
                <a:cs typeface="Arial" charset="0"/>
                <a:sym typeface="Symbol" pitchFamily="18" charset="2"/>
              </a:rPr>
              <a:t>Központi tár igénylése, felszabadítása</a:t>
            </a:r>
          </a:p>
          <a:p>
            <a:pPr lvl="1"/>
            <a:r>
              <a:rPr lang="hu-HU" noProof="0">
                <a:cs typeface="Arial" charset="0"/>
                <a:sym typeface="Symbol" pitchFamily="18" charset="2"/>
              </a:rPr>
              <a:t>Folyamatok közötti kommunikáció és folyamatok szinkronizálása</a:t>
            </a:r>
          </a:p>
          <a:p>
            <a:pPr lvl="1"/>
            <a:r>
              <a:rPr lang="hu-HU" noProof="0">
                <a:cs typeface="Arial" charset="0"/>
                <a:sym typeface="Symbol" pitchFamily="18" charset="2"/>
              </a:rPr>
              <a:t>Nyomonkövetés (debug) hibakereséshez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6C29B1-0DBA-44FF-BBDB-B7C29AE83284}" type="slidenum">
              <a:rPr lang="hu-HU"/>
              <a:pPr/>
              <a:t>76</a:t>
            </a:fld>
            <a:endParaRPr lang="hu-HU"/>
          </a:p>
        </p:txBody>
      </p:sp>
    </p:spTree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u-HU" noProof="0"/>
              <a:t>Rendszerhívásokkal elérhető szolgáltatások</a:t>
            </a:r>
          </a:p>
        </p:txBody>
      </p:sp>
      <p:sp>
        <p:nvSpPr>
          <p:cNvPr id="79875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u-HU" noProof="0">
                <a:cs typeface="Arial" charset="0"/>
                <a:sym typeface="Symbol" pitchFamily="18" charset="2"/>
              </a:rPr>
              <a:t>Állományok kezelése</a:t>
            </a:r>
          </a:p>
          <a:p>
            <a:pPr lvl="1"/>
            <a:r>
              <a:rPr lang="hu-HU" noProof="0">
                <a:cs typeface="Arial" charset="0"/>
                <a:sym typeface="Symbol" pitchFamily="18" charset="2"/>
              </a:rPr>
              <a:t>Állomány létrehozása, törlése, attribútumainak módosítása</a:t>
            </a:r>
          </a:p>
          <a:p>
            <a:pPr lvl="1"/>
            <a:r>
              <a:rPr lang="hu-HU" noProof="0">
                <a:cs typeface="Arial" charset="0"/>
                <a:sym typeface="Symbol" pitchFamily="18" charset="2"/>
              </a:rPr>
              <a:t>Könyvtárak létrehozása, törlése, módosítása</a:t>
            </a:r>
          </a:p>
          <a:p>
            <a:pPr lvl="1"/>
            <a:r>
              <a:rPr lang="hu-HU" noProof="0">
                <a:cs typeface="Arial" charset="0"/>
                <a:sym typeface="Symbol" pitchFamily="18" charset="2"/>
              </a:rPr>
              <a:t>Állományok megnyitása, lezárása, írása, olvasása, módosítása (szekvenciális vagy véletlen elérés)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6C29B1-0DBA-44FF-BBDB-B7C29AE83284}" type="slidenum">
              <a:rPr lang="hu-HU"/>
              <a:pPr/>
              <a:t>77</a:t>
            </a:fld>
            <a:endParaRPr lang="hu-HU"/>
          </a:p>
        </p:txBody>
      </p:sp>
    </p:spTree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u-HU" noProof="0"/>
              <a:t>Rendszerhívásokkal elérhető szolgáltatások</a:t>
            </a:r>
          </a:p>
        </p:txBody>
      </p:sp>
      <p:sp>
        <p:nvSpPr>
          <p:cNvPr id="106499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u-HU" noProof="0" dirty="0">
                <a:sym typeface="Symbol" pitchFamily="18" charset="2"/>
              </a:rPr>
              <a:t>Rendszerinformációk kezelése</a:t>
            </a:r>
            <a:endParaRPr lang="hu-HU" noProof="0" dirty="0">
              <a:cs typeface="Arial" charset="0"/>
              <a:sym typeface="Symbol" pitchFamily="18" charset="2"/>
            </a:endParaRPr>
          </a:p>
          <a:p>
            <a:pPr lvl="1"/>
            <a:r>
              <a:rPr lang="hu-HU" noProof="0" dirty="0">
                <a:cs typeface="Arial" charset="0"/>
                <a:sym typeface="Symbol" pitchFamily="18" charset="2"/>
              </a:rPr>
              <a:t>A rendszerkomponensek állapotának lekérdezése, módosítása</a:t>
            </a:r>
          </a:p>
          <a:p>
            <a:pPr lvl="2"/>
            <a:r>
              <a:rPr lang="hu-HU" noProof="0" dirty="0">
                <a:cs typeface="Arial" charset="0"/>
                <a:sym typeface="Symbol" pitchFamily="18" charset="2"/>
              </a:rPr>
              <a:t>Folyamatok</a:t>
            </a:r>
          </a:p>
          <a:p>
            <a:pPr lvl="2"/>
            <a:r>
              <a:rPr lang="hu-HU" noProof="0" dirty="0">
                <a:cs typeface="Arial" charset="0"/>
                <a:sym typeface="Symbol" pitchFamily="18" charset="2"/>
              </a:rPr>
              <a:t>Állományok </a:t>
            </a:r>
          </a:p>
          <a:p>
            <a:pPr lvl="2"/>
            <a:r>
              <a:rPr lang="hu-HU" noProof="0" dirty="0">
                <a:cs typeface="Arial" charset="0"/>
                <a:sym typeface="Symbol" pitchFamily="18" charset="2"/>
              </a:rPr>
              <a:t>Perifériák </a:t>
            </a:r>
          </a:p>
          <a:p>
            <a:pPr lvl="1"/>
            <a:r>
              <a:rPr lang="hu-HU" noProof="0" dirty="0">
                <a:cs typeface="Arial" charset="0"/>
                <a:sym typeface="Symbol" pitchFamily="18" charset="2"/>
              </a:rPr>
              <a:t>Rendszerstatisztikák, naplózás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05678-B6A1-43FF-B026-42D0619D6F62}" type="slidenum">
              <a:rPr lang="hu-HU"/>
              <a:pPr/>
              <a:t>78</a:t>
            </a:fld>
            <a:endParaRPr lang="hu-HU"/>
          </a:p>
        </p:txBody>
      </p:sp>
    </p:spTree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u-HU" noProof="0"/>
              <a:t>Rendszerhívásokkal elérhető szolgáltatások</a:t>
            </a:r>
          </a:p>
        </p:txBody>
      </p:sp>
      <p:sp>
        <p:nvSpPr>
          <p:cNvPr id="106499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u-HU" noProof="0">
                <a:sym typeface="Symbol" pitchFamily="18" charset="2"/>
              </a:rPr>
              <a:t>Kommunikáció</a:t>
            </a:r>
            <a:endParaRPr lang="hu-HU" noProof="0">
              <a:cs typeface="Arial" charset="0"/>
              <a:sym typeface="Symbol" pitchFamily="18" charset="2"/>
            </a:endParaRPr>
          </a:p>
          <a:p>
            <a:pPr lvl="1"/>
            <a:r>
              <a:rPr lang="hu-HU" noProof="0">
                <a:cs typeface="Arial" charset="0"/>
                <a:sym typeface="Symbol" pitchFamily="18" charset="2"/>
              </a:rPr>
              <a:t>Kommunikációs csatornák</a:t>
            </a:r>
          </a:p>
          <a:p>
            <a:pPr lvl="2"/>
            <a:r>
              <a:rPr lang="hu-HU" noProof="0">
                <a:cs typeface="Arial" charset="0"/>
                <a:sym typeface="Symbol" pitchFamily="18" charset="2"/>
              </a:rPr>
              <a:t>Létrehozása</a:t>
            </a:r>
          </a:p>
          <a:p>
            <a:pPr lvl="2"/>
            <a:r>
              <a:rPr lang="hu-HU" noProof="0">
                <a:cs typeface="Arial" charset="0"/>
                <a:sym typeface="Symbol" pitchFamily="18" charset="2"/>
              </a:rPr>
              <a:t>Megszüntetése</a:t>
            </a:r>
          </a:p>
          <a:p>
            <a:pPr lvl="1"/>
            <a:r>
              <a:rPr lang="hu-HU" noProof="0">
                <a:cs typeface="Arial" charset="0"/>
                <a:sym typeface="Symbol" pitchFamily="18" charset="2"/>
              </a:rPr>
              <a:t>Üzenetek</a:t>
            </a:r>
          </a:p>
          <a:p>
            <a:pPr lvl="2"/>
            <a:r>
              <a:rPr lang="hu-HU" noProof="0">
                <a:cs typeface="Arial" charset="0"/>
                <a:sym typeface="Symbol" pitchFamily="18" charset="2"/>
              </a:rPr>
              <a:t>Küldése</a:t>
            </a:r>
          </a:p>
          <a:p>
            <a:pPr lvl="2"/>
            <a:r>
              <a:rPr lang="hu-HU" noProof="0">
                <a:cs typeface="Arial" charset="0"/>
                <a:sym typeface="Symbol" pitchFamily="18" charset="2"/>
              </a:rPr>
              <a:t>Fogadása</a:t>
            </a:r>
          </a:p>
          <a:p>
            <a:pPr lvl="1"/>
            <a:r>
              <a:rPr lang="hu-HU" noProof="0">
                <a:cs typeface="Arial" charset="0"/>
                <a:sym typeface="Symbol" pitchFamily="18" charset="2"/>
              </a:rPr>
              <a:t>Műveletek távoli erőforrásokon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05678-B6A1-43FF-B026-42D0619D6F62}" type="slidenum">
              <a:rPr lang="hu-HU"/>
              <a:pPr/>
              <a:t>79</a:t>
            </a:fld>
            <a:endParaRPr lang="hu-HU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 noProof="0"/>
              <a:t>Az operációs rendszer célja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8229600" cy="4876800"/>
          </a:xfrm>
        </p:spPr>
        <p:txBody>
          <a:bodyPr>
            <a:normAutofit/>
          </a:bodyPr>
          <a:lstStyle/>
          <a:p>
            <a:r>
              <a:rPr lang="hu-HU" noProof="0" dirty="0"/>
              <a:t>A felhasználó kényelme</a:t>
            </a:r>
          </a:p>
          <a:p>
            <a:pPr lvl="1"/>
            <a:r>
              <a:rPr lang="hu-HU" noProof="0" dirty="0"/>
              <a:t>A számítógép egyszerű, kényelmes használata</a:t>
            </a:r>
          </a:p>
          <a:p>
            <a:pPr lvl="1"/>
            <a:r>
              <a:rPr lang="hu-HU" noProof="0" dirty="0"/>
              <a:t>Elsősorban „kis” gépeknél szempont</a:t>
            </a:r>
          </a:p>
          <a:p>
            <a:pPr lvl="1"/>
            <a:r>
              <a:rPr lang="hu-HU" noProof="0" dirty="0"/>
              <a:t>Egyre nagyobb fontosság</a:t>
            </a:r>
          </a:p>
          <a:p>
            <a:r>
              <a:rPr lang="hu-HU" noProof="0" dirty="0"/>
              <a:t>Hatékony gépkihasználás</a:t>
            </a:r>
          </a:p>
          <a:p>
            <a:pPr lvl="1"/>
            <a:r>
              <a:rPr lang="hu-HU" noProof="0" dirty="0"/>
              <a:t>Az erőforrások minél jobb kihasználtsága </a:t>
            </a:r>
          </a:p>
          <a:p>
            <a:pPr lvl="2"/>
            <a:r>
              <a:rPr lang="hu-HU" noProof="0" dirty="0"/>
              <a:t>Adott idő alatt a lehető legtöbb program végrehajtása</a:t>
            </a:r>
          </a:p>
          <a:p>
            <a:pPr lvl="1"/>
            <a:r>
              <a:rPr lang="hu-HU" noProof="0" dirty="0"/>
              <a:t>„Nagyobb” gépeknél</a:t>
            </a:r>
          </a:p>
          <a:p>
            <a:pPr lvl="1"/>
            <a:r>
              <a:rPr lang="hu-HU" noProof="0" dirty="0"/>
              <a:t>Fontossága csökken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F26C76-BB73-4812-9736-B567281D32D6}" type="slidenum">
              <a:rPr lang="hu-HU"/>
              <a:pPr/>
              <a:t>8</a:t>
            </a:fld>
            <a:endParaRPr lang="hu-HU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 noProof="0"/>
              <a:t>A számítógép felépítése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1203BB-20F5-4FF4-98EF-D334AD0B3BC5}" type="slidenum">
              <a:rPr lang="hu-HU"/>
              <a:pPr/>
              <a:t>9</a:t>
            </a:fld>
            <a:endParaRPr lang="hu-HU"/>
          </a:p>
        </p:txBody>
      </p:sp>
      <p:graphicFrame>
        <p:nvGraphicFramePr>
          <p:cNvPr id="25609" name="Object 9"/>
          <p:cNvGraphicFramePr>
            <a:graphicFrameLocks noChangeAspect="1"/>
          </p:cNvGraphicFramePr>
          <p:nvPr/>
        </p:nvGraphicFramePr>
        <p:xfrm>
          <a:off x="1706562" y="1371600"/>
          <a:ext cx="5684838" cy="50942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631" name="Visio" r:id="rId3" imgW="4538777" imgH="4070299" progId="Visio.Drawing.11">
                  <p:embed/>
                </p:oleObj>
              </mc:Choice>
              <mc:Fallback>
                <p:oleObj name="Visio" r:id="rId3" imgW="4538777" imgH="4070299" progId="Visio.Drawing.11">
                  <p:embed/>
                  <p:pic>
                    <p:nvPicPr>
                      <p:cNvPr id="0" name="Picture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06562" y="1371600"/>
                        <a:ext cx="5684838" cy="50942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PE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PEN</Template>
  <TotalTime>0</TotalTime>
  <Words>2458</Words>
  <Application>Microsoft Office PowerPoint</Application>
  <PresentationFormat>On-screen Show (4:3)</PresentationFormat>
  <Paragraphs>541</Paragraphs>
  <Slides>79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79</vt:i4>
      </vt:variant>
    </vt:vector>
  </HeadingPairs>
  <TitlesOfParts>
    <vt:vector size="83" baseType="lpstr">
      <vt:lpstr>Arial</vt:lpstr>
      <vt:lpstr>Calibri</vt:lpstr>
      <vt:lpstr>PEN</vt:lpstr>
      <vt:lpstr>Visio</vt:lpstr>
      <vt:lpstr>Operációs rendszerek</vt:lpstr>
      <vt:lpstr>Tartalom</vt:lpstr>
      <vt:lpstr>Operációs rendszerek</vt:lpstr>
      <vt:lpstr>Az operációs rendszer fogalma</vt:lpstr>
      <vt:lpstr>Az operációs rendszer fogalma</vt:lpstr>
      <vt:lpstr>Wikipedia</vt:lpstr>
      <vt:lpstr>ISO</vt:lpstr>
      <vt:lpstr>Az operációs rendszer célja</vt:lpstr>
      <vt:lpstr>A számítógép felépítése</vt:lpstr>
      <vt:lpstr>Az operációs rendszer mint virtuális gép</vt:lpstr>
      <vt:lpstr>Az operációs rendszer mint erőforrás kezelő</vt:lpstr>
      <vt:lpstr>Az operációs rendszer mint erőforrás kezelő</vt:lpstr>
      <vt:lpstr>Operációs rendszerek</vt:lpstr>
      <vt:lpstr>Korai rendszerek</vt:lpstr>
      <vt:lpstr>Korai rendszerek</vt:lpstr>
      <vt:lpstr>Korai rendszerek</vt:lpstr>
      <vt:lpstr>Korai rendszerek</vt:lpstr>
      <vt:lpstr>Korai rendszerek</vt:lpstr>
      <vt:lpstr>Korai rendszerek</vt:lpstr>
      <vt:lpstr>A perifériás műveletek gyorsítása</vt:lpstr>
      <vt:lpstr>Off-line I/O műveletek</vt:lpstr>
      <vt:lpstr>Off-line I/O műveletek</vt:lpstr>
      <vt:lpstr>Off-line I/O műveletek</vt:lpstr>
      <vt:lpstr>Pufferelés</vt:lpstr>
      <vt:lpstr>Pufferelés</vt:lpstr>
      <vt:lpstr>Spooling</vt:lpstr>
      <vt:lpstr>Multiprogramozás</vt:lpstr>
      <vt:lpstr>Multiprogramozás</vt:lpstr>
      <vt:lpstr>Időosztásos multiprogramozás</vt:lpstr>
      <vt:lpstr>Időosztásos multiprogramozás</vt:lpstr>
      <vt:lpstr>Napjaink rendszerei</vt:lpstr>
      <vt:lpstr>Korszerű kötegelt rendszerek</vt:lpstr>
      <vt:lpstr>Időosztásos rendszerek</vt:lpstr>
      <vt:lpstr>Elosztott operációs rendszerek</vt:lpstr>
      <vt:lpstr>Elosztott operációs rendszerek előnyei</vt:lpstr>
      <vt:lpstr>Valósidejű rendszerek</vt:lpstr>
      <vt:lpstr>Valósidejű rendszerek</vt:lpstr>
      <vt:lpstr>Valósidejű rendszerek</vt:lpstr>
      <vt:lpstr>Beágyazott operációs rendszerek</vt:lpstr>
      <vt:lpstr>A hardver fejlődésének következményei</vt:lpstr>
      <vt:lpstr>Operációs rendszerek</vt:lpstr>
      <vt:lpstr>Osztályozási szempontok</vt:lpstr>
      <vt:lpstr>Hardver mérete szerinti osztályozás</vt:lpstr>
      <vt:lpstr>Kapcsolattartás típusa szerinti osztályozás</vt:lpstr>
      <vt:lpstr>Cél szerinti osztályozás</vt:lpstr>
      <vt:lpstr>Folyamat kezelés, felhasználók száma szerinti osztályozás</vt:lpstr>
      <vt:lpstr>Időkiosztás szerinti osztályozás</vt:lpstr>
      <vt:lpstr>Időkiosztás szerinti osztályozás</vt:lpstr>
      <vt:lpstr>Memóriakezelés szerinti osztályozás</vt:lpstr>
      <vt:lpstr>Operációs rendszerek</vt:lpstr>
      <vt:lpstr>Bevezetés</vt:lpstr>
      <vt:lpstr>Lehetséges struktúrák</vt:lpstr>
      <vt:lpstr>Monolitikus szerkezet</vt:lpstr>
      <vt:lpstr>Rétegszerkezet</vt:lpstr>
      <vt:lpstr>Példa rétegszerkezetre</vt:lpstr>
      <vt:lpstr>Virtuális gépek</vt:lpstr>
      <vt:lpstr>Kliens-szerver modell</vt:lpstr>
      <vt:lpstr>VAX/VMX réteges struktúrája</vt:lpstr>
      <vt:lpstr>Unix kernel funkcionális felépítése</vt:lpstr>
      <vt:lpstr>Windows NT 4.0 struktúrája</vt:lpstr>
      <vt:lpstr>Operációs rendszerek</vt:lpstr>
      <vt:lpstr>Alapvető feladatok</vt:lpstr>
      <vt:lpstr>Végrehajtási környezet</vt:lpstr>
      <vt:lpstr>Erőforrás kiosztás</vt:lpstr>
      <vt:lpstr>Vezérlés</vt:lpstr>
      <vt:lpstr>Rendszerhívások</vt:lpstr>
      <vt:lpstr>Rendszerhívás lépései</vt:lpstr>
      <vt:lpstr>Fontosabb rendszermodulok</vt:lpstr>
      <vt:lpstr>Folyamatok kezelése</vt:lpstr>
      <vt:lpstr>Központi tár kezelése</vt:lpstr>
      <vt:lpstr>Perifériakezelés</vt:lpstr>
      <vt:lpstr>Állományok kezelése</vt:lpstr>
      <vt:lpstr>Védelmi mechanizmusok</vt:lpstr>
      <vt:lpstr>Hálózatok kezelése</vt:lpstr>
      <vt:lpstr>Kezelői felület</vt:lpstr>
      <vt:lpstr>Rendszerhívásokkal elérhető szolgáltatások</vt:lpstr>
      <vt:lpstr>Rendszerhívásokkal elérhető szolgáltatások</vt:lpstr>
      <vt:lpstr>Rendszerhívásokkal elérhető szolgáltatások</vt:lpstr>
      <vt:lpstr>Rendszerhívásokkal elérhető szolgáltatások</vt:lpstr>
    </vt:vector>
  </TitlesOfParts>
  <Company>Pannon Egyetem Nagykanizsa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Operációs rendszerek</dc:title>
  <dc:subject>Az operációs rendszerek története, feladata, szerkezetük</dc:subject>
  <dc:creator>Holczinger Tibor</dc:creator>
  <cp:lastModifiedBy>Tibor Holczinger</cp:lastModifiedBy>
  <cp:revision>119</cp:revision>
  <dcterms:created xsi:type="dcterms:W3CDTF">2007-06-09T13:51:47Z</dcterms:created>
  <dcterms:modified xsi:type="dcterms:W3CDTF">2019-02-12T20:51:17Z</dcterms:modified>
</cp:coreProperties>
</file>