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jpeg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5"/>
  </p:notesMasterIdLst>
  <p:sldIdLst>
    <p:sldId id="256" r:id="rId2"/>
    <p:sldId id="284" r:id="rId3"/>
    <p:sldId id="257" r:id="rId4"/>
    <p:sldId id="285" r:id="rId5"/>
    <p:sldId id="299" r:id="rId6"/>
    <p:sldId id="300" r:id="rId7"/>
    <p:sldId id="258" r:id="rId8"/>
    <p:sldId id="291" r:id="rId9"/>
    <p:sldId id="260" r:id="rId10"/>
    <p:sldId id="297" r:id="rId11"/>
    <p:sldId id="263" r:id="rId12"/>
    <p:sldId id="259" r:id="rId13"/>
    <p:sldId id="266" r:id="rId14"/>
    <p:sldId id="264" r:id="rId15"/>
    <p:sldId id="261" r:id="rId16"/>
    <p:sldId id="296" r:id="rId17"/>
    <p:sldId id="262" r:id="rId18"/>
    <p:sldId id="265" r:id="rId19"/>
    <p:sldId id="267" r:id="rId20"/>
    <p:sldId id="268" r:id="rId21"/>
    <p:sldId id="269" r:id="rId22"/>
    <p:sldId id="270" r:id="rId23"/>
    <p:sldId id="271" r:id="rId24"/>
    <p:sldId id="272" r:id="rId25"/>
    <p:sldId id="286" r:id="rId26"/>
    <p:sldId id="302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03" r:id="rId35"/>
    <p:sldId id="273" r:id="rId36"/>
    <p:sldId id="274" r:id="rId37"/>
    <p:sldId id="275" r:id="rId38"/>
    <p:sldId id="276" r:id="rId39"/>
    <p:sldId id="287" r:id="rId40"/>
    <p:sldId id="292" r:id="rId41"/>
    <p:sldId id="277" r:id="rId42"/>
    <p:sldId id="293" r:id="rId43"/>
    <p:sldId id="288" r:id="rId44"/>
    <p:sldId id="278" r:id="rId45"/>
    <p:sldId id="301" r:id="rId46"/>
    <p:sldId id="295" r:id="rId47"/>
    <p:sldId id="294" r:id="rId48"/>
    <p:sldId id="289" r:id="rId49"/>
    <p:sldId id="279" r:id="rId50"/>
    <p:sldId id="282" r:id="rId51"/>
    <p:sldId id="281" r:id="rId52"/>
    <p:sldId id="280" r:id="rId53"/>
    <p:sldId id="311" r:id="rId5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30" autoAdjust="0"/>
  </p:normalViewPr>
  <p:slideViewPr>
    <p:cSldViewPr>
      <p:cViewPr varScale="1">
        <p:scale>
          <a:sx n="96" d="100"/>
          <a:sy n="96" d="100"/>
        </p:scale>
        <p:origin x="12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380537-1C70-42FD-8052-DBE9AD400FBA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86692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80537-1C70-42FD-8052-DBE9AD400FBA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3374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2019. 02. 19.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B4610-154C-4122-A5C9-5AFC35BA27D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Folyamatok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Futásra kész (</a:t>
            </a:r>
            <a:r>
              <a:rPr lang="en-US" dirty="0"/>
              <a:t>ready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Minden feltétel adott, hogy a folyamat futhasson, de egy másik folyamat használja a CPU-t</a:t>
            </a:r>
          </a:p>
          <a:p>
            <a:r>
              <a:rPr lang="hu-HU" dirty="0"/>
              <a:t>Több folyamat is várakozhat a CPU-ra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4F4C2-0089-451B-97A9-3ECEC52452CB}" type="slidenum">
              <a:rPr lang="hu-HU"/>
              <a:pPr/>
              <a:t>10</a:t>
            </a:fld>
            <a:endParaRPr lang="hu-HU"/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/>
        </p:nvGraphicFramePr>
        <p:xfrm>
          <a:off x="2514600" y="3671888"/>
          <a:ext cx="4114800" cy="265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1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671888"/>
                        <a:ext cx="4114800" cy="2652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Futásra kész → Fut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cs typeface="Arial" charset="0"/>
              </a:rPr>
              <a:t>A CPU felszabadulásakor az operációs rendszer valamilyen kritériumok alapján kiválaszt egy folyamatot a várakozási sorból és elindítja</a:t>
            </a:r>
          </a:p>
          <a:p>
            <a:pPr lvl="1"/>
            <a:r>
              <a:rPr lang="hu-HU" dirty="0">
                <a:cs typeface="Arial" charset="0"/>
              </a:rPr>
              <a:t>Prioritás</a:t>
            </a:r>
          </a:p>
          <a:p>
            <a:pPr lvl="1"/>
            <a:r>
              <a:rPr lang="hu-HU" dirty="0">
                <a:cs typeface="Arial" charset="0"/>
              </a:rPr>
              <a:t>Várakozás ideje</a:t>
            </a:r>
          </a:p>
          <a:p>
            <a:pPr lvl="1"/>
            <a:r>
              <a:rPr lang="hu-HU" dirty="0">
                <a:cs typeface="Arial" charset="0"/>
              </a:rPr>
              <a:t>... </a:t>
            </a:r>
          </a:p>
          <a:p>
            <a:pPr lvl="2"/>
            <a:r>
              <a:rPr lang="hu-HU" dirty="0">
                <a:cs typeface="Arial" charset="0"/>
              </a:rPr>
              <a:t>Lásd CPU ütemezés: 4. előadás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DC6-7859-44DB-B171-4D7CF3DE934F}" type="slidenum">
              <a:rPr lang="hu-HU"/>
              <a:pPr/>
              <a:t>11</a:t>
            </a:fld>
            <a:endParaRPr lang="hu-HU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4495799" y="3200400"/>
          <a:ext cx="4254759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799" y="3200400"/>
                        <a:ext cx="4254759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Fut (</a:t>
            </a:r>
            <a:r>
              <a:rPr lang="en-US" dirty="0"/>
              <a:t>running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 használja a CPU-t</a:t>
            </a:r>
          </a:p>
          <a:p>
            <a:r>
              <a:rPr lang="hu-HU" dirty="0"/>
              <a:t>A CPU a folyamathoz tartozó utasításokat hajtja végre, CPU-nként egyetlen ilyen folyamat lehet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C74B-25E8-444F-862B-23F34B7B38E3}" type="slidenum">
              <a:rPr lang="hu-HU"/>
              <a:pPr/>
              <a:t>12</a:t>
            </a:fld>
            <a:endParaRPr lang="hu-HU"/>
          </a:p>
        </p:txBody>
      </p:sp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438400" y="3581399"/>
          <a:ext cx="4373362" cy="2819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0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3581399"/>
                        <a:ext cx="4373362" cy="2819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 megszűnik 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hu-HU" dirty="0"/>
              <a:t>A folyamat </a:t>
            </a:r>
            <a:r>
              <a:rPr lang="en-US" dirty="0"/>
              <a:t>be</a:t>
            </a:r>
            <a:r>
              <a:rPr lang="hu-HU" dirty="0"/>
              <a:t>fejeződik, ha az utolsó utasítását is végrehajtotta</a:t>
            </a:r>
          </a:p>
          <a:p>
            <a:r>
              <a:rPr lang="hu-HU" dirty="0"/>
              <a:t>A folyamat leállítható egyéb okok miatt (például túl sok erőforrást használ)</a:t>
            </a:r>
          </a:p>
          <a:p>
            <a:pPr lvl="1"/>
            <a:r>
              <a:rPr lang="hu-HU" dirty="0"/>
              <a:t>Operációs rendszer, szülő folyamat, felhasználó</a:t>
            </a:r>
          </a:p>
          <a:p>
            <a:r>
              <a:rPr lang="hu-HU" dirty="0"/>
              <a:t>A folyamat által használt </a:t>
            </a:r>
            <a:br>
              <a:rPr lang="en-US" dirty="0"/>
            </a:br>
            <a:r>
              <a:rPr lang="hu-HU" dirty="0"/>
              <a:t>erőforrások felszabadulnak</a:t>
            </a:r>
          </a:p>
          <a:p>
            <a:r>
              <a:rPr lang="hu-HU" dirty="0"/>
              <a:t>A megszűnő folyamat információt </a:t>
            </a:r>
            <a:br>
              <a:rPr lang="hu-HU" dirty="0"/>
            </a:br>
            <a:r>
              <a:rPr lang="hu-HU" dirty="0"/>
              <a:t>adhat vissza a szülő folyamatnak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11F-3455-4A37-8D64-65B29699E5AB}" type="slidenum">
              <a:rPr lang="hu-HU"/>
              <a:pPr/>
              <a:t>13</a:t>
            </a:fld>
            <a:endParaRPr lang="hu-HU"/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5306307"/>
              </p:ext>
            </p:extLst>
          </p:nvPr>
        </p:nvGraphicFramePr>
        <p:xfrm>
          <a:off x="5105400" y="4133366"/>
          <a:ext cx="3841102" cy="247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7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33366"/>
                        <a:ext cx="3841102" cy="2476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Fut → Futásra kész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cs typeface="Arial" charset="0"/>
              </a:rPr>
              <a:t>Az operációs rendszer elveheti a processzort a folyamattól</a:t>
            </a:r>
          </a:p>
          <a:p>
            <a:pPr lvl="1"/>
            <a:r>
              <a:rPr lang="hu-HU" dirty="0">
                <a:cs typeface="Arial" charset="0"/>
              </a:rPr>
              <a:t>Időosztásos rendszerek</a:t>
            </a:r>
          </a:p>
          <a:p>
            <a:pPr lvl="1"/>
            <a:r>
              <a:rPr lang="hu-HU" dirty="0">
                <a:cs typeface="Arial" charset="0"/>
              </a:rPr>
              <a:t>Megszakítások</a:t>
            </a:r>
          </a:p>
          <a:p>
            <a:r>
              <a:rPr lang="hu-HU" dirty="0">
                <a:cs typeface="Arial" charset="0"/>
              </a:rPr>
              <a:t>Folyamat önként is lemondhat a CPU-ról</a:t>
            </a:r>
          </a:p>
          <a:p>
            <a:pPr lvl="1"/>
            <a:r>
              <a:rPr lang="hu-HU" dirty="0">
                <a:cs typeface="Arial" charset="0"/>
              </a:rPr>
              <a:t>Tipikusan statisztikát </a:t>
            </a:r>
            <a:br>
              <a:rPr lang="hu-HU" dirty="0">
                <a:cs typeface="Arial" charset="0"/>
              </a:rPr>
            </a:br>
            <a:r>
              <a:rPr lang="hu-HU" dirty="0">
                <a:cs typeface="Arial" charset="0"/>
              </a:rPr>
              <a:t>gyűjtő folyamatok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D1A4F-2C66-4FB6-9AA1-0C66C9DA5C35}" type="slidenum">
              <a:rPr lang="hu-HU"/>
              <a:pPr/>
              <a:t>14</a:t>
            </a:fld>
            <a:endParaRPr lang="hu-HU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4718179" y="4191000"/>
          <a:ext cx="3663821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9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8179" y="4191000"/>
                        <a:ext cx="3663821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Fut → Várakozik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>
                <a:cs typeface="Arial" charset="0"/>
              </a:rPr>
              <a:t>A folyamatnak a tevékenysége folytatásához várnia valamilyen eseményre</a:t>
            </a:r>
          </a:p>
          <a:p>
            <a:pPr lvl="1"/>
            <a:r>
              <a:rPr lang="hu-HU" dirty="0">
                <a:cs typeface="Arial" charset="0"/>
              </a:rPr>
              <a:t>Erőforrás</a:t>
            </a:r>
          </a:p>
          <a:p>
            <a:pPr lvl="1"/>
            <a:r>
              <a:rPr lang="hu-HU" dirty="0">
                <a:cs typeface="Arial" charset="0"/>
              </a:rPr>
              <a:t>Periféria</a:t>
            </a:r>
          </a:p>
          <a:p>
            <a:pPr lvl="1"/>
            <a:r>
              <a:rPr lang="hu-HU" dirty="0">
                <a:cs typeface="Arial" charset="0"/>
              </a:rPr>
              <a:t>Információ másik folyamattól</a:t>
            </a:r>
          </a:p>
          <a:p>
            <a:r>
              <a:rPr lang="hu-HU" dirty="0">
                <a:cs typeface="Arial" charset="0"/>
              </a:rPr>
              <a:t>Az operációs rendszer feljegyzi, </a:t>
            </a:r>
            <a:br>
              <a:rPr lang="en-US" dirty="0">
                <a:cs typeface="Arial" charset="0"/>
              </a:rPr>
            </a:br>
            <a:r>
              <a:rPr lang="hu-HU" dirty="0">
                <a:cs typeface="Arial" charset="0"/>
              </a:rPr>
              <a:t>hogy a folyamat mire vár</a:t>
            </a:r>
          </a:p>
          <a:p>
            <a:r>
              <a:rPr lang="hu-HU" dirty="0">
                <a:cs typeface="Arial" charset="0"/>
              </a:rPr>
              <a:t>Több folyamat is várakozhat ugyanarra az eseményre (például népszerű erőforrás)</a:t>
            </a:r>
            <a:endParaRPr lang="en-US" dirty="0">
              <a:cs typeface="Arial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42C01-A5A5-44BD-BA18-2C0ED132BC5A}" type="slidenum">
              <a:rPr lang="hu-HU"/>
              <a:pPr/>
              <a:t>15</a:t>
            </a:fld>
            <a:endParaRPr lang="hu-HU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965352"/>
              </p:ext>
            </p:extLst>
          </p:nvPr>
        </p:nvGraphicFramePr>
        <p:xfrm>
          <a:off x="4787027" y="2639929"/>
          <a:ext cx="3934409" cy="253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027" y="2639929"/>
                        <a:ext cx="3934409" cy="25366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Várakozik (</a:t>
            </a:r>
            <a:r>
              <a:rPr lang="en-US" dirty="0"/>
              <a:t>blocked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 valamilyen külső vagy belső esemény bekövetkeztét várja</a:t>
            </a:r>
          </a:p>
          <a:p>
            <a:pPr lvl="1"/>
            <a:r>
              <a:rPr lang="hu-HU" dirty="0"/>
              <a:t>Például: periféria átvitel, erőforrás felszabadulása</a:t>
            </a:r>
          </a:p>
          <a:p>
            <a:r>
              <a:rPr lang="hu-HU" dirty="0"/>
              <a:t>Több ilyen is lehet a rendszerben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306CE-E2F0-4594-8C45-9BF7BFA5CC12}" type="slidenum">
              <a:rPr lang="hu-HU"/>
              <a:pPr/>
              <a:t>16</a:t>
            </a:fld>
            <a:endParaRPr lang="hu-HU"/>
          </a:p>
        </p:txBody>
      </p:sp>
      <p:graphicFrame>
        <p:nvGraphicFramePr>
          <p:cNvPr id="634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815997"/>
              </p:ext>
            </p:extLst>
          </p:nvPr>
        </p:nvGraphicFramePr>
        <p:xfrm>
          <a:off x="2562618" y="3749675"/>
          <a:ext cx="4018764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7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2618" y="3749675"/>
                        <a:ext cx="4018764" cy="2590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Várakozik → Futásra kész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cs typeface="Arial" charset="0"/>
              </a:rPr>
              <a:t>Bekövetkezik a várt esemény</a:t>
            </a:r>
          </a:p>
          <a:p>
            <a:r>
              <a:rPr lang="hu-HU" dirty="0">
                <a:cs typeface="Arial" charset="0"/>
              </a:rPr>
              <a:t>Az operációs rendszer megváltoztatja a folyamat állapotát</a:t>
            </a:r>
          </a:p>
          <a:p>
            <a:r>
              <a:rPr lang="hu-HU" dirty="0">
                <a:cs typeface="Arial" charset="0"/>
              </a:rPr>
              <a:t>A folyamat bekerül a várakozási sorba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EF9A-9B2E-457A-AE5B-B8A350114B6D}" type="slidenum">
              <a:rPr lang="hu-HU"/>
              <a:pPr/>
              <a:t>17</a:t>
            </a:fld>
            <a:endParaRPr lang="hu-HU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798118"/>
              </p:ext>
            </p:extLst>
          </p:nvPr>
        </p:nvGraphicFramePr>
        <p:xfrm>
          <a:off x="2558413" y="3805990"/>
          <a:ext cx="4024604" cy="2594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8413" y="3805990"/>
                        <a:ext cx="4024604" cy="25948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Állapotátmenetek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 kezdeményezésre létrejövő átmenetek</a:t>
            </a:r>
          </a:p>
          <a:p>
            <a:pPr lvl="1"/>
            <a:r>
              <a:rPr lang="hu-HU" dirty="0"/>
              <a:t>Fut </a:t>
            </a:r>
            <a:r>
              <a:rPr lang="hu-HU" dirty="0">
                <a:cs typeface="Arial" charset="0"/>
              </a:rPr>
              <a:t>→ Várakozik</a:t>
            </a:r>
          </a:p>
          <a:p>
            <a:pPr lvl="1"/>
            <a:r>
              <a:rPr lang="hu-HU" dirty="0">
                <a:cs typeface="Arial" charset="0"/>
              </a:rPr>
              <a:t>Fut → Futásra kész (nem mindig)</a:t>
            </a:r>
          </a:p>
          <a:p>
            <a:r>
              <a:rPr lang="hu-HU" dirty="0"/>
              <a:t>A folyamaton kívül álló okok miatt létrejövő átmenetek</a:t>
            </a:r>
          </a:p>
          <a:p>
            <a:pPr lvl="1"/>
            <a:r>
              <a:rPr lang="hu-HU" dirty="0"/>
              <a:t>Minden átmenet kivéve a </a:t>
            </a:r>
            <a:br>
              <a:rPr lang="hu-HU" dirty="0"/>
            </a:br>
            <a:r>
              <a:rPr lang="hu-HU" dirty="0"/>
              <a:t>Fut </a:t>
            </a:r>
            <a:r>
              <a:rPr lang="hu-HU" dirty="0">
                <a:cs typeface="Arial" charset="0"/>
              </a:rPr>
              <a:t>→ Várakozik átmenet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53A15-471E-4C81-9F95-197242AAAE02}" type="slidenum">
              <a:rPr lang="hu-HU"/>
              <a:pPr/>
              <a:t>18</a:t>
            </a:fld>
            <a:endParaRPr lang="hu-HU"/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5105400" y="4191000"/>
          <a:ext cx="3545632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3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4191000"/>
                        <a:ext cx="3545632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További lehetséges állapotok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hu-HU" dirty="0"/>
              <a:t>Az operációs rendszer felfüggeszthet (</a:t>
            </a:r>
            <a:r>
              <a:rPr lang="en-US" dirty="0"/>
              <a:t>suspend</a:t>
            </a:r>
            <a:r>
              <a:rPr lang="hu-HU" dirty="0"/>
              <a:t>) folyamatokat </a:t>
            </a:r>
            <a:r>
              <a:rPr lang="hu-HU" dirty="0">
                <a:sym typeface="Wingdings" panose="05000000000000000000" pitchFamily="2" charset="2"/>
              </a:rPr>
              <a:t></a:t>
            </a:r>
            <a:r>
              <a:rPr lang="hu-HU" dirty="0"/>
              <a:t> elveszi az elvehető erőforrásokat</a:t>
            </a:r>
          </a:p>
          <a:p>
            <a:pPr lvl="1"/>
            <a:r>
              <a:rPr lang="hu-HU" dirty="0"/>
              <a:t>A rendszer túl van terhelve</a:t>
            </a:r>
          </a:p>
          <a:p>
            <a:pPr lvl="1"/>
            <a:r>
              <a:rPr lang="hu-HU" dirty="0"/>
              <a:t>Vészhelyzet esetén (pl. kimarad a tápfeszültség)</a:t>
            </a:r>
          </a:p>
          <a:p>
            <a:pPr lvl="1"/>
            <a:r>
              <a:rPr lang="hu-HU" dirty="0"/>
              <a:t>A felhasználó kérésére</a:t>
            </a:r>
          </a:p>
          <a:p>
            <a:r>
              <a:rPr lang="hu-HU" dirty="0"/>
              <a:t>A felfüggesztett folyamatok nem versengenek az erőforrásokért</a:t>
            </a:r>
          </a:p>
          <a:p>
            <a:r>
              <a:rPr lang="hu-HU" dirty="0"/>
              <a:t>A folyamatok bármikor folytathatók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B4974-20DE-4215-BECD-A9FC8B3E4AAF}" type="slidenum">
              <a:rPr lang="hu-HU"/>
              <a:pPr/>
              <a:t>19</a:t>
            </a:fld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Bevezetés</a:t>
            </a:r>
          </a:p>
          <a:p>
            <a:r>
              <a:rPr lang="hu-HU"/>
              <a:t>Folyamatkezelés multiprogramozott rendszerekben</a:t>
            </a:r>
          </a:p>
          <a:p>
            <a:r>
              <a:rPr lang="hu-HU"/>
              <a:t>Átkapcsolás egyik folyamatról a másikra (környezetváltás)</a:t>
            </a:r>
          </a:p>
          <a:p>
            <a:r>
              <a:rPr lang="hu-HU"/>
              <a:t>Folyamatleírók, I/O leírók</a:t>
            </a:r>
          </a:p>
          <a:p>
            <a:r>
              <a:rPr lang="hu-HU"/>
              <a:t>Szálak</a:t>
            </a:r>
          </a:p>
          <a:p>
            <a:r>
              <a:rPr lang="hu-HU"/>
              <a:t>A megszakítások kezelése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73004-C01A-417B-94CB-BD3AED9B599E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Kiegészített állapot</a:t>
            </a:r>
            <a:r>
              <a:rPr lang="en-US"/>
              <a:t>-</a:t>
            </a:r>
            <a:r>
              <a:rPr lang="hu-HU"/>
              <a:t>átmeneti gráf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72B8E-34C0-468A-8365-B954324999C8}" type="slidenum">
              <a:rPr lang="hu-HU"/>
              <a:pPr/>
              <a:t>20</a:t>
            </a:fld>
            <a:endParaRPr lang="hu-HU"/>
          </a:p>
        </p:txBody>
      </p:sp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1524000" y="1219200"/>
          <a:ext cx="6653212" cy="538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Visio" r:id="rId3" imgW="7010705" imgH="5591556" progId="Visio.Drawing.11">
                  <p:embed/>
                </p:oleObj>
              </mc:Choice>
              <mc:Fallback>
                <p:oleObj name="Visio" r:id="rId3" imgW="7010705" imgH="5591556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219200"/>
                        <a:ext cx="6653212" cy="538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További lehetséges állapotok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Megvalósítható lenne egyetlen felfüggesztett állapottal</a:t>
            </a:r>
          </a:p>
          <a:p>
            <a:pPr lvl="1"/>
            <a:r>
              <a:rPr lang="hu-HU" dirty="0"/>
              <a:t>Csak a futásra kész folyamatokhoz létezne felfüggesztett állapot</a:t>
            </a:r>
          </a:p>
          <a:p>
            <a:pPr lvl="1"/>
            <a:r>
              <a:rPr lang="hu-HU" dirty="0"/>
              <a:t>A várakozó folyamatokat csak azután lehetne felfüggeszteni, ha az esemény bekövetkezett</a:t>
            </a:r>
          </a:p>
          <a:p>
            <a:pPr lvl="1"/>
            <a:r>
              <a:rPr lang="hu-HU" dirty="0"/>
              <a:t>Probléma: az esemény nem biztos, hogy belátható időn belül bekövetkezik</a:t>
            </a:r>
          </a:p>
          <a:p>
            <a:pPr lvl="2"/>
            <a:r>
              <a:rPr lang="hu-HU" dirty="0"/>
              <a:t>Például: egy felfüggesztett folyamattól vár információra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4EFE-9E5D-4379-B4CE-473F22301C71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Állapotátmenetek</a:t>
            </a: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Felfüggeszt</a:t>
            </a:r>
          </a:p>
          <a:p>
            <a:pPr lvl="1"/>
            <a:r>
              <a:rPr lang="hu-HU" dirty="0"/>
              <a:t>Az operációs rendszer várakozik állapotból függesztheti fel a folyamatot</a:t>
            </a:r>
          </a:p>
          <a:p>
            <a:pPr lvl="1"/>
            <a:r>
              <a:rPr lang="hu-HU" dirty="0"/>
              <a:t>A felfüggesztett folyamattól a fontosabb (és elvehető) erőforrásokat elveszi</a:t>
            </a:r>
          </a:p>
          <a:p>
            <a:pPr lvl="2"/>
            <a:r>
              <a:rPr lang="hu-HU" dirty="0"/>
              <a:t>Memóriát elveszi</a:t>
            </a:r>
          </a:p>
          <a:p>
            <a:pPr lvl="2"/>
            <a:r>
              <a:rPr lang="hu-HU" dirty="0"/>
              <a:t>Nyomtatót nem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20503-F376-42D7-BEB9-378FD312D02C}" type="slidenum">
              <a:rPr lang="hu-HU"/>
              <a:pPr/>
              <a:t>22</a:t>
            </a:fld>
            <a:endParaRPr lang="hu-HU"/>
          </a:p>
        </p:txBody>
      </p:sp>
      <p:graphicFrame>
        <p:nvGraphicFramePr>
          <p:cNvPr id="32773" name="Object 5"/>
          <p:cNvGraphicFramePr>
            <a:graphicFrameLocks noChangeAspect="1"/>
          </p:cNvGraphicFramePr>
          <p:nvPr/>
        </p:nvGraphicFramePr>
        <p:xfrm>
          <a:off x="5635780" y="3810000"/>
          <a:ext cx="3391856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8" name="Visio" r:id="rId3" imgW="7010705" imgH="5591556" progId="Visio.Drawing.11">
                  <p:embed/>
                </p:oleObj>
              </mc:Choice>
              <mc:Fallback>
                <p:oleObj name="Visio" r:id="rId3" imgW="7010705" imgH="5591556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5780" y="3810000"/>
                        <a:ext cx="3391856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Állapotátmenetek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Aktivál</a:t>
            </a:r>
          </a:p>
          <a:p>
            <a:pPr lvl="1"/>
            <a:r>
              <a:rPr lang="hu-HU" dirty="0"/>
              <a:t>A felfüggesztett folyamat </a:t>
            </a:r>
            <a:br>
              <a:rPr lang="hu-HU" dirty="0"/>
            </a:br>
            <a:r>
              <a:rPr lang="hu-HU" dirty="0"/>
              <a:t>visszakapja az erőforrásait</a:t>
            </a:r>
          </a:p>
          <a:p>
            <a:pPr lvl="1"/>
            <a:r>
              <a:rPr lang="hu-HU" dirty="0"/>
              <a:t>Felfüggesztve várakozó </a:t>
            </a:r>
            <a:br>
              <a:rPr lang="hu-HU" dirty="0"/>
            </a:br>
            <a:r>
              <a:rPr lang="hu-HU" dirty="0"/>
              <a:t>folyamatot a rendszer nem </a:t>
            </a:r>
            <a:br>
              <a:rPr lang="hu-HU" dirty="0"/>
            </a:br>
            <a:r>
              <a:rPr lang="hu-HU" dirty="0"/>
              <a:t>aktivál, mivel az továbbra sem </a:t>
            </a:r>
            <a:br>
              <a:rPr lang="hu-HU" dirty="0"/>
            </a:br>
            <a:r>
              <a:rPr lang="hu-HU" dirty="0"/>
              <a:t>futhat, de az erőforrásokat foglalja</a:t>
            </a:r>
          </a:p>
          <a:p>
            <a:pPr lvl="2"/>
            <a:r>
              <a:rPr lang="hu-HU" dirty="0"/>
              <a:t>A rendszer feleslegesen dolgozna, ha az éppen aktivált folyamatot újra fel kellene függeszteni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F0F7E-61E3-4644-AA13-995DCAB9AE1D}" type="slidenum">
              <a:rPr lang="hu-HU"/>
              <a:pPr/>
              <a:t>23</a:t>
            </a:fld>
            <a:endParaRPr lang="hu-HU" dirty="0"/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992020"/>
              </p:ext>
            </p:extLst>
          </p:nvPr>
        </p:nvGraphicFramePr>
        <p:xfrm>
          <a:off x="5105400" y="1219200"/>
          <a:ext cx="3922732" cy="3172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1" name="Visio" r:id="rId3" imgW="7010705" imgH="5591556" progId="Visio.Drawing.11">
                  <p:embed/>
                </p:oleObj>
              </mc:Choice>
              <mc:Fallback>
                <p:oleObj name="Visio" r:id="rId3" imgW="7010705" imgH="5591556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219200"/>
                        <a:ext cx="3922732" cy="31725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Állapotátmenetek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Felfüggesztve várakozik </a:t>
            </a:r>
            <a:r>
              <a:rPr lang="hu-HU" dirty="0">
                <a:cs typeface="Arial" charset="0"/>
              </a:rPr>
              <a:t>→ Felfüggesztve futásra kész</a:t>
            </a:r>
          </a:p>
          <a:p>
            <a:pPr lvl="1"/>
            <a:r>
              <a:rPr lang="hu-HU" dirty="0">
                <a:cs typeface="Arial" charset="0"/>
              </a:rPr>
              <a:t>A „Várakozik → Futásra kész” átmenet analógiája</a:t>
            </a:r>
          </a:p>
          <a:p>
            <a:pPr lvl="1"/>
            <a:r>
              <a:rPr lang="hu-HU" dirty="0">
                <a:cs typeface="Arial" charset="0"/>
              </a:rPr>
              <a:t>Akkor is bekövetkezhet a várt esemény, ha a folyamat éppen felfüggesztett állapotban van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412F1-087F-495B-9623-D98FC54685CA}" type="slidenum">
              <a:rPr lang="hu-HU"/>
              <a:pPr/>
              <a:t>24</a:t>
            </a:fld>
            <a:endParaRPr lang="hu-HU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334782" y="4038600"/>
          <a:ext cx="2920764" cy="2362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5" name="Visio" r:id="rId3" imgW="7010705" imgH="5591556" progId="Visio.Drawing.11">
                  <p:embed/>
                </p:oleObj>
              </mc:Choice>
              <mc:Fallback>
                <p:oleObj name="Visio" r:id="rId3" imgW="7010705" imgH="5591556" progId="Visio.Drawing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4782" y="4038600"/>
                        <a:ext cx="2920764" cy="2362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Folyamatkezelés</a:t>
            </a:r>
            <a:endParaRPr lang="en-US" dirty="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dirty="0"/>
              <a:t>UNIX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UNIX állapot-átmeneti gráf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26</a:t>
            </a:fld>
            <a:endParaRPr lang="hu-HU"/>
          </a:p>
        </p:txBody>
      </p:sp>
      <p:pic>
        <p:nvPicPr>
          <p:cNvPr id="5" name="Content Placeholder 5" descr=" A folyamatok állapotátmeneti gráfj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885" y="1295400"/>
            <a:ext cx="6464229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66375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Új folyamatot </a:t>
            </a:r>
            <a:r>
              <a:rPr lang="hu-HU" i="1" dirty="0" err="1"/>
              <a:t>fork</a:t>
            </a:r>
            <a:r>
              <a:rPr lang="hu-HU" dirty="0"/>
              <a:t> rendszerhívással lehet létrehozni </a:t>
            </a:r>
            <a:r>
              <a:rPr lang="hu-HU" dirty="0">
                <a:sym typeface="Wingdings" panose="05000000000000000000" pitchFamily="2" charset="2"/>
              </a:rPr>
              <a:t> </a:t>
            </a:r>
            <a:r>
              <a:rPr lang="hu-HU" dirty="0"/>
              <a:t>folyamat kezdeti állapotba kerül</a:t>
            </a:r>
          </a:p>
          <a:p>
            <a:r>
              <a:rPr lang="hu-HU" dirty="0"/>
              <a:t>Végrehajtódnak a legfontosabb inicializálások, majd a </a:t>
            </a:r>
            <a:r>
              <a:rPr lang="hu-HU" i="1" dirty="0" err="1"/>
              <a:t>fork</a:t>
            </a:r>
            <a:r>
              <a:rPr lang="hu-HU" dirty="0"/>
              <a:t> lefutása után a folyamat készen áll a futásra</a:t>
            </a:r>
          </a:p>
          <a:p>
            <a:pPr lvl="1"/>
            <a:r>
              <a:rPr lang="hu-HU" dirty="0"/>
              <a:t>Ezt az állapotot jelöli a futásra kész állapot</a:t>
            </a:r>
          </a:p>
          <a:p>
            <a:r>
              <a:rPr lang="hu-HU" dirty="0"/>
              <a:t>Innen egy környezetváltással (</a:t>
            </a:r>
            <a:r>
              <a:rPr lang="hu-HU" i="1" dirty="0" err="1"/>
              <a:t>switch</a:t>
            </a:r>
            <a:r>
              <a:rPr lang="hu-HU" dirty="0"/>
              <a:t> rendszerhívás) kernel fut állapotba kerül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76F0-3565-43BA-90CC-8288308D1A67}" type="slidenum">
              <a:rPr lang="hu-HU" smtClean="0"/>
              <a:pPr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13684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Kernel fut állapotban a rendszer beállításokat végez</a:t>
            </a:r>
          </a:p>
          <a:p>
            <a:pPr lvl="1"/>
            <a:r>
              <a:rPr lang="hu-HU" dirty="0"/>
              <a:t>Egy frissen létrejött folyamat a rendszerhívás befejeződése után átlép </a:t>
            </a:r>
            <a:r>
              <a:rPr lang="hu-HU" dirty="0" err="1"/>
              <a:t>user</a:t>
            </a:r>
            <a:r>
              <a:rPr lang="hu-HU" dirty="0"/>
              <a:t> fut állapotba</a:t>
            </a:r>
          </a:p>
          <a:p>
            <a:r>
              <a:rPr lang="hu-HU" dirty="0" err="1"/>
              <a:t>User</a:t>
            </a:r>
            <a:r>
              <a:rPr lang="hu-HU" dirty="0"/>
              <a:t> módban</a:t>
            </a:r>
            <a:r>
              <a:rPr lang="hu-HU" i="1" dirty="0"/>
              <a:t> </a:t>
            </a:r>
            <a:r>
              <a:rPr lang="hu-HU" dirty="0"/>
              <a:t>futó folyamat rendszerhívás vagy megszakítás hatására léphet át kernel fut állapotba</a:t>
            </a:r>
          </a:p>
          <a:p>
            <a:pPr lvl="1"/>
            <a:r>
              <a:rPr lang="hu-HU" dirty="0"/>
              <a:t>A rendszerhívásból vagy a megszakításból való visszatérés után léphet vissza </a:t>
            </a:r>
            <a:r>
              <a:rPr lang="hu-HU" dirty="0" err="1"/>
              <a:t>user</a:t>
            </a:r>
            <a:r>
              <a:rPr lang="hu-HU" dirty="0"/>
              <a:t> fut állapotba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76F0-3565-43BA-90CC-8288308D1A67}" type="slidenum">
              <a:rPr lang="hu-HU" smtClean="0"/>
              <a:pPr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378338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Amikor egy folyamat befejezi futását és végrehajtja az </a:t>
            </a:r>
            <a:r>
              <a:rPr lang="hu-HU" i="1" dirty="0" err="1"/>
              <a:t>exit</a:t>
            </a:r>
            <a:r>
              <a:rPr lang="hu-HU" dirty="0"/>
              <a:t> rendszerhívást, átlép zombi állapotba</a:t>
            </a:r>
          </a:p>
          <a:p>
            <a:r>
              <a:rPr lang="hu-HU" dirty="0"/>
              <a:t>A zombi állapotban a folyamat </a:t>
            </a:r>
          </a:p>
          <a:p>
            <a:pPr lvl="1"/>
            <a:r>
              <a:rPr lang="hu-HU" dirty="0"/>
              <a:t>Felszabadította a foglalt memóriát</a:t>
            </a:r>
          </a:p>
          <a:p>
            <a:pPr lvl="1"/>
            <a:r>
              <a:rPr lang="hu-HU" dirty="0"/>
              <a:t>Lezárta az állományokat</a:t>
            </a:r>
          </a:p>
          <a:p>
            <a:pPr lvl="1"/>
            <a:r>
              <a:rPr lang="hu-HU" dirty="0"/>
              <a:t>Minden erőforrását visszaadta a rendszernek</a:t>
            </a:r>
          </a:p>
          <a:p>
            <a:pPr lvl="1"/>
            <a:r>
              <a:rPr lang="hu-HU" dirty="0"/>
              <a:t>Visszatérési és statisztikai információkat tárol a szülő számára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76F0-3565-43BA-90CC-8288308D1A67}" type="slidenum">
              <a:rPr lang="hu-HU" smtClean="0"/>
              <a:pPr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02766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hu-HU" dirty="0"/>
              <a:t>olyamat alapfogalom</a:t>
            </a:r>
            <a:endParaRPr lang="en-US" dirty="0"/>
          </a:p>
          <a:p>
            <a:pPr lvl="1"/>
            <a:r>
              <a:rPr lang="hu-HU" dirty="0"/>
              <a:t>Végrehajtás alatt álló program</a:t>
            </a:r>
          </a:p>
          <a:p>
            <a:r>
              <a:rPr lang="hu-HU" dirty="0"/>
              <a:t>A folyamatokat (</a:t>
            </a:r>
            <a:r>
              <a:rPr lang="en-US" dirty="0"/>
              <a:t>process</a:t>
            </a:r>
            <a:r>
              <a:rPr lang="hu-HU" dirty="0"/>
              <a:t>) nevezik még munkának (</a:t>
            </a:r>
            <a:r>
              <a:rPr lang="en-US" dirty="0"/>
              <a:t>job</a:t>
            </a:r>
            <a:r>
              <a:rPr lang="hu-HU" dirty="0"/>
              <a:t>) vagy feladatnak (</a:t>
            </a:r>
            <a:r>
              <a:rPr lang="en-US" dirty="0"/>
              <a:t>task</a:t>
            </a:r>
            <a:r>
              <a:rPr lang="hu-HU" dirty="0"/>
              <a:t>) is</a:t>
            </a:r>
          </a:p>
          <a:p>
            <a:r>
              <a:rPr lang="hu-HU" dirty="0"/>
              <a:t>Egyszerre több folyamat végrehajtása zajlik, de a CPU-n egyszerre csak egy folyamat futhat</a:t>
            </a:r>
          </a:p>
          <a:p>
            <a:pPr lvl="1"/>
            <a:r>
              <a:rPr lang="hu-HU" dirty="0"/>
              <a:t>A CPU kitüntetett erőforrás</a:t>
            </a:r>
          </a:p>
          <a:p>
            <a:r>
              <a:rPr lang="hu-HU" dirty="0"/>
              <a:t>Egy folyamat életciklusát az úgynevezett állapot</a:t>
            </a:r>
            <a:r>
              <a:rPr lang="en-US" dirty="0"/>
              <a:t>-</a:t>
            </a:r>
            <a:r>
              <a:rPr lang="hu-HU" dirty="0"/>
              <a:t>átmeneti gráffal írhatjuk 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09D4-9E9C-4AB7-9854-38FBC579E966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szülő </a:t>
            </a:r>
            <a:r>
              <a:rPr lang="hu-HU" i="1" dirty="0" err="1"/>
              <a:t>wait</a:t>
            </a:r>
            <a:r>
              <a:rPr lang="hu-HU" dirty="0"/>
              <a:t> rendszerhívásának hatására a folyamat véglegesen kilép az állapot-átmeneti gráfból, a folyamat teljesen megszűnik létezni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76F0-3565-43BA-90CC-8288308D1A67}" type="slidenum">
              <a:rPr lang="hu-HU" smtClean="0"/>
              <a:pPr/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97862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Amikor egy folyamatnak valamilyen erőforrásra kell várakoznia, akkor kiad egy </a:t>
            </a:r>
            <a:r>
              <a:rPr lang="hu-HU" i="1" dirty="0" err="1"/>
              <a:t>sleep</a:t>
            </a:r>
            <a:r>
              <a:rPr lang="hu-HU" dirty="0"/>
              <a:t> rendszerhívást és alvó állapotba megy</a:t>
            </a:r>
          </a:p>
          <a:p>
            <a:r>
              <a:rPr lang="hu-HU" dirty="0"/>
              <a:t>Az alvó állapotból a várt esemény bekövetkezése által kiváltott </a:t>
            </a:r>
            <a:r>
              <a:rPr lang="hu-HU" i="1" dirty="0" err="1"/>
              <a:t>wakeup</a:t>
            </a:r>
            <a:r>
              <a:rPr lang="hu-HU" dirty="0"/>
              <a:t> rendszerhívás hatására a folyamat átlép a futásra kész állapotba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76F0-3565-43BA-90CC-8288308D1A67}" type="slidenum">
              <a:rPr lang="hu-HU" smtClean="0"/>
              <a:pPr/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836368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Állapot-átmeneti gráf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alvó folyamat egy </a:t>
            </a:r>
            <a:r>
              <a:rPr lang="hu-HU" i="1" dirty="0"/>
              <a:t>stop</a:t>
            </a:r>
            <a:r>
              <a:rPr lang="hu-HU" dirty="0"/>
              <a:t> jelzés hatására átlép a felfüggesztve alszik állapotba</a:t>
            </a:r>
          </a:p>
          <a:p>
            <a:r>
              <a:rPr lang="hu-HU" dirty="0"/>
              <a:t>Ha a felfüggesztve alszik állapotban következik be egy </a:t>
            </a:r>
            <a:r>
              <a:rPr lang="hu-HU" i="1" dirty="0" err="1"/>
              <a:t>wakeup</a:t>
            </a:r>
            <a:r>
              <a:rPr lang="hu-HU" dirty="0"/>
              <a:t> rendszerhívás, akkor a folyamat átlép a felfüggesztve futásra kész állapotba, ahonnan egy </a:t>
            </a:r>
            <a:r>
              <a:rPr lang="hu-HU" i="1" dirty="0" err="1"/>
              <a:t>continue</a:t>
            </a:r>
            <a:r>
              <a:rPr lang="hu-HU" dirty="0"/>
              <a:t> jelzés hatására kerül át a futásra kész állapotba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876F0-3565-43BA-90CC-8288308D1A67}" type="slidenum">
              <a:rPr lang="hu-HU" smtClean="0"/>
              <a:pPr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90645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UNIX állapot-átmeneti gráf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B4610-154C-4122-A5C9-5AFC35BA27D4}" type="slidenum">
              <a:rPr lang="hu-HU" smtClean="0"/>
              <a:pPr/>
              <a:t>33</a:t>
            </a:fld>
            <a:endParaRPr lang="hu-HU"/>
          </a:p>
        </p:txBody>
      </p:sp>
      <p:pic>
        <p:nvPicPr>
          <p:cNvPr id="5" name="Content Placeholder 5" descr=" A folyamatok állapotátmeneti gráfj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71" y="1600200"/>
            <a:ext cx="6070458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35835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</a:t>
            </a: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Környezetváltás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02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Átkapcsolás folyamatok között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CPU-n az egyik folyamatról átkapcsolunk egy másikra</a:t>
            </a:r>
          </a:p>
          <a:p>
            <a:r>
              <a:rPr lang="hu-HU" dirty="0"/>
              <a:t>Minden információt meg kell őrizni ami a folyamat folytatásához kell</a:t>
            </a:r>
          </a:p>
          <a:p>
            <a:pPr lvl="1"/>
            <a:r>
              <a:rPr lang="hu-HU" dirty="0"/>
              <a:t>Saját állapotjellemzők</a:t>
            </a:r>
          </a:p>
          <a:p>
            <a:pPr lvl="1"/>
            <a:r>
              <a:rPr lang="hu-HU" dirty="0"/>
              <a:t>Végrehajtó gép állapotjellemzői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67B69-1604-4BBF-9695-79C57AFAC02A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Saját állapotjellemzők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Programkód</a:t>
            </a:r>
          </a:p>
          <a:p>
            <a:r>
              <a:rPr lang="hu-HU" dirty="0"/>
              <a:t>Változók értékei</a:t>
            </a:r>
          </a:p>
          <a:p>
            <a:r>
              <a:rPr lang="hu-HU" dirty="0"/>
              <a:t>Verem értéke</a:t>
            </a:r>
          </a:p>
          <a:p>
            <a:pPr lvl="1"/>
            <a:r>
              <a:rPr lang="hu-HU" dirty="0"/>
              <a:t>A programban minden eljárás hívásakor a vermet használjuk a paraméterek átadásához</a:t>
            </a:r>
          </a:p>
          <a:p>
            <a:r>
              <a:rPr lang="hu-HU" dirty="0"/>
              <a:t>Programszámláló</a:t>
            </a:r>
          </a:p>
          <a:p>
            <a:pPr lvl="1"/>
            <a:r>
              <a:rPr lang="hu-HU" dirty="0"/>
              <a:t>Hol tart a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E79BF-9737-4E48-8460-4BF71FFA7E0F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végrehajtó gép állapota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rétegszerkezet összetettségétől is függ a virtuális végrehajtó gép</a:t>
            </a:r>
          </a:p>
          <a:p>
            <a:pPr lvl="1"/>
            <a:r>
              <a:rPr lang="hu-HU" dirty="0"/>
              <a:t>Ha a folyamat kódja csak gépi utasításokat tartalmaz, akkor hardver</a:t>
            </a:r>
          </a:p>
          <a:p>
            <a:pPr lvl="2"/>
            <a:r>
              <a:rPr lang="hu-HU" dirty="0"/>
              <a:t>CPU regiszterek (minimálisan)</a:t>
            </a:r>
          </a:p>
          <a:p>
            <a:pPr lvl="1"/>
            <a:r>
              <a:rPr lang="hu-HU" dirty="0"/>
              <a:t>Általában az operációs rendszer szolgáltatásait is tartalmazza a határfelület</a:t>
            </a:r>
          </a:p>
          <a:p>
            <a:pPr lvl="2"/>
            <a:r>
              <a:rPr lang="hu-HU" dirty="0"/>
              <a:t>Rendszertáblázatok</a:t>
            </a:r>
          </a:p>
          <a:p>
            <a:pPr lvl="2"/>
            <a:r>
              <a:rPr lang="hu-HU" dirty="0"/>
              <a:t>Memóriakezelési információk</a:t>
            </a:r>
          </a:p>
          <a:p>
            <a:pPr lvl="2"/>
            <a:r>
              <a:rPr lang="hu-HU" dirty="0"/>
              <a:t>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149CF-7A6B-4112-AC20-79C72B4CAB2B}" type="slidenum">
              <a:rPr lang="hu-HU"/>
              <a:pPr/>
              <a:t>37</a:t>
            </a:fld>
            <a:endParaRPr lang="hu-H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Környezetváltás </a:t>
            </a:r>
            <a:br>
              <a:rPr lang="hu-HU" dirty="0"/>
            </a:br>
            <a:r>
              <a:rPr lang="hu-HU" dirty="0"/>
              <a:t>(</a:t>
            </a:r>
            <a:r>
              <a:rPr lang="en-GB" dirty="0"/>
              <a:t>context switch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199"/>
            <a:ext cx="8229600" cy="4756151"/>
          </a:xfrm>
        </p:spPr>
        <p:txBody>
          <a:bodyPr>
            <a:normAutofit/>
          </a:bodyPr>
          <a:lstStyle/>
          <a:p>
            <a:r>
              <a:rPr lang="hu-HU" dirty="0"/>
              <a:t>Akkor hatékony a rendszer, ha az átkapcsolás gyors</a:t>
            </a:r>
          </a:p>
          <a:p>
            <a:r>
              <a:rPr lang="hu-HU" dirty="0"/>
              <a:t>Több folyamatnak van hely a memóriában</a:t>
            </a:r>
          </a:p>
          <a:p>
            <a:pPr lvl="1"/>
            <a:r>
              <a:rPr lang="hu-HU" dirty="0"/>
              <a:t>A tár (memória) tartalma nem változik </a:t>
            </a:r>
            <a:r>
              <a:rPr lang="hu-HU" dirty="0">
                <a:sym typeface="Symbol" pitchFamily="18" charset="2"/>
              </a:rPr>
              <a:t>→</a:t>
            </a:r>
            <a:r>
              <a:rPr lang="hu-HU" dirty="0"/>
              <a:t> a saját állapotjelzőket nem kell elmenteni</a:t>
            </a:r>
          </a:p>
          <a:p>
            <a:pPr lvl="1"/>
            <a:r>
              <a:rPr lang="hu-HU" dirty="0"/>
              <a:t>Csak a végrehajtó gép állapota kerül elmentésre</a:t>
            </a:r>
          </a:p>
          <a:p>
            <a:r>
              <a:rPr lang="hu-HU" dirty="0"/>
              <a:t>A végrehajtó gép állapotát környezetnek nevezzük, az állapotváltást pedig környezetváltásnak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94017-399B-4E08-AD9D-EE482421D3CB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</a:t>
            </a:r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Folyamatleírók, I/O leírók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</a:t>
            </a:r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Folyamatkezelés</a:t>
            </a:r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Az operációs rendszer a folyamatok kezeléséhez szükséges információkat egy úgynevezett folyamatleíróban tárolja</a:t>
            </a:r>
          </a:p>
          <a:p>
            <a:pPr lvl="1"/>
            <a:r>
              <a:rPr lang="hu-HU"/>
              <a:t>Folyamatleírók (</a:t>
            </a:r>
            <a:r>
              <a:rPr lang="en-US"/>
              <a:t>Process Control Block, </a:t>
            </a:r>
            <a:r>
              <a:rPr lang="hu-HU"/>
              <a:t>PCB)</a:t>
            </a:r>
          </a:p>
          <a:p>
            <a:pPr lvl="1"/>
            <a:r>
              <a:rPr lang="hu-HU"/>
              <a:t>I/O leírók</a:t>
            </a:r>
            <a:r>
              <a:rPr lang="en-US"/>
              <a:t> </a:t>
            </a:r>
            <a:r>
              <a:rPr lang="hu-HU"/>
              <a:t>(</a:t>
            </a:r>
            <a:r>
              <a:rPr lang="en-US"/>
              <a:t>Input Output Control Block, IO</a:t>
            </a:r>
            <a:r>
              <a:rPr lang="hu-HU"/>
              <a:t>CB)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7F3D-F566-4DA6-B1E6-8628C31CA1E1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Folyamatleíró blokk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A folyamat állapota (futásra kész, fut, ...)</a:t>
            </a:r>
          </a:p>
          <a:p>
            <a:r>
              <a:rPr lang="hu-HU" dirty="0"/>
              <a:t>A folyamat azonosítója (általában egy szám)</a:t>
            </a:r>
          </a:p>
          <a:p>
            <a:r>
              <a:rPr lang="hu-HU" dirty="0"/>
              <a:t>A folyamat szülőjének és gyerekeinek azonosítója</a:t>
            </a:r>
          </a:p>
          <a:p>
            <a:r>
              <a:rPr lang="hu-HU" dirty="0"/>
              <a:t>A kapcsolódó tárterületek leírása (mutatók, virtuális tárkezeléshez szükséges információk, ...)</a:t>
            </a:r>
          </a:p>
          <a:p>
            <a:r>
              <a:rPr lang="hu-HU" dirty="0"/>
              <a:t>A használt erőforrások leírása</a:t>
            </a:r>
          </a:p>
          <a:p>
            <a:r>
              <a:rPr lang="hu-HU" dirty="0"/>
              <a:t>A regiszterek tartalma</a:t>
            </a:r>
          </a:p>
          <a:p>
            <a:r>
              <a:rPr lang="hu-HU" dirty="0"/>
              <a:t>Várakozó folyamatnál a vár esemény leírása</a:t>
            </a:r>
          </a:p>
          <a:p>
            <a:r>
              <a:rPr lang="hu-HU" dirty="0"/>
              <a:t>Ütemezéshez szükséges információk (prioritás, ...)</a:t>
            </a:r>
          </a:p>
          <a:p>
            <a:r>
              <a:rPr lang="hu-HU" dirty="0"/>
              <a:t>Statisztikai információk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A2A68-94D6-407D-918F-F4FC63932689}" type="slidenum">
              <a:rPr lang="hu-HU"/>
              <a:pPr/>
              <a:t>41</a:t>
            </a:fld>
            <a:endParaRPr lang="hu-H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I/O </a:t>
            </a:r>
            <a:r>
              <a:rPr lang="hu-HU"/>
              <a:t>leíró blokk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hu-HU" dirty="0"/>
              <a:t>Az I/O művelet végrehajtásához tartozó adatok</a:t>
            </a:r>
          </a:p>
          <a:p>
            <a:pPr lvl="1"/>
            <a:r>
              <a:rPr lang="hu-HU" dirty="0"/>
              <a:t>Művelet kijelölése </a:t>
            </a:r>
          </a:p>
          <a:p>
            <a:pPr lvl="2"/>
            <a:r>
              <a:rPr lang="hu-HU" dirty="0"/>
              <a:t>Írás, olvasás, ...</a:t>
            </a:r>
          </a:p>
          <a:p>
            <a:pPr lvl="1"/>
            <a:r>
              <a:rPr lang="hu-HU" dirty="0"/>
              <a:t>Tárterület címe</a:t>
            </a:r>
          </a:p>
          <a:p>
            <a:pPr lvl="2"/>
            <a:r>
              <a:rPr lang="hu-HU" dirty="0"/>
              <a:t>Ahonnan/ahova a művelet végrehajtandó</a:t>
            </a:r>
          </a:p>
          <a:p>
            <a:pPr lvl="1"/>
            <a:r>
              <a:rPr lang="hu-HU" dirty="0"/>
              <a:t>I/O készülék egyéb adatai </a:t>
            </a:r>
          </a:p>
          <a:p>
            <a:pPr lvl="2"/>
            <a:r>
              <a:rPr lang="hu-HU" dirty="0"/>
              <a:t>Mágneslemez szektorcíme, ...</a:t>
            </a:r>
          </a:p>
          <a:p>
            <a:pPr lvl="1"/>
            <a:r>
              <a:rPr lang="hu-HU" dirty="0"/>
              <a:t>Átviendő adatmennyiség</a:t>
            </a:r>
          </a:p>
          <a:p>
            <a:pPr lvl="1"/>
            <a:r>
              <a:rPr lang="hu-HU" dirty="0"/>
              <a:t>Állapotjelző</a:t>
            </a:r>
          </a:p>
          <a:p>
            <a:pPr lvl="1"/>
            <a:r>
              <a:rPr lang="hu-HU" dirty="0"/>
              <a:t>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E2390-7EDE-49F4-9F9E-2079398DD162}" type="slidenum">
              <a:rPr lang="hu-HU"/>
              <a:pPr/>
              <a:t>42</a:t>
            </a:fld>
            <a:endParaRPr lang="hu-H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Szálak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Szálak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folyamatokhoz hasonló fogalom az entitás</a:t>
            </a:r>
          </a:p>
          <a:p>
            <a:r>
              <a:rPr lang="hu-HU" dirty="0"/>
              <a:t>Pehelysúlyú folyamatnak (</a:t>
            </a:r>
            <a:r>
              <a:rPr lang="en-US" dirty="0"/>
              <a:t>lightweight process</a:t>
            </a:r>
            <a:r>
              <a:rPr lang="hu-HU" dirty="0"/>
              <a:t>) is nevezik</a:t>
            </a:r>
          </a:p>
          <a:p>
            <a:r>
              <a:rPr lang="hu-HU" dirty="0"/>
              <a:t>Kevesebb adat kell a kezeléséhez</a:t>
            </a:r>
          </a:p>
          <a:p>
            <a:pPr lvl="1"/>
            <a:r>
              <a:rPr lang="hu-HU" dirty="0"/>
              <a:t>Csak saját regiszterei és verme van</a:t>
            </a:r>
          </a:p>
          <a:p>
            <a:pPr lvl="1"/>
            <a:r>
              <a:rPr lang="hu-HU" dirty="0"/>
              <a:t>A többi közös más szálakkal</a:t>
            </a:r>
          </a:p>
          <a:p>
            <a:pPr lvl="1"/>
            <a:r>
              <a:rPr lang="hu-HU" dirty="0"/>
              <a:t>Futási környezete egy folyamat, ez a tulajdonosa az erőforrásoknak, amit közösen használ a többi szállal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00E5-7DE0-46F5-BCF7-212C115ACB3E}" type="slidenum">
              <a:rPr lang="hu-HU"/>
              <a:pPr/>
              <a:t>44</a:t>
            </a:fld>
            <a:endParaRPr lang="hu-H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Szálak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Nagyon gyors a szálak közötti információcsere és a környezetváltás</a:t>
            </a:r>
          </a:p>
          <a:p>
            <a:r>
              <a:rPr lang="hu-HU" dirty="0"/>
              <a:t>Állapot</a:t>
            </a:r>
            <a:r>
              <a:rPr lang="en-US" dirty="0"/>
              <a:t>-</a:t>
            </a:r>
            <a:r>
              <a:rPr lang="hu-HU" dirty="0"/>
              <a:t>átmeneti gráfja megegyezik a folyamatoknál tárgyalttal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C00E5-7DE0-46F5-BCF7-212C115ACB3E}" type="slidenum">
              <a:rPr lang="hu-HU"/>
              <a:pPr/>
              <a:t>45</a:t>
            </a:fld>
            <a:endParaRPr lang="hu-H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Szálak és folyamatok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81000" indent="-381000">
              <a:buFontTx/>
              <a:buAutoNum type="alphaLcPeriod"/>
            </a:pPr>
            <a:r>
              <a:rPr lang="hu-HU" dirty="0"/>
              <a:t>Három folyamat egy-egy szállal</a:t>
            </a:r>
          </a:p>
          <a:p>
            <a:pPr marL="381000" indent="-381000">
              <a:buFontTx/>
              <a:buAutoNum type="alphaLcPeriod"/>
            </a:pPr>
            <a:r>
              <a:rPr lang="hu-HU" dirty="0"/>
              <a:t>Egy folyamat három szállal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3EEA-BB77-45E4-9DA5-96E8650B3DB5}" type="slidenum">
              <a:rPr lang="hu-HU"/>
              <a:pPr/>
              <a:t>46</a:t>
            </a:fld>
            <a:endParaRPr lang="hu-HU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971800"/>
            <a:ext cx="7543800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Példa szövegszerkesztő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Billentyűzet-kezelő szál</a:t>
            </a:r>
          </a:p>
          <a:p>
            <a:r>
              <a:rPr lang="hu-HU"/>
              <a:t>Tördelő szál</a:t>
            </a:r>
          </a:p>
          <a:p>
            <a:r>
              <a:rPr lang="hu-HU"/>
              <a:t>Automatikus mentés szál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FE016-4FD6-4FC8-8C9D-869B3F13EE04}" type="slidenum">
              <a:rPr lang="hu-HU"/>
              <a:pPr/>
              <a:t>47</a:t>
            </a:fld>
            <a:endParaRPr lang="hu-HU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276600"/>
            <a:ext cx="6248400" cy="308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Folyamatok</a:t>
            </a:r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Megszakítások kezelése</a:t>
            </a: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Megszakítás (</a:t>
            </a:r>
            <a:r>
              <a:rPr lang="en-US" dirty="0"/>
              <a:t>interrupt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Olyan esemény, jelzés, mely a folyamatok működését befolyásolja</a:t>
            </a:r>
          </a:p>
          <a:p>
            <a:r>
              <a:rPr lang="hu-HU" dirty="0"/>
              <a:t>Megszakítási osztályok</a:t>
            </a:r>
          </a:p>
          <a:p>
            <a:pPr lvl="1"/>
            <a:r>
              <a:rPr lang="hu-HU" dirty="0"/>
              <a:t>Periféria megszakítások (átvitel befejezése, periféria állapotának megváltozása, ...)</a:t>
            </a:r>
          </a:p>
          <a:p>
            <a:pPr lvl="1"/>
            <a:r>
              <a:rPr lang="hu-HU" dirty="0"/>
              <a:t>Belső hardver megszakítások (belső óramegszakítás, ...)</a:t>
            </a:r>
          </a:p>
          <a:p>
            <a:pPr lvl="1"/>
            <a:r>
              <a:rPr lang="hu-HU" dirty="0"/>
              <a:t>Utasítás végrehajtási hibák (nullával való osztás, ...)</a:t>
            </a:r>
          </a:p>
          <a:p>
            <a:pPr lvl="1"/>
            <a:r>
              <a:rPr lang="hu-HU" dirty="0"/>
              <a:t>Komoly hardver meghibásodások, tápfeszültség kimaradás</a:t>
            </a:r>
          </a:p>
          <a:p>
            <a:pPr lvl="1"/>
            <a:r>
              <a:rPr lang="hu-HU" dirty="0"/>
              <a:t>Szoftver megszakítások (rendszerhívások, ...)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B0047-8D5D-4AB2-A7BC-784F24C5548A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Folyamatok modellezése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u-HU"/>
              <a:t>a) Multiprogramozott rendszer (1 PC)</a:t>
            </a:r>
          </a:p>
          <a:p>
            <a:pPr>
              <a:buFontTx/>
              <a:buNone/>
            </a:pPr>
            <a:r>
              <a:rPr lang="hu-HU"/>
              <a:t>b) Valódi párhuzamos rendszer (4 PC)</a:t>
            </a:r>
          </a:p>
          <a:p>
            <a:pPr>
              <a:buFontTx/>
              <a:buNone/>
            </a:pPr>
            <a:r>
              <a:rPr lang="hu-HU"/>
              <a:t>c) Folyamatok időbeli eloszlása multiprogramozott rendszerben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F3D44-D187-4BCA-8164-A9686190B188}" type="slidenum">
              <a:rPr lang="hu-HU"/>
              <a:pPr/>
              <a:t>5</a:t>
            </a:fld>
            <a:endParaRPr lang="hu-HU"/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1100" y="3954462"/>
            <a:ext cx="6743700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megszakítás kiszolgálásának lépései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futó folyamat megszakad</a:t>
            </a:r>
          </a:p>
          <a:p>
            <a:r>
              <a:rPr lang="hu-HU"/>
              <a:t>A megszakított folyamat elmentésre kerül</a:t>
            </a:r>
          </a:p>
          <a:p>
            <a:pPr lvl="1"/>
            <a:r>
              <a:rPr lang="hu-HU"/>
              <a:t>Hardveres támogatás is van</a:t>
            </a:r>
          </a:p>
          <a:p>
            <a:r>
              <a:rPr lang="hu-HU"/>
              <a:t>A vezérlést a kiszolgáló rutin kapja meg</a:t>
            </a:r>
          </a:p>
          <a:p>
            <a:r>
              <a:rPr lang="hu-HU"/>
              <a:t>Az elmentett állapot visszatöltése után a megszakított (vagy egy másik) folyamat folytatja a működést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5C5B2-DC2C-4CD1-867B-385D5A9F65F8}" type="slidenum">
              <a:rPr lang="hu-HU"/>
              <a:pPr/>
              <a:t>50</a:t>
            </a:fld>
            <a:endParaRPr lang="hu-H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Megszakítás kiszolgálása</a:t>
            </a: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hu-HU" dirty="0"/>
              <a:t>Környezetváltás nélkül</a:t>
            </a:r>
          </a:p>
          <a:p>
            <a:pPr lvl="1"/>
            <a:r>
              <a:rPr lang="hu-HU" dirty="0"/>
              <a:t>Felfüggesztésre kerül az éppen futó folyamat</a:t>
            </a:r>
          </a:p>
          <a:p>
            <a:pPr lvl="1"/>
            <a:r>
              <a:rPr lang="hu-HU" dirty="0"/>
              <a:t>A megszakítás kiszolgálása után a felfüggesztett folyamat fut tovább</a:t>
            </a:r>
          </a:p>
          <a:p>
            <a:pPr lvl="1"/>
            <a:r>
              <a:rPr lang="hu-HU" dirty="0"/>
              <a:t>Nincs szükség környezetváltásra, csak a kiszolgáló rutin által használt regisztereket mentjük el</a:t>
            </a:r>
          </a:p>
          <a:p>
            <a:r>
              <a:rPr lang="hu-HU" dirty="0"/>
              <a:t>Környezetváltással</a:t>
            </a:r>
          </a:p>
          <a:p>
            <a:pPr lvl="1"/>
            <a:r>
              <a:rPr lang="hu-HU" dirty="0"/>
              <a:t>A megszakítás környezetváltással jár</a:t>
            </a:r>
          </a:p>
          <a:p>
            <a:pPr lvl="1"/>
            <a:r>
              <a:rPr lang="hu-HU" dirty="0"/>
              <a:t>A futó folyamat futásra kész állapotba kerül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B447E-2931-484A-8D89-DF3CAAA85019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Megszakítás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nagy erőforrás-igényű </a:t>
            </a:r>
            <a:r>
              <a:rPr lang="hu-HU" dirty="0" err="1"/>
              <a:t>pollozás-t</a:t>
            </a:r>
            <a:r>
              <a:rPr lang="hu-HU" dirty="0"/>
              <a:t> váltja ki</a:t>
            </a:r>
          </a:p>
          <a:p>
            <a:pPr lvl="1"/>
            <a:r>
              <a:rPr lang="hu-HU" dirty="0" err="1"/>
              <a:t>Pollozás</a:t>
            </a:r>
            <a:r>
              <a:rPr lang="hu-HU" dirty="0"/>
              <a:t>: egy adott jellemző változásának figyelése az adatok folyamatos újrakérésén és az előző állapottal történő összehasonlításával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D761-048C-4191-A727-EB98BA54D370}" type="slidenum">
              <a:rPr lang="hu-HU"/>
              <a:pPr/>
              <a:t>52</a:t>
            </a:fld>
            <a:endParaRPr lang="hu-H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Megszakítás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megszakításoknak prioritása van</a:t>
            </a:r>
          </a:p>
          <a:p>
            <a:r>
              <a:rPr lang="hu-HU" dirty="0"/>
              <a:t>Nagyobb prioritású megszakítás megszakíthatja egy kisebb prioritású kiszolgálását</a:t>
            </a:r>
          </a:p>
          <a:p>
            <a:r>
              <a:rPr lang="hu-HU" dirty="0"/>
              <a:t>A megszakításokat a rendszer letilthatja</a:t>
            </a:r>
          </a:p>
          <a:p>
            <a:pPr lvl="1"/>
            <a:r>
              <a:rPr lang="hu-HU" dirty="0"/>
              <a:t>Csak rövid időre, mert a megszakítások fontos eseményeket jeleznek</a:t>
            </a:r>
          </a:p>
          <a:p>
            <a:pPr lvl="2"/>
            <a:r>
              <a:rPr lang="hu-HU" dirty="0"/>
              <a:t>Például egyes perifériákat adott idő alatt ki kell szolgálni, különben elvész az információ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5D761-048C-4191-A727-EB98BA54D370}" type="slidenum">
              <a:rPr lang="hu-HU"/>
              <a:pPr/>
              <a:t>53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315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Folyamatok állapotai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Több folyamat, egy CPU → látszólagos párhuzamosság</a:t>
            </a:r>
          </a:p>
          <a:p>
            <a:r>
              <a:rPr lang="hu-HU" dirty="0"/>
              <a:t>CPU kitüntetett erőforrás, egy adott pillanatban csak egy program hajtódik végre</a:t>
            </a:r>
          </a:p>
          <a:p>
            <a:r>
              <a:rPr lang="hu-HU" dirty="0"/>
              <a:t>Gráffal lehet ábrázolni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4C0A3-BF11-483A-B631-9F592074BF78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</a:t>
            </a:r>
            <a:r>
              <a:rPr lang="en-US"/>
              <a:t>-</a:t>
            </a:r>
            <a:r>
              <a:rPr lang="hu-HU"/>
              <a:t>átmeneti gráf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651C9-79D9-44AE-B2B0-EB257488F039}" type="slidenum">
              <a:rPr lang="hu-HU"/>
              <a:pPr/>
              <a:t>7</a:t>
            </a:fld>
            <a:endParaRPr lang="hu-HU"/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1295400" y="1752600"/>
          <a:ext cx="6629400" cy="427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5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752600"/>
                        <a:ext cx="6629400" cy="427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 létrejön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folyamatot egy másik folyamat létrehozza</a:t>
            </a:r>
          </a:p>
          <a:p>
            <a:pPr lvl="1"/>
            <a:r>
              <a:rPr lang="hu-HU" dirty="0"/>
              <a:t>A folyamatok szülő-gyerek hierarchiáját tárolni kell</a:t>
            </a:r>
          </a:p>
          <a:p>
            <a:r>
              <a:rPr lang="hu-HU" dirty="0"/>
              <a:t>A folyamatnak erőforrásokra van szüksége</a:t>
            </a:r>
          </a:p>
          <a:p>
            <a:pPr lvl="1"/>
            <a:r>
              <a:rPr lang="hu-HU" dirty="0"/>
              <a:t>A szülő folyamattal is osztozhat</a:t>
            </a:r>
          </a:p>
          <a:p>
            <a:r>
              <a:rPr lang="hu-HU" dirty="0"/>
              <a:t>A szülővel kommunikálhat, </a:t>
            </a:r>
            <a:br>
              <a:rPr lang="hu-HU" dirty="0"/>
            </a:br>
            <a:r>
              <a:rPr lang="hu-HU" dirty="0"/>
              <a:t>paramétereket kaphat tőle</a:t>
            </a:r>
          </a:p>
          <a:p>
            <a:r>
              <a:rPr lang="hu-HU" dirty="0"/>
              <a:t>A szülőfolyamat bevárhatja a gyerekfolyamatot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3AA4-61CE-4003-B5A6-7120016F888C}" type="slidenum">
              <a:rPr lang="hu-HU"/>
              <a:pPr/>
              <a:t>8</a:t>
            </a:fld>
            <a:endParaRPr lang="hu-HU"/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7435884"/>
              </p:ext>
            </p:extLst>
          </p:nvPr>
        </p:nvGraphicFramePr>
        <p:xfrm>
          <a:off x="4922980" y="3999344"/>
          <a:ext cx="4114800" cy="2652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8" name="Visio" r:id="rId3" imgW="5697017" imgH="3611575" progId="Visio.Drawing.11">
                  <p:embed/>
                </p:oleObj>
              </mc:Choice>
              <mc:Fallback>
                <p:oleObj name="Visio" r:id="rId3" imgW="5697017" imgH="3611575" progId="Visio.Drawing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2980" y="3999344"/>
                        <a:ext cx="4114800" cy="2652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Mikor jön létre egy folyamat?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Rendszer elindításakor (</a:t>
            </a:r>
            <a:r>
              <a:rPr lang="en-US" dirty="0"/>
              <a:t>boot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Például felhasználói interfészek, démonok</a:t>
            </a:r>
          </a:p>
          <a:p>
            <a:r>
              <a:rPr lang="hu-HU" dirty="0"/>
              <a:t>Folyamatot létrehozó rendszerhívás hatására</a:t>
            </a:r>
          </a:p>
          <a:p>
            <a:pPr lvl="1"/>
            <a:r>
              <a:rPr lang="hu-HU" dirty="0"/>
              <a:t>Egy folyamat gyermek folyamatot hozhat létre</a:t>
            </a:r>
          </a:p>
          <a:p>
            <a:pPr lvl="2"/>
            <a:r>
              <a:rPr lang="hu-HU" dirty="0"/>
              <a:t>Hierarchia (UNIX): „</a:t>
            </a:r>
            <a:r>
              <a:rPr lang="en-US" dirty="0"/>
              <a:t>process group</a:t>
            </a:r>
            <a:r>
              <a:rPr lang="hu-HU" dirty="0"/>
              <a:t>”</a:t>
            </a:r>
          </a:p>
          <a:p>
            <a:pPr lvl="2"/>
            <a:r>
              <a:rPr lang="hu-HU" dirty="0"/>
              <a:t>Minden folyamat egyenlő (Windows)</a:t>
            </a:r>
          </a:p>
          <a:p>
            <a:pPr lvl="1"/>
            <a:r>
              <a:rPr lang="hu-HU" dirty="0"/>
              <a:t>Felhasználó</a:t>
            </a:r>
          </a:p>
          <a:p>
            <a:r>
              <a:rPr lang="hu-HU" dirty="0"/>
              <a:t>Program indítása</a:t>
            </a:r>
          </a:p>
          <a:p>
            <a:r>
              <a:rPr lang="hu-HU" dirty="0"/>
              <a:t>Új batch-</a:t>
            </a:r>
            <a:r>
              <a:rPr lang="hu-HU" dirty="0" err="1"/>
              <a:t>job</a:t>
            </a:r>
            <a:r>
              <a:rPr lang="hu-HU" dirty="0"/>
              <a:t> indítása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14FF6-A7B0-4DEF-B1B4-7EAE373598B9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0</TotalTime>
  <Words>1485</Words>
  <Application>Microsoft Office PowerPoint</Application>
  <PresentationFormat>On-screen Show (4:3)</PresentationFormat>
  <Paragraphs>301</Paragraphs>
  <Slides>53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Arial</vt:lpstr>
      <vt:lpstr>Calibri</vt:lpstr>
      <vt:lpstr>PEN</vt:lpstr>
      <vt:lpstr>Visio</vt:lpstr>
      <vt:lpstr>Operációs rendszerek</vt:lpstr>
      <vt:lpstr>Tartalom</vt:lpstr>
      <vt:lpstr>Bevezetés</vt:lpstr>
      <vt:lpstr>Folyamatok</vt:lpstr>
      <vt:lpstr>Folyamatok modellezése</vt:lpstr>
      <vt:lpstr>Folyamatok állapotai</vt:lpstr>
      <vt:lpstr>Állapot-átmeneti gráf</vt:lpstr>
      <vt:lpstr>Folyamat létrejön</vt:lpstr>
      <vt:lpstr>Mikor jön létre egy folyamat?</vt:lpstr>
      <vt:lpstr>Futásra kész (ready)</vt:lpstr>
      <vt:lpstr>Futásra kész → Fut</vt:lpstr>
      <vt:lpstr>Fut (running)</vt:lpstr>
      <vt:lpstr>Folyamat megszűnik </vt:lpstr>
      <vt:lpstr>Fut → Futásra kész</vt:lpstr>
      <vt:lpstr>Fut → Várakozik</vt:lpstr>
      <vt:lpstr>Várakozik (blocked)</vt:lpstr>
      <vt:lpstr>Várakozik → Futásra kész</vt:lpstr>
      <vt:lpstr>Állapotátmenetek</vt:lpstr>
      <vt:lpstr>További lehetséges állapotok</vt:lpstr>
      <vt:lpstr>Kiegészített állapot-átmeneti gráf</vt:lpstr>
      <vt:lpstr>További lehetséges állapotok</vt:lpstr>
      <vt:lpstr>Állapotátmenetek</vt:lpstr>
      <vt:lpstr>Állapotátmenetek</vt:lpstr>
      <vt:lpstr>Állapotátmenetek</vt:lpstr>
      <vt:lpstr>Folyamatkezelés</vt:lpstr>
      <vt:lpstr>UNIX állapot-átmeneti gráf</vt:lpstr>
      <vt:lpstr>Állapot-átmeneti gráf</vt:lpstr>
      <vt:lpstr>Állapot-átmeneti gráf</vt:lpstr>
      <vt:lpstr>Állapot-átmeneti gráf</vt:lpstr>
      <vt:lpstr>Állapot-átmeneti gráf</vt:lpstr>
      <vt:lpstr>Állapot-átmeneti gráf</vt:lpstr>
      <vt:lpstr>Állapot-átmeneti gráf</vt:lpstr>
      <vt:lpstr>UNIX állapot-átmeneti gráf</vt:lpstr>
      <vt:lpstr>Folyamatok</vt:lpstr>
      <vt:lpstr>Átkapcsolás folyamatok között</vt:lpstr>
      <vt:lpstr>Saját állapotjellemzők</vt:lpstr>
      <vt:lpstr>A végrehajtó gép állapota</vt:lpstr>
      <vt:lpstr>Környezetváltás  (context switch)</vt:lpstr>
      <vt:lpstr>Folyamatok</vt:lpstr>
      <vt:lpstr>Bevezetés</vt:lpstr>
      <vt:lpstr>Folyamatleíró blokk</vt:lpstr>
      <vt:lpstr>I/O leíró blokk</vt:lpstr>
      <vt:lpstr>Folyamatok</vt:lpstr>
      <vt:lpstr>Szálak</vt:lpstr>
      <vt:lpstr>Szálak</vt:lpstr>
      <vt:lpstr>Szálak és folyamatok</vt:lpstr>
      <vt:lpstr>Példa szövegszerkesztő</vt:lpstr>
      <vt:lpstr>Folyamatok</vt:lpstr>
      <vt:lpstr>Megszakítás (interrupt)</vt:lpstr>
      <vt:lpstr>A megszakítás kiszolgálásának lépései</vt:lpstr>
      <vt:lpstr>Megszakítás kiszolgálása</vt:lpstr>
      <vt:lpstr>Megszakítás</vt:lpstr>
      <vt:lpstr>Megszakítás</vt:lpstr>
    </vt:vector>
  </TitlesOfParts>
  <Company>PEN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2. előadás</dc:title>
  <dc:subject>Folyamatok</dc:subject>
  <dc:creator>Holczinger Tibor</dc:creator>
  <cp:lastModifiedBy>Tibor Holczinger</cp:lastModifiedBy>
  <cp:revision>57</cp:revision>
  <dcterms:created xsi:type="dcterms:W3CDTF">2007-06-10T10:58:18Z</dcterms:created>
  <dcterms:modified xsi:type="dcterms:W3CDTF">2019-02-19T14:51:08Z</dcterms:modified>
</cp:coreProperties>
</file>