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1"/>
  </p:notesMasterIdLst>
  <p:sldIdLst>
    <p:sldId id="256" r:id="rId2"/>
    <p:sldId id="294" r:id="rId3"/>
    <p:sldId id="257" r:id="rId4"/>
    <p:sldId id="319" r:id="rId5"/>
    <p:sldId id="258" r:id="rId6"/>
    <p:sldId id="259" r:id="rId7"/>
    <p:sldId id="320" r:id="rId8"/>
    <p:sldId id="321" r:id="rId9"/>
    <p:sldId id="322" r:id="rId10"/>
    <p:sldId id="297" r:id="rId11"/>
    <p:sldId id="323" r:id="rId12"/>
    <p:sldId id="324" r:id="rId13"/>
    <p:sldId id="260" r:id="rId14"/>
    <p:sldId id="295" r:id="rId15"/>
    <p:sldId id="261" r:id="rId16"/>
    <p:sldId id="298" r:id="rId17"/>
    <p:sldId id="325" r:id="rId18"/>
    <p:sldId id="262" r:id="rId19"/>
    <p:sldId id="326" r:id="rId20"/>
    <p:sldId id="263" r:id="rId21"/>
    <p:sldId id="299" r:id="rId22"/>
    <p:sldId id="264" r:id="rId23"/>
    <p:sldId id="318" r:id="rId24"/>
    <p:sldId id="265" r:id="rId25"/>
    <p:sldId id="300" r:id="rId26"/>
    <p:sldId id="301" r:id="rId27"/>
    <p:sldId id="302" r:id="rId28"/>
    <p:sldId id="303" r:id="rId29"/>
    <p:sldId id="266" r:id="rId30"/>
    <p:sldId id="267" r:id="rId31"/>
    <p:sldId id="310" r:id="rId32"/>
    <p:sldId id="268" r:id="rId33"/>
    <p:sldId id="304" r:id="rId34"/>
    <p:sldId id="315" r:id="rId35"/>
    <p:sldId id="316" r:id="rId36"/>
    <p:sldId id="305" r:id="rId37"/>
    <p:sldId id="311" r:id="rId38"/>
    <p:sldId id="306" r:id="rId39"/>
    <p:sldId id="307" r:id="rId40"/>
    <p:sldId id="269" r:id="rId41"/>
    <p:sldId id="270" r:id="rId42"/>
    <p:sldId id="271" r:id="rId43"/>
    <p:sldId id="327" r:id="rId44"/>
    <p:sldId id="309" r:id="rId45"/>
    <p:sldId id="296" r:id="rId46"/>
    <p:sldId id="276" r:id="rId47"/>
    <p:sldId id="331" r:id="rId48"/>
    <p:sldId id="277" r:id="rId49"/>
    <p:sldId id="278" r:id="rId50"/>
    <p:sldId id="279" r:id="rId51"/>
    <p:sldId id="280" r:id="rId52"/>
    <p:sldId id="328" r:id="rId53"/>
    <p:sldId id="281" r:id="rId54"/>
    <p:sldId id="329" r:id="rId55"/>
    <p:sldId id="282" r:id="rId56"/>
    <p:sldId id="312" r:id="rId57"/>
    <p:sldId id="330" r:id="rId58"/>
    <p:sldId id="283" r:id="rId59"/>
    <p:sldId id="284" r:id="rId60"/>
    <p:sldId id="285" r:id="rId61"/>
    <p:sldId id="286" r:id="rId62"/>
    <p:sldId id="287" r:id="rId63"/>
    <p:sldId id="288" r:id="rId64"/>
    <p:sldId id="289" r:id="rId65"/>
    <p:sldId id="290" r:id="rId66"/>
    <p:sldId id="313" r:id="rId67"/>
    <p:sldId id="291" r:id="rId68"/>
    <p:sldId id="292" r:id="rId69"/>
    <p:sldId id="314" r:id="rId70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333333"/>
    <a:srgbClr val="000099"/>
    <a:srgbClr val="9966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4630" autoAdjust="0"/>
  </p:normalViewPr>
  <p:slideViewPr>
    <p:cSldViewPr>
      <p:cViewPr varScale="1">
        <p:scale>
          <a:sx n="113" d="100"/>
          <a:sy n="113" d="100"/>
        </p:scale>
        <p:origin x="133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727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27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549698E-4A13-4BDA-9272-FC848E228863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075173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hu-HU" noProof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2019. 02. 26.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0E48-CDD6-435B-93CE-8E845728D0A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2019. 02. 26.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0E48-CDD6-435B-93CE-8E845728D0A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2019. 02. 26.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0E48-CDD6-435B-93CE-8E845728D0A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0E48-CDD6-435B-93CE-8E845728D0A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2019. 02. 26.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0E48-CDD6-435B-93CE-8E845728D0A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2019. 02. 26.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0E48-CDD6-435B-93CE-8E845728D0A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2019. 02. 26.</a:t>
            </a:fld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0E48-CDD6-435B-93CE-8E845728D0A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2019. 02. 26.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0E48-CDD6-435B-93CE-8E845728D0A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2019. 02. 26.</a:t>
            </a:fld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0E48-CDD6-435B-93CE-8E845728D0A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05250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2214554"/>
            <a:ext cx="3008313" cy="391160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2019. 02. 26.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0E48-CDD6-435B-93CE-8E845728D0A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2019. 02. 26.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0E48-CDD6-435B-93CE-8E845728D0A1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6865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69BAD-EE00-44BD-B504-E212B74EA86E}" type="datetimeFigureOut">
              <a:rPr lang="hu-HU" smtClean="0"/>
              <a:pPr/>
              <a:t>2019. 02. 26.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D0E48-CDD6-435B-93CE-8E845728D0A1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Operációs rendszerek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Folyamatokból álló rendszerek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Versenyhelyzet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Több párhuzamosan futó folyamat közös erőforrást használ</a:t>
            </a:r>
          </a:p>
          <a:p>
            <a:r>
              <a:rPr lang="hu-HU" dirty="0"/>
              <a:t>A futás eredménye függ attól, hogy az egyes folyamatok mikor és hogyan futnak, ezáltal hogyan (milyen sorrendben) férnek az erőforráshoz</a:t>
            </a:r>
          </a:p>
          <a:p>
            <a:r>
              <a:rPr lang="hu-HU" dirty="0"/>
              <a:t>Elkerülendő, nagyon nehéz </a:t>
            </a:r>
            <a:r>
              <a:rPr lang="hu-HU" dirty="0" err="1"/>
              <a:t>debuggolni</a:t>
            </a:r>
            <a:r>
              <a:rPr lang="hu-HU" dirty="0"/>
              <a:t>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B973-0019-4939-A007-67B30D8ABD1D}" type="slidenum">
              <a:rPr lang="hu-HU"/>
              <a:pPr/>
              <a:t>10</a:t>
            </a:fld>
            <a:endParaRPr lang="hu-H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Versenyhelyzet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hu-HU" dirty="0"/>
              <a:t> mért hőmérséklet (T) értékét egy két szó</a:t>
            </a:r>
            <a:r>
              <a:rPr lang="en-US" dirty="0"/>
              <a:t> </a:t>
            </a:r>
            <a:r>
              <a:rPr lang="hu-HU" dirty="0"/>
              <a:t>hosszúságú változóban (TK) tároljuk</a:t>
            </a:r>
            <a:endParaRPr lang="en-US" dirty="0"/>
          </a:p>
          <a:p>
            <a:r>
              <a:rPr lang="hu-HU" dirty="0"/>
              <a:t>A hőmérő</a:t>
            </a:r>
            <a:r>
              <a:rPr lang="en-US" dirty="0"/>
              <a:t> </a:t>
            </a:r>
            <a:r>
              <a:rPr lang="hu-HU" dirty="0"/>
              <a:t>folyamat a hőmérsékletet szavanként beírja a</a:t>
            </a:r>
            <a:r>
              <a:rPr lang="en-US" dirty="0"/>
              <a:t> </a:t>
            </a:r>
            <a:r>
              <a:rPr lang="hu-HU" dirty="0"/>
              <a:t>változóba</a:t>
            </a:r>
          </a:p>
          <a:p>
            <a:r>
              <a:rPr lang="hu-HU" dirty="0"/>
              <a:t>A szabályzó folyamat kiolvassa a</a:t>
            </a:r>
            <a:r>
              <a:rPr lang="en-US" dirty="0"/>
              <a:t> </a:t>
            </a:r>
            <a:r>
              <a:rPr lang="hu-HU" dirty="0"/>
              <a:t>változót és annak értékét használja</a:t>
            </a:r>
          </a:p>
          <a:p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0E48-CDD6-435B-93CE-8E845728D0A1}" type="slidenum">
              <a:rPr lang="hu-HU" smtClean="0"/>
              <a:pPr/>
              <a:t>11</a:t>
            </a:fld>
            <a:endParaRPr lang="hu-H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Példa (hőmérséklet szabályzó)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*Ha ebben a pillanatban olvas, hibás, inkonzisztens értéket kap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0E48-CDD6-435B-93CE-8E845728D0A1}" type="slidenum">
              <a:rPr lang="hu-HU" smtClean="0"/>
              <a:pPr/>
              <a:t>12</a:t>
            </a:fld>
            <a:endParaRPr lang="hu-H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t="1992"/>
          <a:stretch/>
        </p:blipFill>
        <p:spPr bwMode="auto">
          <a:xfrm>
            <a:off x="914400" y="2607170"/>
            <a:ext cx="7315200" cy="3749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Egyéb fogalmak</a:t>
            </a: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/>
              <a:t>Holtpont (lásd 4. előadás)</a:t>
            </a:r>
          </a:p>
          <a:p>
            <a:pPr lvl="1"/>
            <a:r>
              <a:rPr lang="hu-HU" dirty="0"/>
              <a:t>Több folyamatra vonatkozó fogalom</a:t>
            </a:r>
          </a:p>
          <a:p>
            <a:pPr lvl="1"/>
            <a:r>
              <a:rPr lang="hu-HU" dirty="0"/>
              <a:t>A folyamatok adott csoportja olyan feltételre vár, melyet csak a csoport másik várakozó folyamata tud előállítani</a:t>
            </a:r>
          </a:p>
          <a:p>
            <a:pPr lvl="1"/>
            <a:r>
              <a:rPr lang="hu-HU" dirty="0"/>
              <a:t>Nincs holtpont, külső eseményre való várakozásnál</a:t>
            </a:r>
          </a:p>
          <a:p>
            <a:r>
              <a:rPr lang="hu-HU" dirty="0"/>
              <a:t>Éhezés</a:t>
            </a:r>
          </a:p>
          <a:p>
            <a:pPr lvl="1"/>
            <a:r>
              <a:rPr lang="hu-HU" dirty="0"/>
              <a:t>Egy folyamat éhezik, ha véges időn belül nem jut hozzá a futásának folytatáshoz szükséges erőforrásokhoz</a:t>
            </a:r>
          </a:p>
          <a:p>
            <a:pPr lvl="1"/>
            <a:r>
              <a:rPr lang="hu-HU" dirty="0"/>
              <a:t>Más folyamatok mindig megelőzik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1949B-BBDB-4650-ADCF-7408910F7C36}" type="slidenum">
              <a:rPr lang="hu-HU"/>
              <a:pPr/>
              <a:t>13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Folyamatokból álló rendszerek</a:t>
            </a:r>
            <a:endParaRPr lang="en-US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Kölcsönös kizárás</a:t>
            </a: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Kölcsönös kizárás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r>
              <a:rPr lang="hu-HU" dirty="0"/>
              <a:t>Ez a leggyakrabban előforduló szinkronizációs feladat operációs rendszerekben</a:t>
            </a:r>
          </a:p>
          <a:p>
            <a:r>
              <a:rPr lang="hu-HU" dirty="0"/>
              <a:t>Tipikusan erőforrás kiosztásnál valósul meg</a:t>
            </a:r>
          </a:p>
          <a:p>
            <a:r>
              <a:rPr lang="hu-HU" dirty="0"/>
              <a:t>Azt a programrészletet, amely közben a folyamat tevékenységét megszakítani nem lehet, kritikus szakasznak (</a:t>
            </a:r>
            <a:r>
              <a:rPr lang="en-US" dirty="0"/>
              <a:t>critical region</a:t>
            </a:r>
            <a:r>
              <a:rPr lang="hu-HU" dirty="0"/>
              <a:t>) hívjuk</a:t>
            </a:r>
          </a:p>
          <a:p>
            <a:pPr lvl="1"/>
            <a:r>
              <a:rPr lang="hu-HU" dirty="0"/>
              <a:t>Ilyenkor a használt erőforráshoz más nem férhet hozzá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591E-B8D5-4DEE-857F-DFD133521793}" type="slidenum">
              <a:rPr lang="hu-HU"/>
              <a:pPr/>
              <a:t>15</a:t>
            </a:fld>
            <a:endParaRPr lang="hu-H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Kritikus szakasz</a:t>
            </a:r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Kritikus szakasznak nevezzük a programok azon részeit, amelyek egyidejű végrehajtása nem megengedett</a:t>
            </a:r>
          </a:p>
          <a:p>
            <a:r>
              <a:rPr lang="hu-HU" dirty="0"/>
              <a:t>Versenyhelyzet miatt a kritikus szakaszok kölcsönös kizárását biztosítani kell</a:t>
            </a:r>
          </a:p>
          <a:p>
            <a:pPr lvl="1"/>
            <a:r>
              <a:rPr lang="hu-HU" dirty="0"/>
              <a:t>Ha egy folyamat kritikus szakaszban van, akkor más folyamat nem léphet be kritikus szakaszba</a:t>
            </a:r>
          </a:p>
          <a:p>
            <a:r>
              <a:rPr lang="hu-HU" dirty="0"/>
              <a:t>Például</a:t>
            </a:r>
          </a:p>
          <a:p>
            <a:pPr lvl="1"/>
            <a:r>
              <a:rPr lang="hu-HU" dirty="0"/>
              <a:t>Közös memória használata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E0EBB-3D9D-4662-B0E2-0CC65EE47E5B}" type="slidenum">
              <a:rPr lang="hu-HU"/>
              <a:pPr/>
              <a:t>16</a:t>
            </a:fld>
            <a:endParaRPr lang="hu-H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Példa (hőmérséklet szabályzó)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0E48-CDD6-435B-93CE-8E845728D0A1}" type="slidenum">
              <a:rPr lang="hu-HU" smtClean="0"/>
              <a:pPr/>
              <a:t>17</a:t>
            </a:fld>
            <a:endParaRPr lang="hu-H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085975"/>
            <a:ext cx="8353425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Legyen </a:t>
            </a:r>
            <a:r>
              <a:rPr lang="en-US" dirty="0">
                <a:latin typeface="Consolas" panose="020B0609020204030204" pitchFamily="49" charset="0"/>
                <a:cs typeface="Courier New" pitchFamily="49" charset="0"/>
              </a:rPr>
              <a:t>counter</a:t>
            </a:r>
            <a:r>
              <a:rPr lang="hu-HU" dirty="0"/>
              <a:t> egy megosztott változó</a:t>
            </a:r>
          </a:p>
          <a:p>
            <a:r>
              <a:rPr lang="hu-HU" dirty="0"/>
              <a:t>A következő programrészlet elvégezi a változó növelését</a:t>
            </a:r>
          </a:p>
          <a:p>
            <a:pPr lvl="1">
              <a:buFontTx/>
              <a:buNone/>
            </a:pPr>
            <a:r>
              <a:rPr lang="hu-HU" dirty="0">
                <a:latin typeface="Consolas" panose="020B0609020204030204" pitchFamily="49" charset="0"/>
                <a:cs typeface="Courier New" pitchFamily="49" charset="0"/>
              </a:rPr>
              <a:t>		MOV	AX, </a:t>
            </a:r>
            <a:r>
              <a:rPr lang="en-US" dirty="0">
                <a:latin typeface="Consolas" panose="020B0609020204030204" pitchFamily="49" charset="0"/>
                <a:cs typeface="Courier New" pitchFamily="49" charset="0"/>
              </a:rPr>
              <a:t>counter</a:t>
            </a:r>
          </a:p>
          <a:p>
            <a:pPr lvl="1">
              <a:buFontTx/>
              <a:buNone/>
            </a:pPr>
            <a:r>
              <a:rPr lang="hu-HU" dirty="0">
                <a:latin typeface="Consolas" panose="020B0609020204030204" pitchFamily="49" charset="0"/>
                <a:cs typeface="Courier New" pitchFamily="49" charset="0"/>
              </a:rPr>
              <a:t>		INC	AX</a:t>
            </a:r>
          </a:p>
          <a:p>
            <a:pPr lvl="1">
              <a:buFontTx/>
              <a:buNone/>
            </a:pPr>
            <a:r>
              <a:rPr lang="hu-HU" dirty="0">
                <a:latin typeface="Consolas" panose="020B0609020204030204" pitchFamily="49" charset="0"/>
                <a:cs typeface="Courier New" pitchFamily="49" charset="0"/>
              </a:rPr>
              <a:t>		MOV	</a:t>
            </a:r>
            <a:r>
              <a:rPr lang="en-US" dirty="0">
                <a:latin typeface="Consolas" panose="020B0609020204030204" pitchFamily="49" charset="0"/>
                <a:cs typeface="Courier New" pitchFamily="49" charset="0"/>
              </a:rPr>
              <a:t>counter</a:t>
            </a:r>
            <a:r>
              <a:rPr lang="hu-HU" dirty="0">
                <a:latin typeface="Consolas" panose="020B0609020204030204" pitchFamily="49" charset="0"/>
                <a:cs typeface="Courier New" pitchFamily="49" charset="0"/>
              </a:rPr>
              <a:t>, AX</a:t>
            </a:r>
          </a:p>
          <a:p>
            <a:r>
              <a:rPr lang="hu-HU" dirty="0"/>
              <a:t>Ha </a:t>
            </a:r>
            <a:r>
              <a:rPr lang="hu-HU" dirty="0">
                <a:latin typeface="Consolas" panose="020B0609020204030204" pitchFamily="49" charset="0"/>
                <a:cs typeface="Courier New" pitchFamily="49" charset="0"/>
              </a:rPr>
              <a:t>AX</a:t>
            </a:r>
            <a:r>
              <a:rPr lang="hu-HU" dirty="0"/>
              <a:t> növelése közben egy másik folyamat megváltoztatja a </a:t>
            </a:r>
            <a:r>
              <a:rPr lang="en-US" dirty="0">
                <a:latin typeface="Consolas" panose="020B0609020204030204" pitchFamily="49" charset="0"/>
                <a:cs typeface="Courier New" pitchFamily="49" charset="0"/>
              </a:rPr>
              <a:t>counter</a:t>
            </a:r>
            <a:r>
              <a:rPr lang="hu-HU" dirty="0"/>
              <a:t> változót, akkor hibás eredményünk lesz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DA3CF-040E-43B4-9E49-B7466EC41C57}" type="slidenum">
              <a:rPr lang="hu-HU"/>
              <a:pPr/>
              <a:t>18</a:t>
            </a:fld>
            <a:endParaRPr lang="hu-H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Kritikus szakasz és kölcsönös kizárás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kritikus szakaszban lévő </a:t>
            </a:r>
            <a:r>
              <a:rPr lang="hu-HU" i="1" dirty="0"/>
              <a:t>A</a:t>
            </a:r>
            <a:r>
              <a:rPr lang="hu-HU" dirty="0"/>
              <a:t> folyamat blokkolja </a:t>
            </a:r>
            <a:r>
              <a:rPr lang="hu-HU" i="1" dirty="0"/>
              <a:t>B</a:t>
            </a:r>
            <a:r>
              <a:rPr lang="hu-HU" dirty="0"/>
              <a:t> végrehajtását</a:t>
            </a:r>
          </a:p>
          <a:p>
            <a:r>
              <a:rPr lang="hu-HU" dirty="0"/>
              <a:t>Amikor </a:t>
            </a:r>
            <a:r>
              <a:rPr lang="hu-HU" i="1" dirty="0"/>
              <a:t>A</a:t>
            </a:r>
            <a:r>
              <a:rPr lang="hu-HU" dirty="0"/>
              <a:t> kilép a kritikus szakaszból, </a:t>
            </a:r>
            <a:r>
              <a:rPr lang="hu-HU" i="1" dirty="0"/>
              <a:t>B</a:t>
            </a:r>
            <a:r>
              <a:rPr lang="hu-HU" dirty="0"/>
              <a:t> beléphet a saját kritikus szakaszába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0E48-CDD6-435B-93CE-8E845728D0A1}" type="slidenum">
              <a:rPr lang="hu-HU" smtClean="0"/>
              <a:pPr/>
              <a:t>19</a:t>
            </a:fld>
            <a:endParaRPr lang="hu-H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741004"/>
            <a:ext cx="5562600" cy="2647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Tartalom</a:t>
            </a: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Bevezetés</a:t>
            </a:r>
          </a:p>
          <a:p>
            <a:r>
              <a:rPr lang="hu-HU" dirty="0"/>
              <a:t>Együttműködő folyamatok használatának indokai</a:t>
            </a:r>
          </a:p>
          <a:p>
            <a:r>
              <a:rPr lang="hu-HU" dirty="0"/>
              <a:t>Szinkronizáció</a:t>
            </a:r>
          </a:p>
          <a:p>
            <a:r>
              <a:rPr lang="hu-HU" dirty="0"/>
              <a:t>Kölcsönös kizárás</a:t>
            </a:r>
          </a:p>
          <a:p>
            <a:r>
              <a:rPr lang="hu-HU" dirty="0"/>
              <a:t>Információcsere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A3467-92CF-4004-B612-A540D9629AAE}" type="slidenum">
              <a:rPr lang="hu-HU"/>
              <a:pPr/>
              <a:t>2</a:t>
            </a:fld>
            <a:endParaRPr lang="hu-H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Kritikus szakasz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A megvalósítás feltételei</a:t>
            </a:r>
          </a:p>
          <a:p>
            <a:pPr lvl="1"/>
            <a:r>
              <a:rPr lang="hu-HU" dirty="0"/>
              <a:t>Biztosítsa a kölcsönös kizárást</a:t>
            </a:r>
          </a:p>
          <a:p>
            <a:pPr lvl="2"/>
            <a:r>
              <a:rPr lang="hu-HU" dirty="0"/>
              <a:t>Egyszerre csak egy folyamat lehet kritikus szakaszban</a:t>
            </a:r>
          </a:p>
          <a:p>
            <a:pPr lvl="1"/>
            <a:r>
              <a:rPr lang="hu-HU" dirty="0"/>
              <a:t>Halad</a:t>
            </a:r>
          </a:p>
          <a:p>
            <a:pPr lvl="2"/>
            <a:r>
              <a:rPr lang="hu-HU" dirty="0"/>
              <a:t>Ha nincs folyamat kritikus szakaszban, akkor az algoritmus egyet beenged a várakozók közül</a:t>
            </a:r>
          </a:p>
          <a:p>
            <a:pPr lvl="1"/>
            <a:r>
              <a:rPr lang="hu-HU" dirty="0"/>
              <a:t>A folyamatok várakozása korlátozott</a:t>
            </a:r>
          </a:p>
          <a:p>
            <a:pPr lvl="2"/>
            <a:r>
              <a:rPr lang="hu-HU" dirty="0"/>
              <a:t>Ha egy folyamat be akar lépni a kritikus szakaszba, akkor véges időn belül be is tud lépni</a:t>
            </a:r>
          </a:p>
          <a:p>
            <a:r>
              <a:rPr lang="hu-HU" dirty="0"/>
              <a:t>Nem minden algoritmus teljesíti mindegyiket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52D53-012B-4214-A0CC-7A300FBECA30}" type="slidenum">
              <a:rPr lang="hu-HU"/>
              <a:pPr/>
              <a:t>20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 folyamat általános struktúrája</a:t>
            </a:r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hu-HU" dirty="0">
                <a:latin typeface="Consolas" panose="020B0609020204030204" pitchFamily="49" charset="0"/>
              </a:rPr>
              <a:t>	</a:t>
            </a:r>
            <a:r>
              <a:rPr lang="en-US" dirty="0">
                <a:latin typeface="Consolas" panose="020B0609020204030204" pitchFamily="49" charset="0"/>
              </a:rPr>
              <a:t>non_critical_region1();</a:t>
            </a:r>
          </a:p>
          <a:p>
            <a:pPr>
              <a:buFontTx/>
              <a:buNone/>
            </a:pPr>
            <a:r>
              <a:rPr lang="hu-HU" dirty="0">
                <a:solidFill>
                  <a:srgbClr val="FF0000"/>
                </a:solidFill>
                <a:latin typeface="Consolas" panose="020B0609020204030204" pitchFamily="49" charset="0"/>
              </a:rPr>
              <a:t>	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entry_section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();</a:t>
            </a:r>
          </a:p>
          <a:p>
            <a:pPr>
              <a:buFontTx/>
              <a:buNone/>
            </a:pPr>
            <a:r>
              <a:rPr lang="hu-HU" dirty="0">
                <a:latin typeface="Consolas" panose="020B0609020204030204" pitchFamily="49" charset="0"/>
              </a:rPr>
              <a:t>	</a:t>
            </a:r>
            <a:r>
              <a:rPr lang="en-US" dirty="0" err="1">
                <a:latin typeface="Consolas" panose="020B0609020204030204" pitchFamily="49" charset="0"/>
              </a:rPr>
              <a:t>critical_region</a:t>
            </a:r>
            <a:r>
              <a:rPr lang="en-US" dirty="0">
                <a:latin typeface="Consolas" panose="020B0609020204030204" pitchFamily="49" charset="0"/>
              </a:rPr>
              <a:t>();</a:t>
            </a:r>
          </a:p>
          <a:p>
            <a:pPr>
              <a:buFontTx/>
              <a:buNone/>
            </a:pPr>
            <a:r>
              <a:rPr lang="hu-HU" dirty="0">
                <a:solidFill>
                  <a:srgbClr val="FF0000"/>
                </a:solidFill>
                <a:latin typeface="Consolas" panose="020B0609020204030204" pitchFamily="49" charset="0"/>
              </a:rPr>
              <a:t>	</a:t>
            </a:r>
            <a:r>
              <a:rPr lang="en-US" dirty="0" err="1">
                <a:solidFill>
                  <a:srgbClr val="00B050"/>
                </a:solidFill>
                <a:latin typeface="Consolas" panose="020B0609020204030204" pitchFamily="49" charset="0"/>
              </a:rPr>
              <a:t>exit_section</a:t>
            </a:r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</a:rPr>
              <a:t>();</a:t>
            </a:r>
          </a:p>
          <a:p>
            <a:pPr>
              <a:buFontTx/>
              <a:buNone/>
            </a:pPr>
            <a:r>
              <a:rPr lang="hu-HU" dirty="0">
                <a:latin typeface="Consolas" panose="020B0609020204030204" pitchFamily="49" charset="0"/>
              </a:rPr>
              <a:t>	</a:t>
            </a:r>
            <a:r>
              <a:rPr lang="en-US" dirty="0">
                <a:latin typeface="Consolas" panose="020B0609020204030204" pitchFamily="49" charset="0"/>
              </a:rPr>
              <a:t>non_critical_region2();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C1A68-2A6C-42BD-94DA-8844833D1924}" type="slidenum">
              <a:rPr lang="hu-HU"/>
              <a:pPr/>
              <a:t>21</a:t>
            </a:fld>
            <a:endParaRPr lang="hu-H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Megvalósítási módszerek</a:t>
            </a: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/>
              <a:t>Megszakítás tiltása</a:t>
            </a:r>
          </a:p>
          <a:p>
            <a:r>
              <a:rPr lang="hu-HU" dirty="0" err="1"/>
              <a:t>Busy</a:t>
            </a:r>
            <a:r>
              <a:rPr lang="hu-HU" dirty="0"/>
              <a:t> </a:t>
            </a:r>
            <a:r>
              <a:rPr lang="hu-HU" dirty="0" err="1"/>
              <a:t>waiting</a:t>
            </a:r>
            <a:r>
              <a:rPr lang="hu-HU" dirty="0"/>
              <a:t> megoldások</a:t>
            </a:r>
          </a:p>
          <a:p>
            <a:pPr lvl="1"/>
            <a:r>
              <a:rPr lang="hu-HU" dirty="0"/>
              <a:t>Tisztán programozott módszerek</a:t>
            </a:r>
          </a:p>
          <a:p>
            <a:pPr lvl="2"/>
            <a:r>
              <a:rPr lang="hu-HU" dirty="0"/>
              <a:t>Naiv megközelítés (rossz)</a:t>
            </a:r>
          </a:p>
          <a:p>
            <a:pPr lvl="2"/>
            <a:r>
              <a:rPr lang="hu-HU" dirty="0"/>
              <a:t>Szigorú váltás (</a:t>
            </a:r>
            <a:r>
              <a:rPr lang="en-US" dirty="0"/>
              <a:t>strict alteration</a:t>
            </a:r>
            <a:r>
              <a:rPr lang="hu-HU" dirty="0"/>
              <a:t>) (jobb)</a:t>
            </a:r>
          </a:p>
          <a:p>
            <a:pPr lvl="2"/>
            <a:r>
              <a:rPr lang="hu-HU" dirty="0" err="1"/>
              <a:t>Peterson</a:t>
            </a:r>
            <a:r>
              <a:rPr lang="hu-HU" dirty="0"/>
              <a:t> algoritmusa (helyes)</a:t>
            </a:r>
          </a:p>
          <a:p>
            <a:pPr lvl="1"/>
            <a:r>
              <a:rPr lang="hu-HU" dirty="0"/>
              <a:t>Hardveres támogatás</a:t>
            </a:r>
          </a:p>
          <a:p>
            <a:pPr lvl="2"/>
            <a:r>
              <a:rPr lang="hu-HU" dirty="0" err="1"/>
              <a:t>TestAndSet</a:t>
            </a:r>
            <a:endParaRPr lang="hu-HU" dirty="0"/>
          </a:p>
          <a:p>
            <a:r>
              <a:rPr lang="hu-HU" dirty="0"/>
              <a:t>Szemafor</a:t>
            </a:r>
          </a:p>
          <a:p>
            <a:r>
              <a:rPr lang="hu-HU" dirty="0"/>
              <a:t>Magas szintű módszerek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5DF9-BC0A-4271-B899-DF31F079481A}" type="slidenum">
              <a:rPr lang="hu-HU"/>
              <a:pPr/>
              <a:t>22</a:t>
            </a:fld>
            <a:endParaRPr lang="hu-H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Megszakítás tiltása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Egyszerű megoldás</a:t>
            </a:r>
          </a:p>
          <a:p>
            <a:pPr lvl="1"/>
            <a:r>
              <a:rPr lang="hu-HU" dirty="0"/>
              <a:t>Nem lehet a folyamatot megszakítani</a:t>
            </a:r>
          </a:p>
          <a:p>
            <a:r>
              <a:rPr lang="hu-HU" dirty="0"/>
              <a:t>Probléma</a:t>
            </a:r>
          </a:p>
          <a:p>
            <a:pPr lvl="1"/>
            <a:r>
              <a:rPr lang="hu-HU" dirty="0"/>
              <a:t>A</a:t>
            </a:r>
            <a:r>
              <a:rPr lang="hu-HU" dirty="0">
                <a:latin typeface="Calibri"/>
              </a:rPr>
              <a:t>z egész rendszert lefagyaszthatja</a:t>
            </a:r>
          </a:p>
          <a:p>
            <a:r>
              <a:rPr lang="hu-HU" dirty="0">
                <a:latin typeface="Calibri"/>
              </a:rPr>
              <a:t>Hasznos az operációs rendszer szintjén</a:t>
            </a:r>
          </a:p>
          <a:p>
            <a:r>
              <a:rPr lang="hu-HU" dirty="0">
                <a:latin typeface="Calibri"/>
              </a:rPr>
              <a:t>Nem célszerű a felhasználói szinten</a:t>
            </a:r>
          </a:p>
          <a:p>
            <a:pPr lvl="1">
              <a:buNone/>
            </a:pPr>
            <a:r>
              <a:rPr lang="hu-HU" dirty="0" err="1">
                <a:solidFill>
                  <a:srgbClr val="FF0000"/>
                </a:solidFill>
                <a:latin typeface="Consolas" panose="020B0609020204030204" pitchFamily="49" charset="0"/>
                <a:cs typeface="Courier New" pitchFamily="49" charset="0"/>
              </a:rPr>
              <a:t>disable_interrupt</a:t>
            </a:r>
            <a:r>
              <a:rPr lang="hu-HU" dirty="0">
                <a:solidFill>
                  <a:srgbClr val="FF0000"/>
                </a:solidFill>
                <a:latin typeface="Consolas" panose="020B0609020204030204" pitchFamily="49" charset="0"/>
                <a:cs typeface="Courier New" pitchFamily="49" charset="0"/>
              </a:rPr>
              <a:t>();</a:t>
            </a:r>
          </a:p>
          <a:p>
            <a:pPr lvl="1">
              <a:buNone/>
            </a:pPr>
            <a:r>
              <a:rPr lang="hu-HU" dirty="0" err="1">
                <a:latin typeface="Consolas" panose="020B0609020204030204" pitchFamily="49" charset="0"/>
                <a:cs typeface="Courier New" pitchFamily="49" charset="0"/>
              </a:rPr>
              <a:t>critical_region</a:t>
            </a:r>
            <a:r>
              <a:rPr lang="hu-HU" dirty="0">
                <a:latin typeface="Consolas" panose="020B0609020204030204" pitchFamily="49" charset="0"/>
                <a:cs typeface="Courier New" pitchFamily="49" charset="0"/>
              </a:rPr>
              <a:t>();</a:t>
            </a:r>
          </a:p>
          <a:p>
            <a:pPr lvl="1">
              <a:buNone/>
            </a:pPr>
            <a:r>
              <a:rPr lang="hu-HU" dirty="0" err="1">
                <a:solidFill>
                  <a:srgbClr val="00B050"/>
                </a:solidFill>
                <a:latin typeface="Consolas" panose="020B0609020204030204" pitchFamily="49" charset="0"/>
                <a:cs typeface="Courier New" pitchFamily="49" charset="0"/>
              </a:rPr>
              <a:t>enable_interrupt</a:t>
            </a:r>
            <a:r>
              <a:rPr lang="hu-HU" dirty="0">
                <a:solidFill>
                  <a:srgbClr val="00B050"/>
                </a:solidFill>
                <a:latin typeface="Consolas" panose="020B0609020204030204" pitchFamily="49" charset="0"/>
                <a:cs typeface="Courier New" pitchFamily="49" charset="0"/>
              </a:rPr>
              <a:t>();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0E48-CDD6-435B-93CE-8E845728D0A1}" type="slidenum">
              <a:rPr lang="hu-HU" smtClean="0"/>
              <a:pPr/>
              <a:t>23</a:t>
            </a:fld>
            <a:endParaRPr lang="hu-H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Tisztán programozott megoldások</a:t>
            </a: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Közösen használt változókon alapulnak</a:t>
            </a:r>
          </a:p>
          <a:p>
            <a:r>
              <a:rPr lang="hu-HU" dirty="0"/>
              <a:t>Több processzoron párhuzamosan futó folyamatokat tételeznek fel</a:t>
            </a:r>
          </a:p>
          <a:p>
            <a:r>
              <a:rPr lang="hu-HU" dirty="0"/>
              <a:t>A mind a három kritériumot teljesítő eljárások bonyolultak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4A890-9E25-4D68-A234-21247F4FF98D}" type="slidenum">
              <a:rPr lang="hu-HU"/>
              <a:pPr/>
              <a:t>24</a:t>
            </a:fld>
            <a:endParaRPr lang="hu-H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Naiv programozott megközelítés</a:t>
            </a:r>
            <a:endParaRPr 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Közösen használt változókon alapul</a:t>
            </a:r>
          </a:p>
          <a:p>
            <a:r>
              <a:rPr lang="hu-HU" dirty="0"/>
              <a:t>Egy foglaltsági bitet (</a:t>
            </a:r>
            <a:r>
              <a:rPr lang="hu-HU" dirty="0" err="1">
                <a:latin typeface="Consolas" panose="020B0609020204030204" pitchFamily="49" charset="0"/>
              </a:rPr>
              <a:t>flag</a:t>
            </a:r>
            <a:r>
              <a:rPr lang="hu-HU" dirty="0"/>
              <a:t>) használ, amit a belépni kívánó folyamat tesztel</a:t>
            </a:r>
          </a:p>
          <a:p>
            <a:r>
              <a:rPr lang="hu-HU" dirty="0"/>
              <a:t>Gond: a változót többen is olvashatják, mielőtt az első foglaltra állítja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F8F2-A365-4E57-AE61-859AEB5B553C}" type="slidenum">
              <a:rPr lang="hu-HU"/>
              <a:pPr/>
              <a:t>25</a:t>
            </a:fld>
            <a:endParaRPr lang="hu-HU"/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1143000" y="4419600"/>
            <a:ext cx="3352800" cy="1709250"/>
          </a:xfrm>
          <a:prstGeom prst="rect">
            <a:avLst/>
          </a:prstGeom>
          <a:noFill/>
          <a:ln w="1587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//Process</a:t>
            </a:r>
            <a:r>
              <a:rPr lang="hu-HU" dirty="0">
                <a:latin typeface="Consolas" panose="020B0609020204030204" pitchFamily="49" charset="0"/>
              </a:rPr>
              <a:t> </a:t>
            </a:r>
            <a:r>
              <a:rPr lang="en-US" dirty="0">
                <a:latin typeface="Consolas" panose="020B0609020204030204" pitchFamily="49" charset="0"/>
              </a:rPr>
              <a:t>0</a:t>
            </a:r>
          </a:p>
          <a:p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</a:rPr>
              <a:t>while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(flag != 0) {}</a:t>
            </a:r>
          </a:p>
          <a:p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flag</a:t>
            </a:r>
            <a:r>
              <a:rPr lang="hu-HU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= 1;</a:t>
            </a:r>
          </a:p>
          <a:p>
            <a:r>
              <a:rPr lang="en-US" dirty="0" err="1">
                <a:latin typeface="Consolas" panose="020B0609020204030204" pitchFamily="49" charset="0"/>
              </a:rPr>
              <a:t>critical_region</a:t>
            </a:r>
            <a:r>
              <a:rPr lang="en-US" dirty="0">
                <a:latin typeface="Consolas" panose="020B0609020204030204" pitchFamily="49" charset="0"/>
              </a:rPr>
              <a:t>();</a:t>
            </a:r>
          </a:p>
          <a:p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</a:rPr>
              <a:t>flag</a:t>
            </a:r>
            <a:r>
              <a:rPr lang="hu-HU" dirty="0">
                <a:solidFill>
                  <a:srgbClr val="00B05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</a:rPr>
              <a:t>= 0;</a:t>
            </a:r>
          </a:p>
          <a:p>
            <a:r>
              <a:rPr lang="en-US" dirty="0" err="1">
                <a:latin typeface="Consolas" panose="020B0609020204030204" pitchFamily="49" charset="0"/>
              </a:rPr>
              <a:t>non_critical_region</a:t>
            </a:r>
            <a:r>
              <a:rPr lang="en-US" dirty="0">
                <a:latin typeface="Consolas" panose="020B0609020204030204" pitchFamily="49" charset="0"/>
              </a:rPr>
              <a:t>();</a:t>
            </a:r>
          </a:p>
        </p:txBody>
      </p:sp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4648200" y="4419600"/>
            <a:ext cx="3352800" cy="1709250"/>
          </a:xfrm>
          <a:prstGeom prst="rect">
            <a:avLst/>
          </a:prstGeom>
          <a:noFill/>
          <a:ln w="1587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//Process</a:t>
            </a:r>
            <a:r>
              <a:rPr lang="hu-HU" dirty="0">
                <a:latin typeface="Consolas" panose="020B0609020204030204" pitchFamily="49" charset="0"/>
              </a:rPr>
              <a:t> 1</a:t>
            </a:r>
          </a:p>
          <a:p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</a:rPr>
              <a:t>while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(flag != 0) {}</a:t>
            </a:r>
          </a:p>
          <a:p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flag</a:t>
            </a:r>
            <a:r>
              <a:rPr lang="hu-HU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= 1;</a:t>
            </a:r>
          </a:p>
          <a:p>
            <a:r>
              <a:rPr lang="en-US" dirty="0" err="1">
                <a:latin typeface="Consolas" panose="020B0609020204030204" pitchFamily="49" charset="0"/>
              </a:rPr>
              <a:t>critical_region</a:t>
            </a:r>
            <a:r>
              <a:rPr lang="en-US" dirty="0">
                <a:latin typeface="Consolas" panose="020B0609020204030204" pitchFamily="49" charset="0"/>
              </a:rPr>
              <a:t>();</a:t>
            </a:r>
          </a:p>
          <a:p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</a:rPr>
              <a:t>flag</a:t>
            </a:r>
            <a:r>
              <a:rPr lang="hu-HU" dirty="0">
                <a:solidFill>
                  <a:srgbClr val="00B05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</a:rPr>
              <a:t>= 0;</a:t>
            </a:r>
          </a:p>
          <a:p>
            <a:r>
              <a:rPr lang="en-US" dirty="0" err="1">
                <a:latin typeface="Consolas" panose="020B0609020204030204" pitchFamily="49" charset="0"/>
              </a:rPr>
              <a:t>non_critical_region</a:t>
            </a:r>
            <a:r>
              <a:rPr lang="en-US" dirty="0">
                <a:latin typeface="Consolas" panose="020B0609020204030204" pitchFamily="49" charset="0"/>
              </a:rPr>
              <a:t>();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Szigorú váltás algoritmus</a:t>
            </a:r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Közös változó: </a:t>
            </a:r>
            <a:r>
              <a:rPr lang="hu-HU" dirty="0" err="1">
                <a:latin typeface="Consolas" panose="020B0609020204030204" pitchFamily="49" charset="0"/>
              </a:rPr>
              <a:t>turn</a:t>
            </a:r>
            <a:r>
              <a:rPr lang="hu-HU" dirty="0"/>
              <a:t> (jelentése: ki van soron)</a:t>
            </a:r>
          </a:p>
          <a:p>
            <a:r>
              <a:rPr lang="hu-HU" dirty="0"/>
              <a:t>Csak felváltva lehet belépni</a:t>
            </a:r>
          </a:p>
          <a:p>
            <a:r>
              <a:rPr lang="hu-HU" dirty="0"/>
              <a:t>Gond </a:t>
            </a:r>
          </a:p>
          <a:p>
            <a:pPr lvl="1"/>
            <a:r>
              <a:rPr lang="hu-HU" dirty="0"/>
              <a:t>Ha jelentős a sebességkülönbség, akkor az egyik feleslegesen sokat vár</a:t>
            </a:r>
          </a:p>
          <a:p>
            <a:pPr lvl="1"/>
            <a:r>
              <a:rPr lang="hu-HU" dirty="0"/>
              <a:t>Nem halad!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64BDC-2FBB-4CAF-85A2-33488C0A9500}" type="slidenum">
              <a:rPr lang="hu-HU"/>
              <a:pPr/>
              <a:t>26</a:t>
            </a:fld>
            <a:endParaRPr lang="hu-HU"/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1143000" y="4773612"/>
            <a:ext cx="3352800" cy="1432252"/>
          </a:xfrm>
          <a:prstGeom prst="rect">
            <a:avLst/>
          </a:prstGeom>
          <a:noFill/>
          <a:ln w="1587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//Process</a:t>
            </a:r>
            <a:r>
              <a:rPr lang="hu-HU" dirty="0">
                <a:latin typeface="Consolas" panose="020B0609020204030204" pitchFamily="49" charset="0"/>
              </a:rPr>
              <a:t> </a:t>
            </a:r>
            <a:r>
              <a:rPr lang="en-US" dirty="0">
                <a:latin typeface="Consolas" panose="020B0609020204030204" pitchFamily="49" charset="0"/>
              </a:rPr>
              <a:t>0</a:t>
            </a:r>
            <a:endParaRPr lang="hu-HU" b="1" dirty="0">
              <a:latin typeface="Consolas" panose="020B0609020204030204" pitchFamily="49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</a:rPr>
              <a:t>while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(</a:t>
            </a:r>
            <a:r>
              <a:rPr lang="hu-HU" dirty="0" err="1">
                <a:solidFill>
                  <a:srgbClr val="FF0000"/>
                </a:solidFill>
                <a:latin typeface="Consolas" panose="020B0609020204030204" pitchFamily="49" charset="0"/>
              </a:rPr>
              <a:t>turn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 != 0) {}</a:t>
            </a:r>
          </a:p>
          <a:p>
            <a:r>
              <a:rPr lang="en-US" dirty="0" err="1">
                <a:latin typeface="Consolas" panose="020B0609020204030204" pitchFamily="49" charset="0"/>
              </a:rPr>
              <a:t>critical_region</a:t>
            </a:r>
            <a:r>
              <a:rPr lang="en-US" dirty="0">
                <a:latin typeface="Consolas" panose="020B0609020204030204" pitchFamily="49" charset="0"/>
              </a:rPr>
              <a:t>();</a:t>
            </a:r>
          </a:p>
          <a:p>
            <a:r>
              <a:rPr lang="hu-HU" dirty="0" err="1">
                <a:solidFill>
                  <a:srgbClr val="00B050"/>
                </a:solidFill>
                <a:latin typeface="Consolas" panose="020B0609020204030204" pitchFamily="49" charset="0"/>
              </a:rPr>
              <a:t>turn</a:t>
            </a:r>
            <a:r>
              <a:rPr lang="hu-HU" dirty="0">
                <a:solidFill>
                  <a:srgbClr val="00B05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</a:rPr>
              <a:t>= </a:t>
            </a:r>
            <a:r>
              <a:rPr lang="hu-HU" dirty="0">
                <a:solidFill>
                  <a:srgbClr val="00B050"/>
                </a:solidFill>
                <a:latin typeface="Consolas" panose="020B0609020204030204" pitchFamily="49" charset="0"/>
              </a:rPr>
              <a:t>1</a:t>
            </a:r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dirty="0" err="1">
                <a:latin typeface="Consolas" panose="020B0609020204030204" pitchFamily="49" charset="0"/>
              </a:rPr>
              <a:t>non_critical_region</a:t>
            </a:r>
            <a:r>
              <a:rPr lang="en-US" dirty="0">
                <a:latin typeface="Consolas" panose="020B0609020204030204" pitchFamily="49" charset="0"/>
              </a:rPr>
              <a:t>();</a:t>
            </a:r>
          </a:p>
        </p:txBody>
      </p:sp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4648200" y="4773612"/>
            <a:ext cx="3352800" cy="1432252"/>
          </a:xfrm>
          <a:prstGeom prst="rect">
            <a:avLst/>
          </a:prstGeom>
          <a:noFill/>
          <a:ln w="1587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lIns="0" tIns="0" rIns="0" bIns="4680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//Process</a:t>
            </a:r>
            <a:r>
              <a:rPr lang="hu-HU" dirty="0">
                <a:latin typeface="Consolas" panose="020B0609020204030204" pitchFamily="49" charset="0"/>
              </a:rPr>
              <a:t> 1</a:t>
            </a:r>
            <a:endParaRPr lang="hu-HU" b="1" dirty="0">
              <a:latin typeface="Consolas" panose="020B0609020204030204" pitchFamily="49" charset="0"/>
            </a:endParaRPr>
          </a:p>
          <a:p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</a:rPr>
              <a:t>while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(</a:t>
            </a:r>
            <a:r>
              <a:rPr lang="hu-HU" dirty="0" err="1">
                <a:solidFill>
                  <a:srgbClr val="FF0000"/>
                </a:solidFill>
                <a:latin typeface="Consolas" panose="020B0609020204030204" pitchFamily="49" charset="0"/>
              </a:rPr>
              <a:t>turn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 != </a:t>
            </a:r>
            <a:r>
              <a:rPr lang="hu-HU" dirty="0">
                <a:solidFill>
                  <a:srgbClr val="FF0000"/>
                </a:solidFill>
                <a:latin typeface="Consolas" panose="020B0609020204030204" pitchFamily="49" charset="0"/>
              </a:rPr>
              <a:t>1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) {}</a:t>
            </a:r>
          </a:p>
          <a:p>
            <a:r>
              <a:rPr lang="en-US" dirty="0" err="1">
                <a:latin typeface="Consolas" panose="020B0609020204030204" pitchFamily="49" charset="0"/>
              </a:rPr>
              <a:t>critical_region</a:t>
            </a:r>
            <a:r>
              <a:rPr lang="en-US" dirty="0">
                <a:latin typeface="Consolas" panose="020B0609020204030204" pitchFamily="49" charset="0"/>
              </a:rPr>
              <a:t>();</a:t>
            </a:r>
          </a:p>
          <a:p>
            <a:r>
              <a:rPr lang="hu-HU" dirty="0" err="1">
                <a:solidFill>
                  <a:srgbClr val="00B050"/>
                </a:solidFill>
                <a:latin typeface="Consolas" panose="020B0609020204030204" pitchFamily="49" charset="0"/>
              </a:rPr>
              <a:t>turn</a:t>
            </a:r>
            <a:r>
              <a:rPr lang="hu-HU" dirty="0">
                <a:solidFill>
                  <a:srgbClr val="00B05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</a:rPr>
              <a:t>= 0;</a:t>
            </a:r>
          </a:p>
          <a:p>
            <a:r>
              <a:rPr lang="en-US" dirty="0" err="1">
                <a:latin typeface="Consolas" panose="020B0609020204030204" pitchFamily="49" charset="0"/>
              </a:rPr>
              <a:t>non_critical_region</a:t>
            </a:r>
            <a:r>
              <a:rPr lang="en-US" dirty="0">
                <a:latin typeface="Consolas" panose="020B0609020204030204" pitchFamily="49" charset="0"/>
              </a:rPr>
              <a:t>();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Peterson algoritmusa</a:t>
            </a: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800" b="1" dirty="0">
                <a:latin typeface="Consolas" panose="020B0609020204030204" pitchFamily="49" charset="0"/>
              </a:rPr>
              <a:t>int</a:t>
            </a:r>
            <a:r>
              <a:rPr lang="en-US" sz="1800" dirty="0">
                <a:latin typeface="Consolas" panose="020B0609020204030204" pitchFamily="49" charset="0"/>
              </a:rPr>
              <a:t> turn;</a:t>
            </a:r>
            <a:r>
              <a:rPr lang="hu-HU" sz="1800" dirty="0">
                <a:latin typeface="Consolas" panose="020B0609020204030204" pitchFamily="49" charset="0"/>
              </a:rPr>
              <a:t>		</a:t>
            </a:r>
            <a:r>
              <a:rPr lang="en-US" sz="1800" dirty="0">
                <a:latin typeface="Consolas" panose="020B0609020204030204" pitchFamily="49" charset="0"/>
              </a:rPr>
              <a:t>/</a:t>
            </a:r>
            <a:r>
              <a:rPr lang="hu-HU" sz="1800" dirty="0">
                <a:latin typeface="Consolas" panose="020B0609020204030204" pitchFamily="49" charset="0"/>
              </a:rPr>
              <a:t>/ki van soron</a:t>
            </a:r>
            <a:r>
              <a:rPr lang="en-US" sz="1800" dirty="0">
                <a:latin typeface="Consolas" panose="020B0609020204030204" pitchFamily="49" charset="0"/>
              </a:rPr>
              <a:t>?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 dirty="0" err="1">
                <a:latin typeface="Consolas" panose="020B0609020204030204" pitchFamily="49" charset="0"/>
              </a:rPr>
              <a:t>int</a:t>
            </a:r>
            <a:r>
              <a:rPr lang="hu-HU" sz="1800" dirty="0">
                <a:latin typeface="Consolas" panose="020B0609020204030204" pitchFamily="49" charset="0"/>
              </a:rPr>
              <a:t> </a:t>
            </a:r>
            <a:r>
              <a:rPr lang="en-US" sz="1800" dirty="0">
                <a:latin typeface="Consolas" panose="020B0609020204030204" pitchFamily="49" charset="0"/>
              </a:rPr>
              <a:t>interested[</a:t>
            </a:r>
            <a:r>
              <a:rPr lang="hu-HU" sz="1800" dirty="0">
                <a:latin typeface="Consolas" panose="020B0609020204030204" pitchFamily="49" charset="0"/>
              </a:rPr>
              <a:t>2</a:t>
            </a:r>
            <a:r>
              <a:rPr lang="en-US" sz="1800" dirty="0">
                <a:latin typeface="Consolas" panose="020B0609020204030204" pitchFamily="49" charset="0"/>
              </a:rPr>
              <a:t>];</a:t>
            </a:r>
            <a:r>
              <a:rPr lang="hu-HU" sz="1800" dirty="0">
                <a:latin typeface="Consolas" panose="020B0609020204030204" pitchFamily="49" charset="0"/>
              </a:rPr>
              <a:t>	</a:t>
            </a:r>
            <a:r>
              <a:rPr lang="en-US" sz="1800" dirty="0">
                <a:latin typeface="Consolas" panose="020B0609020204030204" pitchFamily="49" charset="0"/>
              </a:rPr>
              <a:t>/</a:t>
            </a:r>
            <a:r>
              <a:rPr lang="hu-HU" sz="1800" dirty="0">
                <a:latin typeface="Consolas" panose="020B0609020204030204" pitchFamily="49" charset="0"/>
              </a:rPr>
              <a:t>/kezdetben csupa</a:t>
            </a:r>
            <a:r>
              <a:rPr lang="en-US" sz="1800" dirty="0">
                <a:latin typeface="Consolas" panose="020B0609020204030204" pitchFamily="49" charset="0"/>
              </a:rPr>
              <a:t> </a:t>
            </a:r>
            <a:r>
              <a:rPr lang="hu-HU" sz="1800" b="1" dirty="0" err="1">
                <a:latin typeface="Consolas" panose="020B0609020204030204" pitchFamily="49" charset="0"/>
              </a:rPr>
              <a:t>false</a:t>
            </a:r>
            <a:endParaRPr lang="en-US" sz="1800" b="1" dirty="0">
              <a:latin typeface="Consolas" panose="020B0609020204030204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hu-HU" sz="1800" b="1" dirty="0">
              <a:latin typeface="Consolas" panose="020B0609020204030204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void</a:t>
            </a:r>
            <a:r>
              <a:rPr 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enter_region</a:t>
            </a:r>
            <a:r>
              <a:rPr 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(</a:t>
            </a:r>
            <a:r>
              <a:rPr 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int</a:t>
            </a:r>
            <a:r>
              <a:rPr lang="hu-HU" sz="18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process)</a:t>
            </a:r>
            <a:r>
              <a:rPr lang="hu-HU" sz="18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hu-HU" sz="1800" dirty="0">
                <a:solidFill>
                  <a:srgbClr val="FF0000"/>
                </a:solidFill>
                <a:latin typeface="Consolas" panose="020B0609020204030204" pitchFamily="49" charset="0"/>
              </a:rPr>
              <a:t>	</a:t>
            </a:r>
            <a:r>
              <a:rPr lang="en-US" sz="1800" b="1" dirty="0" err="1">
                <a:solidFill>
                  <a:srgbClr val="FF0000"/>
                </a:solidFill>
                <a:latin typeface="Consolas" panose="020B0609020204030204" pitchFamily="49" charset="0"/>
              </a:rPr>
              <a:t>int</a:t>
            </a:r>
            <a:r>
              <a:rPr lang="hu-HU" sz="18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other;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hu-HU" sz="1800" dirty="0">
                <a:solidFill>
                  <a:srgbClr val="FF0000"/>
                </a:solidFill>
                <a:latin typeface="Consolas" panose="020B0609020204030204" pitchFamily="49" charset="0"/>
              </a:rPr>
              <a:t>	</a:t>
            </a:r>
            <a:r>
              <a:rPr 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other = 1 –</a:t>
            </a:r>
            <a:r>
              <a:rPr lang="hu-HU" sz="18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process;</a:t>
            </a:r>
            <a:r>
              <a:rPr lang="hu-HU" sz="1800" dirty="0">
                <a:solidFill>
                  <a:srgbClr val="FF0000"/>
                </a:solidFill>
                <a:latin typeface="Consolas" panose="020B0609020204030204" pitchFamily="49" charset="0"/>
              </a:rPr>
              <a:t>		</a:t>
            </a:r>
            <a:r>
              <a:rPr 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/</a:t>
            </a:r>
            <a:r>
              <a:rPr lang="hu-HU" sz="1800" dirty="0">
                <a:solidFill>
                  <a:srgbClr val="FF0000"/>
                </a:solidFill>
                <a:latin typeface="Consolas" panose="020B0609020204030204" pitchFamily="49" charset="0"/>
              </a:rPr>
              <a:t>/a másik folyamat</a:t>
            </a:r>
            <a:endParaRPr lang="en-US" sz="1800" dirty="0">
              <a:solidFill>
                <a:srgbClr val="FF0000"/>
              </a:solidFill>
              <a:latin typeface="Consolas" panose="020B0609020204030204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hu-HU" sz="1800" dirty="0">
                <a:solidFill>
                  <a:srgbClr val="FF0000"/>
                </a:solidFill>
                <a:latin typeface="Consolas" panose="020B0609020204030204" pitchFamily="49" charset="0"/>
              </a:rPr>
              <a:t>	</a:t>
            </a:r>
            <a:r>
              <a:rPr 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interested[process] = </a:t>
            </a:r>
            <a:r>
              <a:rPr lang="hu-HU" sz="1800" b="1" dirty="0" err="1">
                <a:solidFill>
                  <a:srgbClr val="FF0000"/>
                </a:solidFill>
                <a:latin typeface="Consolas" panose="020B0609020204030204" pitchFamily="49" charset="0"/>
              </a:rPr>
              <a:t>true</a:t>
            </a:r>
            <a:r>
              <a:rPr 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;	/</a:t>
            </a:r>
            <a:r>
              <a:rPr lang="hu-HU" sz="1800" dirty="0">
                <a:solidFill>
                  <a:srgbClr val="FF0000"/>
                </a:solidFill>
                <a:latin typeface="Consolas" panose="020B0609020204030204" pitchFamily="49" charset="0"/>
              </a:rPr>
              <a:t>/az érdeklődés jelzése</a:t>
            </a:r>
            <a:endParaRPr lang="en-US" sz="1800" dirty="0">
              <a:solidFill>
                <a:srgbClr val="FF0000"/>
              </a:solidFill>
              <a:latin typeface="Consolas" panose="020B0609020204030204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hu-HU" sz="1800" dirty="0">
                <a:solidFill>
                  <a:srgbClr val="FF0000"/>
                </a:solidFill>
                <a:latin typeface="Consolas" panose="020B0609020204030204" pitchFamily="49" charset="0"/>
              </a:rPr>
              <a:t>	</a:t>
            </a:r>
            <a:r>
              <a:rPr 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turn = process;</a:t>
            </a:r>
            <a:r>
              <a:rPr lang="hu-HU" sz="1800" dirty="0">
                <a:solidFill>
                  <a:srgbClr val="FF0000"/>
                </a:solidFill>
                <a:latin typeface="Consolas" panose="020B0609020204030204" pitchFamily="49" charset="0"/>
              </a:rPr>
              <a:t>			</a:t>
            </a:r>
            <a:r>
              <a:rPr 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/</a:t>
            </a:r>
            <a:r>
              <a:rPr lang="hu-HU" sz="1800" dirty="0">
                <a:solidFill>
                  <a:srgbClr val="FF0000"/>
                </a:solidFill>
                <a:latin typeface="Consolas" panose="020B0609020204030204" pitchFamily="49" charset="0"/>
              </a:rPr>
              <a:t>/</a:t>
            </a:r>
            <a:r>
              <a:rPr lang="hu-HU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flag</a:t>
            </a:r>
            <a:r>
              <a:rPr lang="hu-HU" sz="1800" dirty="0">
                <a:solidFill>
                  <a:srgbClr val="FF0000"/>
                </a:solidFill>
                <a:latin typeface="Consolas" panose="020B0609020204030204" pitchFamily="49" charset="0"/>
              </a:rPr>
              <a:t> beállítása</a:t>
            </a:r>
            <a:endParaRPr lang="en-US" sz="1800" dirty="0">
              <a:solidFill>
                <a:srgbClr val="FF0000"/>
              </a:solidFill>
              <a:latin typeface="Consolas" panose="020B0609020204030204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hu-HU" sz="1800" dirty="0">
                <a:solidFill>
                  <a:srgbClr val="FF0000"/>
                </a:solidFill>
                <a:latin typeface="Consolas" panose="020B0609020204030204" pitchFamily="49" charset="0"/>
              </a:rPr>
              <a:t>	</a:t>
            </a:r>
            <a:r>
              <a:rPr lang="en-US" sz="1800" b="1" dirty="0">
                <a:solidFill>
                  <a:srgbClr val="FF0000"/>
                </a:solidFill>
                <a:latin typeface="Consolas" panose="020B0609020204030204" pitchFamily="49" charset="0"/>
              </a:rPr>
              <a:t>while</a:t>
            </a:r>
            <a:r>
              <a:rPr 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(turn == process &amp;&amp; interested[other] == </a:t>
            </a:r>
            <a:r>
              <a:rPr lang="hu-HU" sz="1800" b="1" dirty="0" err="1">
                <a:solidFill>
                  <a:srgbClr val="FF0000"/>
                </a:solidFill>
                <a:latin typeface="Consolas" panose="020B0609020204030204" pitchFamily="49" charset="0"/>
              </a:rPr>
              <a:t>true</a:t>
            </a:r>
            <a:r>
              <a:rPr 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)</a:t>
            </a:r>
            <a:r>
              <a:rPr lang="hu-HU" sz="18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{}</a:t>
            </a:r>
            <a:r>
              <a:rPr lang="hu-HU" sz="18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/</a:t>
            </a:r>
            <a:r>
              <a:rPr lang="hu-HU" sz="1800" dirty="0">
                <a:solidFill>
                  <a:srgbClr val="FF0000"/>
                </a:solidFill>
                <a:latin typeface="Consolas" panose="020B0609020204030204" pitchFamily="49" charset="0"/>
              </a:rPr>
              <a:t>/vár</a:t>
            </a:r>
            <a:endParaRPr lang="en-US" sz="1800" dirty="0">
              <a:solidFill>
                <a:srgbClr val="FF0000"/>
              </a:solidFill>
              <a:latin typeface="Consolas" panose="020B0609020204030204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solidFill>
                  <a:srgbClr val="FF0000"/>
                </a:solidFill>
                <a:latin typeface="Consolas" panose="020B0609020204030204" pitchFamily="49" charset="0"/>
              </a:rPr>
              <a:t>}</a:t>
            </a:r>
          </a:p>
          <a:p>
            <a:pPr>
              <a:lnSpc>
                <a:spcPct val="80000"/>
              </a:lnSpc>
              <a:buFontTx/>
              <a:buNone/>
            </a:pPr>
            <a:endParaRPr lang="hu-HU" sz="1800" dirty="0">
              <a:latin typeface="Consolas" panose="020B0609020204030204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b="1" dirty="0">
                <a:solidFill>
                  <a:srgbClr val="00B050"/>
                </a:solidFill>
                <a:latin typeface="Consolas" panose="020B0609020204030204" pitchFamily="49" charset="0"/>
              </a:rPr>
              <a:t>void</a:t>
            </a:r>
            <a:r>
              <a:rPr lang="en-US" sz="1800" dirty="0">
                <a:solidFill>
                  <a:srgbClr val="00B05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B050"/>
                </a:solidFill>
                <a:latin typeface="Consolas" panose="020B0609020204030204" pitchFamily="49" charset="0"/>
              </a:rPr>
              <a:t>leave_region</a:t>
            </a:r>
            <a:r>
              <a:rPr lang="en-US" sz="1800" dirty="0">
                <a:solidFill>
                  <a:srgbClr val="00B050"/>
                </a:solidFill>
                <a:latin typeface="Consolas" panose="020B0609020204030204" pitchFamily="49" charset="0"/>
              </a:rPr>
              <a:t>(</a:t>
            </a:r>
            <a:r>
              <a:rPr lang="en-US" sz="1800" b="1" dirty="0">
                <a:solidFill>
                  <a:srgbClr val="00B050"/>
                </a:solidFill>
                <a:latin typeface="Consolas" panose="020B0609020204030204" pitchFamily="49" charset="0"/>
              </a:rPr>
              <a:t>int</a:t>
            </a:r>
            <a:r>
              <a:rPr lang="hu-HU" sz="1800" dirty="0">
                <a:solidFill>
                  <a:srgbClr val="00B05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B050"/>
                </a:solidFill>
                <a:latin typeface="Consolas" panose="020B0609020204030204" pitchFamily="49" charset="0"/>
              </a:rPr>
              <a:t>process)</a:t>
            </a:r>
            <a:r>
              <a:rPr lang="hu-HU" sz="1800" dirty="0">
                <a:solidFill>
                  <a:srgbClr val="00B05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B050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hu-HU" sz="1800" dirty="0">
                <a:solidFill>
                  <a:srgbClr val="00B050"/>
                </a:solidFill>
                <a:latin typeface="Consolas" panose="020B0609020204030204" pitchFamily="49" charset="0"/>
              </a:rPr>
              <a:t>	</a:t>
            </a:r>
            <a:r>
              <a:rPr lang="en-US" sz="1800" dirty="0">
                <a:solidFill>
                  <a:srgbClr val="00B050"/>
                </a:solidFill>
                <a:latin typeface="Consolas" panose="020B0609020204030204" pitchFamily="49" charset="0"/>
              </a:rPr>
              <a:t>interested[process] = </a:t>
            </a:r>
            <a:r>
              <a:rPr lang="hu-HU" sz="1800" b="1" dirty="0" err="1">
                <a:solidFill>
                  <a:srgbClr val="00B050"/>
                </a:solidFill>
                <a:latin typeface="Consolas" panose="020B0609020204030204" pitchFamily="49" charset="0"/>
              </a:rPr>
              <a:t>false</a:t>
            </a:r>
            <a:r>
              <a:rPr lang="en-US" sz="1800" dirty="0">
                <a:solidFill>
                  <a:srgbClr val="00B050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solidFill>
                  <a:srgbClr val="00B050"/>
                </a:solidFill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41B6B-C6AE-450C-9D88-9368510A6FBD}" type="slidenum">
              <a:rPr lang="hu-HU"/>
              <a:pPr/>
              <a:t>27</a:t>
            </a:fld>
            <a:endParaRPr lang="hu-H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Peterson algoritmusa</a:t>
            </a: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Ha csak egy folyamat akar belépni, az </a:t>
            </a:r>
            <a:r>
              <a:rPr lang="hu-HU" dirty="0" err="1">
                <a:latin typeface="Consolas" panose="020B0609020204030204" pitchFamily="49" charset="0"/>
              </a:rPr>
              <a:t>enter_region</a:t>
            </a:r>
            <a:r>
              <a:rPr lang="hu-HU" dirty="0">
                <a:latin typeface="Consolas" panose="020B0609020204030204" pitchFamily="49" charset="0"/>
              </a:rPr>
              <a:t>()</a:t>
            </a:r>
            <a:r>
              <a:rPr lang="hu-HU" dirty="0"/>
              <a:t> visszatér és a folyamat kritikus szakaszba léphet</a:t>
            </a:r>
          </a:p>
          <a:p>
            <a:r>
              <a:rPr lang="hu-HU" dirty="0"/>
              <a:t>Másik folyamat nem léphet be, amíg az </a:t>
            </a:r>
            <a:r>
              <a:rPr lang="hu-HU" dirty="0" err="1">
                <a:latin typeface="Consolas" panose="020B0609020204030204" pitchFamily="49" charset="0"/>
              </a:rPr>
              <a:t>interested</a:t>
            </a:r>
            <a:r>
              <a:rPr lang="hu-HU" dirty="0"/>
              <a:t> változót a </a:t>
            </a:r>
            <a:r>
              <a:rPr lang="hu-HU" dirty="0" err="1">
                <a:latin typeface="Consolas" panose="020B0609020204030204" pitchFamily="49" charset="0"/>
              </a:rPr>
              <a:t>leave_region</a:t>
            </a:r>
            <a:r>
              <a:rPr lang="hu-HU" dirty="0">
                <a:latin typeface="Consolas" panose="020B0609020204030204" pitchFamily="49" charset="0"/>
              </a:rPr>
              <a:t>()</a:t>
            </a:r>
            <a:r>
              <a:rPr lang="hu-HU" dirty="0"/>
              <a:t> nem törli</a:t>
            </a:r>
          </a:p>
          <a:p>
            <a:r>
              <a:rPr lang="hu-HU" dirty="0"/>
              <a:t>Ha két folyamat egyszerre akar belépni, akkor a </a:t>
            </a:r>
            <a:r>
              <a:rPr lang="hu-HU" dirty="0" err="1">
                <a:latin typeface="Consolas" panose="020B0609020204030204" pitchFamily="49" charset="0"/>
              </a:rPr>
              <a:t>turn</a:t>
            </a:r>
            <a:r>
              <a:rPr lang="hu-HU" dirty="0"/>
              <a:t> változót utoljára beállító folyamat várakozik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C8F4A-EF08-49F4-B556-9E1080A7FB68}" type="slidenum">
              <a:rPr lang="hu-HU"/>
              <a:pPr/>
              <a:t>28</a:t>
            </a:fld>
            <a:endParaRPr lang="hu-H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Hardver támogatás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Speciális, megszakíthatatlan gépi utasítások, amelyek egyszerre több műveletet is elvégeznek</a:t>
            </a:r>
          </a:p>
          <a:p>
            <a:pPr lvl="1"/>
            <a:r>
              <a:rPr lang="hu-HU" dirty="0"/>
              <a:t>Például: </a:t>
            </a:r>
            <a:r>
              <a:rPr lang="en-US" dirty="0" err="1">
                <a:latin typeface="Consolas" panose="020B0609020204030204" pitchFamily="49" charset="0"/>
              </a:rPr>
              <a:t>TestAndSet</a:t>
            </a:r>
            <a:r>
              <a:rPr lang="hu-HU" dirty="0"/>
              <a:t> – egy tárrekesz tartalmát vizsgálja és be is állítja</a:t>
            </a:r>
          </a:p>
          <a:p>
            <a:r>
              <a:rPr lang="hu-HU" dirty="0"/>
              <a:t>Megkönnyíti kritikus szakaszok megvalósítását</a:t>
            </a:r>
          </a:p>
          <a:p>
            <a:pPr lvl="1"/>
            <a:r>
              <a:rPr lang="hu-HU" dirty="0"/>
              <a:t>Például</a:t>
            </a:r>
          </a:p>
          <a:p>
            <a:pPr>
              <a:buFontTx/>
              <a:buNone/>
            </a:pPr>
            <a:r>
              <a:rPr lang="hu-HU" sz="2200" dirty="0">
                <a:latin typeface="Consolas" panose="020B0609020204030204" pitchFamily="49" charset="0"/>
              </a:rPr>
              <a:t>	</a:t>
            </a:r>
            <a:r>
              <a:rPr lang="en-US" sz="2400" b="1" dirty="0">
                <a:solidFill>
                  <a:srgbClr val="FF0000"/>
                </a:solidFill>
                <a:latin typeface="Consolas" panose="020B0609020204030204" pitchFamily="49" charset="0"/>
              </a:rPr>
              <a:t>while</a:t>
            </a:r>
            <a:r>
              <a:rPr lang="en-US" sz="24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Consolas" panose="020B0609020204030204" pitchFamily="49" charset="0"/>
              </a:rPr>
              <a:t>TestAndSet</a:t>
            </a:r>
            <a:r>
              <a:rPr lang="en-US" sz="2400" dirty="0">
                <a:solidFill>
                  <a:srgbClr val="FF0000"/>
                </a:solidFill>
                <a:latin typeface="Consolas" panose="020B0609020204030204" pitchFamily="49" charset="0"/>
              </a:rPr>
              <a:t>(lock) </a:t>
            </a:r>
            <a:r>
              <a:rPr lang="en-US" sz="2400" b="1" dirty="0">
                <a:solidFill>
                  <a:srgbClr val="FF0000"/>
                </a:solidFill>
                <a:latin typeface="Consolas" panose="020B0609020204030204" pitchFamily="49" charset="0"/>
              </a:rPr>
              <a:t>do</a:t>
            </a:r>
            <a:r>
              <a:rPr lang="hu-HU" sz="2400" dirty="0">
                <a:solidFill>
                  <a:srgbClr val="FF0000"/>
                </a:solidFill>
                <a:latin typeface="Consolas" panose="020B0609020204030204" pitchFamily="49" charset="0"/>
              </a:rPr>
              <a:t> {üres utasítás};</a:t>
            </a:r>
          </a:p>
          <a:p>
            <a:pPr>
              <a:buFontTx/>
              <a:buNone/>
            </a:pPr>
            <a:r>
              <a:rPr lang="hu-HU" sz="2400" dirty="0">
                <a:latin typeface="Consolas" panose="020B0609020204030204" pitchFamily="49" charset="0"/>
              </a:rPr>
              <a:t>	</a:t>
            </a:r>
            <a:r>
              <a:rPr lang="en-US" sz="2400" dirty="0">
                <a:solidFill>
                  <a:srgbClr val="00B050"/>
                </a:solidFill>
                <a:latin typeface="Consolas" panose="020B0609020204030204" pitchFamily="49" charset="0"/>
              </a:rPr>
              <a:t>lock := </a:t>
            </a:r>
            <a:r>
              <a:rPr lang="en-US" sz="2400" b="1" dirty="0">
                <a:solidFill>
                  <a:srgbClr val="00B050"/>
                </a:solidFill>
                <a:latin typeface="Consolas" panose="020B0609020204030204" pitchFamily="49" charset="0"/>
              </a:rPr>
              <a:t>false</a:t>
            </a:r>
            <a:r>
              <a:rPr lang="hu-HU" sz="2400" dirty="0">
                <a:solidFill>
                  <a:srgbClr val="00B050"/>
                </a:solidFill>
                <a:latin typeface="Consolas" panose="020B0609020204030204" pitchFamily="49" charset="0"/>
              </a:rPr>
              <a:t>;</a:t>
            </a:r>
            <a:endParaRPr lang="en-US" sz="2400" dirty="0">
              <a:solidFill>
                <a:srgbClr val="00B050"/>
              </a:solidFill>
              <a:latin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43573-F9E2-4414-8A02-0A117CC439FA}" type="slidenum">
              <a:rPr lang="hu-HU"/>
              <a:pPr/>
              <a:t>29</a:t>
            </a:fld>
            <a:endParaRPr lang="hu-H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Bevezetés</a:t>
            </a: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Folyamatok függetlenek, ha egymás működését semmilyen módon nem befolyásolják</a:t>
            </a:r>
          </a:p>
          <a:p>
            <a:pPr lvl="1"/>
            <a:r>
              <a:rPr lang="hu-HU" dirty="0"/>
              <a:t>A folyamatok végrehajtása aszinkron</a:t>
            </a:r>
          </a:p>
          <a:p>
            <a:pPr lvl="2"/>
            <a:r>
              <a:rPr lang="hu-HU" dirty="0"/>
              <a:t>Egymással párhuzamosan is </a:t>
            </a:r>
            <a:r>
              <a:rPr lang="hu-HU" dirty="0" err="1"/>
              <a:t>végrehajtódhatnak</a:t>
            </a:r>
            <a:endParaRPr lang="hu-HU" dirty="0"/>
          </a:p>
          <a:p>
            <a:pPr lvl="2"/>
            <a:r>
              <a:rPr lang="hu-HU" dirty="0"/>
              <a:t>Nincs időbeli függőség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1227-451C-48F5-8FD3-F0D6E990596D}" type="slidenum">
              <a:rPr lang="hu-HU"/>
              <a:pPr/>
              <a:t>3</a:t>
            </a:fld>
            <a:endParaRPr lang="hu-H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Szemafor</a:t>
            </a: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E. W. </a:t>
            </a:r>
            <a:r>
              <a:rPr lang="en-US" dirty="0" err="1"/>
              <a:t>Dijkstra</a:t>
            </a:r>
            <a:r>
              <a:rPr lang="en-US" dirty="0"/>
              <a:t>, 1965</a:t>
            </a:r>
            <a:endParaRPr lang="hu-HU" dirty="0"/>
          </a:p>
          <a:p>
            <a:r>
              <a:rPr lang="hu-HU" dirty="0"/>
              <a:t>A szemafor egy speciális adattípus, amely nullát illetve pozitív egész számokat tartalmazhat és két művelet van értelmezve rajta</a:t>
            </a:r>
          </a:p>
          <a:p>
            <a:pPr lvl="1"/>
            <a:r>
              <a:rPr lang="hu-HU" dirty="0">
                <a:latin typeface="Consolas" panose="020B0609020204030204" pitchFamily="49" charset="0"/>
              </a:rPr>
              <a:t>P</a:t>
            </a:r>
            <a:r>
              <a:rPr lang="hu-HU" dirty="0"/>
              <a:t> (hollandul </a:t>
            </a:r>
            <a:r>
              <a:rPr lang="hu-HU" dirty="0" err="1"/>
              <a:t>proberen</a:t>
            </a:r>
            <a:r>
              <a:rPr lang="hu-HU" dirty="0"/>
              <a:t>, vizsgál vagy gyakran </a:t>
            </a:r>
            <a:r>
              <a:rPr lang="en-US" dirty="0"/>
              <a:t>wait</a:t>
            </a:r>
            <a:r>
              <a:rPr lang="hu-HU" dirty="0"/>
              <a:t>)</a:t>
            </a:r>
          </a:p>
          <a:p>
            <a:pPr lvl="1"/>
            <a:r>
              <a:rPr lang="hu-HU" dirty="0">
                <a:latin typeface="Consolas" panose="020B0609020204030204" pitchFamily="49" charset="0"/>
              </a:rPr>
              <a:t>V</a:t>
            </a:r>
            <a:r>
              <a:rPr lang="hu-HU" dirty="0"/>
              <a:t> (hollandul </a:t>
            </a:r>
            <a:r>
              <a:rPr lang="hu-HU" dirty="0" err="1"/>
              <a:t>verhogen</a:t>
            </a:r>
            <a:r>
              <a:rPr lang="hu-HU" dirty="0"/>
              <a:t>, növel vagy gyakran </a:t>
            </a:r>
            <a:r>
              <a:rPr lang="en-US" dirty="0"/>
              <a:t>signal</a:t>
            </a:r>
            <a:r>
              <a:rPr lang="hu-HU" dirty="0"/>
              <a:t>)</a:t>
            </a:r>
          </a:p>
          <a:p>
            <a:r>
              <a:rPr lang="hu-HU" dirty="0"/>
              <a:t>Mindkét művelet elemi, megszakíthatatlan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D0B2F-4645-440C-A6BF-2F88AE4C7365}" type="slidenum">
              <a:rPr lang="hu-HU"/>
              <a:pPr/>
              <a:t>30</a:t>
            </a:fld>
            <a:endParaRPr lang="hu-H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Szemafor</a:t>
            </a: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szemafor általános definíciója</a:t>
            </a:r>
          </a:p>
          <a:p>
            <a:pPr>
              <a:buFontTx/>
              <a:buNone/>
            </a:pPr>
            <a:r>
              <a:rPr lang="hu-HU" sz="2800" dirty="0">
                <a:latin typeface="Courier New" pitchFamily="49" charset="0"/>
              </a:rPr>
              <a:t>	</a:t>
            </a:r>
            <a:r>
              <a:rPr lang="hu-HU" sz="2800" dirty="0">
                <a:latin typeface="Consolas" panose="020B0609020204030204" pitchFamily="49" charset="0"/>
              </a:rPr>
              <a:t>P(s)	</a:t>
            </a:r>
            <a:r>
              <a:rPr lang="en-US" sz="2800" b="1" dirty="0">
                <a:latin typeface="Consolas" panose="020B0609020204030204" pitchFamily="49" charset="0"/>
              </a:rPr>
              <a:t>while</a:t>
            </a:r>
            <a:r>
              <a:rPr lang="hu-HU" sz="2800" dirty="0">
                <a:latin typeface="Consolas" panose="020B0609020204030204" pitchFamily="49" charset="0"/>
              </a:rPr>
              <a:t> s &lt;= 0 </a:t>
            </a:r>
            <a:r>
              <a:rPr lang="en-US" sz="2800" b="1" dirty="0">
                <a:latin typeface="Consolas" panose="020B0609020204030204" pitchFamily="49" charset="0"/>
              </a:rPr>
              <a:t>do</a:t>
            </a:r>
            <a:r>
              <a:rPr lang="hu-HU" sz="2800" dirty="0">
                <a:latin typeface="Consolas" panose="020B0609020204030204" pitchFamily="49" charset="0"/>
              </a:rPr>
              <a:t> </a:t>
            </a:r>
            <a:br>
              <a:rPr lang="hu-HU" sz="2800" dirty="0">
                <a:latin typeface="Consolas" panose="020B0609020204030204" pitchFamily="49" charset="0"/>
              </a:rPr>
            </a:br>
            <a:r>
              <a:rPr lang="hu-HU" sz="2800" dirty="0">
                <a:latin typeface="Consolas" panose="020B0609020204030204" pitchFamily="49" charset="0"/>
              </a:rPr>
              <a:t>			{üres utasítás};</a:t>
            </a:r>
          </a:p>
          <a:p>
            <a:pPr>
              <a:buFontTx/>
              <a:buNone/>
            </a:pPr>
            <a:r>
              <a:rPr lang="hu-HU" sz="2800" dirty="0">
                <a:latin typeface="Consolas" panose="020B0609020204030204" pitchFamily="49" charset="0"/>
              </a:rPr>
              <a:t>			s: = </a:t>
            </a:r>
            <a:r>
              <a:rPr lang="hu-HU" sz="2800" dirty="0" err="1">
                <a:latin typeface="Consolas" panose="020B0609020204030204" pitchFamily="49" charset="0"/>
              </a:rPr>
              <a:t>s</a:t>
            </a:r>
            <a:r>
              <a:rPr lang="hu-HU" sz="2800" dirty="0">
                <a:latin typeface="Consolas" panose="020B0609020204030204" pitchFamily="49" charset="0"/>
              </a:rPr>
              <a:t> - 1;</a:t>
            </a:r>
          </a:p>
          <a:p>
            <a:pPr>
              <a:buFontTx/>
              <a:buNone/>
            </a:pPr>
            <a:r>
              <a:rPr lang="hu-HU" sz="2800" dirty="0">
                <a:latin typeface="Consolas" panose="020B0609020204030204" pitchFamily="49" charset="0"/>
              </a:rPr>
              <a:t>	V(s)	s: = s + 1;</a:t>
            </a:r>
          </a:p>
          <a:p>
            <a:r>
              <a:rPr lang="hu-HU" dirty="0"/>
              <a:t>Az </a:t>
            </a:r>
            <a:r>
              <a:rPr lang="hu-HU" dirty="0">
                <a:latin typeface="Consolas" panose="020B0609020204030204" pitchFamily="49" charset="0"/>
              </a:rPr>
              <a:t>s</a:t>
            </a:r>
            <a:r>
              <a:rPr lang="hu-HU" dirty="0"/>
              <a:t> kezdőértékétől függ, hogy hány folyamat lehet egyszerre a kritikus szakaszban</a:t>
            </a:r>
          </a:p>
          <a:p>
            <a:pPr lvl="1"/>
            <a:r>
              <a:rPr lang="hu-HU" dirty="0"/>
              <a:t>Legtöbbször bináris szemafort (</a:t>
            </a:r>
            <a:r>
              <a:rPr lang="hu-HU" dirty="0" err="1"/>
              <a:t>mutex</a:t>
            </a:r>
            <a:r>
              <a:rPr lang="hu-HU" dirty="0"/>
              <a:t>) használunk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D0B2F-4645-440C-A6BF-2F88AE4C7365}" type="slidenum">
              <a:rPr lang="hu-HU"/>
              <a:pPr/>
              <a:t>31</a:t>
            </a:fld>
            <a:endParaRPr lang="hu-H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Szemafor</a:t>
            </a: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szemafor segítségével megvalósítható a kritikus szakasz, ha </a:t>
            </a:r>
            <a:r>
              <a:rPr lang="en-US" dirty="0">
                <a:latin typeface="Consolas" panose="020B0609020204030204" pitchFamily="49" charset="0"/>
              </a:rPr>
              <a:t>semaphore</a:t>
            </a:r>
            <a:r>
              <a:rPr lang="hu-HU" dirty="0"/>
              <a:t> kezdőértéke 1 (bináris szemafor)</a:t>
            </a:r>
          </a:p>
          <a:p>
            <a:pPr>
              <a:buFontTx/>
              <a:buNone/>
            </a:pPr>
            <a:r>
              <a:rPr lang="hu-HU" dirty="0"/>
              <a:t>		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P(semaphore)</a:t>
            </a:r>
          </a:p>
          <a:p>
            <a:pPr>
              <a:buFontTx/>
              <a:buNone/>
            </a:pPr>
            <a:r>
              <a:rPr lang="en-US" dirty="0"/>
              <a:t>		</a:t>
            </a:r>
            <a:r>
              <a:rPr lang="en-US" dirty="0">
                <a:solidFill>
                  <a:srgbClr val="00B050"/>
                </a:solidFill>
                <a:latin typeface="Consolas" panose="020B0609020204030204" pitchFamily="49" charset="0"/>
              </a:rPr>
              <a:t>V(semaphore)</a:t>
            </a:r>
          </a:p>
          <a:p>
            <a:r>
              <a:rPr lang="hu-HU" dirty="0"/>
              <a:t>Itt csak az első két feltétel teljesül</a:t>
            </a:r>
          </a:p>
          <a:p>
            <a:r>
              <a:rPr lang="hu-HU" dirty="0"/>
              <a:t>Bináris szemaforokkal a precedencia és a kölcsönös kizárás is megvalósítható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35EA6-FE73-4E00-966C-39035C8B60F4}" type="slidenum">
              <a:rPr lang="hu-HU"/>
              <a:pPr/>
              <a:t>32</a:t>
            </a:fld>
            <a:endParaRPr lang="hu-HU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Szinkronizáció szemaforral</a:t>
            </a:r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Precedencia (</a:t>
            </a:r>
            <a:r>
              <a:rPr lang="hu-HU" dirty="0">
                <a:latin typeface="Consolas" panose="020B0609020204030204" pitchFamily="49" charset="0"/>
                <a:cs typeface="Courier New" pitchFamily="49" charset="0"/>
              </a:rPr>
              <a:t>S1</a:t>
            </a:r>
            <a:r>
              <a:rPr lang="hu-HU" dirty="0"/>
              <a:t> előbb, mint </a:t>
            </a:r>
            <a:r>
              <a:rPr lang="hu-HU" dirty="0">
                <a:latin typeface="Consolas" panose="020B0609020204030204" pitchFamily="49" charset="0"/>
                <a:cs typeface="Courier New" pitchFamily="49" charset="0"/>
              </a:rPr>
              <a:t>S2</a:t>
            </a:r>
            <a:r>
              <a:rPr lang="hu-HU" dirty="0"/>
              <a:t>)</a:t>
            </a:r>
          </a:p>
          <a:p>
            <a:pPr marL="457200" lvl="1" indent="0">
              <a:buNone/>
            </a:pPr>
            <a:r>
              <a:rPr lang="hu-HU" dirty="0">
                <a:latin typeface="Consolas" panose="020B0609020204030204" pitchFamily="49" charset="0"/>
              </a:rPr>
              <a:t>s := 0</a:t>
            </a:r>
            <a:r>
              <a:rPr lang="en-US" dirty="0">
                <a:latin typeface="Consolas" panose="020B0609020204030204" pitchFamily="49" charset="0"/>
              </a:rPr>
              <a:t>;</a:t>
            </a:r>
            <a:endParaRPr lang="hu-HU" dirty="0"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hu-HU" dirty="0">
                <a:latin typeface="Consolas" panose="020B0609020204030204" pitchFamily="49" charset="0"/>
              </a:rPr>
              <a:t>P1 : ... S1 ; V(s); ...</a:t>
            </a:r>
          </a:p>
          <a:p>
            <a:pPr marL="457200" lvl="1" indent="0">
              <a:buNone/>
            </a:pPr>
            <a:r>
              <a:rPr lang="hu-HU" dirty="0">
                <a:latin typeface="Consolas" panose="020B0609020204030204" pitchFamily="49" charset="0"/>
              </a:rPr>
              <a:t>P2 : ... P(s); S2 ; ...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2CB6A-3EA8-4556-AF0E-0A3FAABD66FA}" type="slidenum">
              <a:rPr lang="hu-HU"/>
              <a:pPr/>
              <a:t>33</a:t>
            </a:fld>
            <a:endParaRPr lang="hu-H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Szinkronizáció szemaforral</a:t>
            </a:r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Egyidejűség (</a:t>
            </a:r>
            <a:r>
              <a:rPr lang="hu-HU" dirty="0">
                <a:latin typeface="Consolas" panose="020B0609020204030204" pitchFamily="49" charset="0"/>
                <a:cs typeface="Courier New" pitchFamily="49" charset="0"/>
              </a:rPr>
              <a:t>S1</a:t>
            </a:r>
            <a:r>
              <a:rPr lang="hu-HU" dirty="0"/>
              <a:t> és </a:t>
            </a:r>
            <a:r>
              <a:rPr lang="hu-HU" dirty="0">
                <a:latin typeface="Consolas" panose="020B0609020204030204" pitchFamily="49" charset="0"/>
                <a:cs typeface="Courier New" pitchFamily="49" charset="0"/>
              </a:rPr>
              <a:t>S2</a:t>
            </a:r>
            <a:r>
              <a:rPr lang="hu-HU" dirty="0"/>
              <a:t> egyszerre)</a:t>
            </a:r>
          </a:p>
          <a:p>
            <a:pPr marL="457200" lvl="1" indent="0">
              <a:buNone/>
            </a:pPr>
            <a:r>
              <a:rPr lang="hu-HU" dirty="0">
                <a:latin typeface="Consolas" panose="020B0609020204030204" pitchFamily="49" charset="0"/>
              </a:rPr>
              <a:t>s1 := 0; s2 := 0</a:t>
            </a:r>
            <a:r>
              <a:rPr lang="en-US" dirty="0">
                <a:latin typeface="Consolas" panose="020B0609020204030204" pitchFamily="49" charset="0"/>
              </a:rPr>
              <a:t>;</a:t>
            </a:r>
            <a:endParaRPr lang="hu-HU" dirty="0"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hu-HU" dirty="0">
                <a:latin typeface="Consolas" panose="020B0609020204030204" pitchFamily="49" charset="0"/>
              </a:rPr>
              <a:t>P1: ... V(s1); P(s2); S1; ...</a:t>
            </a:r>
          </a:p>
          <a:p>
            <a:pPr marL="457200" lvl="1" indent="0">
              <a:buNone/>
            </a:pPr>
            <a:r>
              <a:rPr lang="hu-HU" dirty="0">
                <a:latin typeface="Consolas" panose="020B0609020204030204" pitchFamily="49" charset="0"/>
              </a:rPr>
              <a:t>P2: ... V(s2); P(s1); S2; ...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2CB6A-3EA8-4556-AF0E-0A3FAABD66FA}" type="slidenum">
              <a:rPr lang="hu-HU"/>
              <a:pPr/>
              <a:t>34</a:t>
            </a:fld>
            <a:endParaRPr lang="hu-HU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Szinkronizáció szemaforral</a:t>
            </a:r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Kölcsönös kizárás</a:t>
            </a:r>
          </a:p>
          <a:p>
            <a:pPr marL="457200" lvl="1" indent="0">
              <a:buNone/>
            </a:pPr>
            <a:r>
              <a:rPr lang="hu-HU" dirty="0">
                <a:latin typeface="Consolas" panose="020B0609020204030204" pitchFamily="49" charset="0"/>
              </a:rPr>
              <a:t>s := 1</a:t>
            </a:r>
            <a:r>
              <a:rPr lang="en-US" dirty="0">
                <a:latin typeface="Consolas" panose="020B0609020204030204" pitchFamily="49" charset="0"/>
              </a:rPr>
              <a:t>;</a:t>
            </a:r>
            <a:endParaRPr lang="hu-HU" dirty="0">
              <a:latin typeface="Consolas" panose="020B0609020204030204" pitchFamily="49" charset="0"/>
            </a:endParaRPr>
          </a:p>
          <a:p>
            <a:pPr marL="457200" lvl="1" indent="0">
              <a:buNone/>
            </a:pPr>
            <a:r>
              <a:rPr lang="hu-HU" dirty="0">
                <a:latin typeface="Consolas" panose="020B0609020204030204" pitchFamily="49" charset="0"/>
              </a:rPr>
              <a:t>P1: ... P(s); S1 ; V(s); ...</a:t>
            </a:r>
          </a:p>
          <a:p>
            <a:pPr marL="457200" lvl="1" indent="0">
              <a:buNone/>
            </a:pPr>
            <a:r>
              <a:rPr lang="hu-HU" dirty="0">
                <a:latin typeface="Consolas" panose="020B0609020204030204" pitchFamily="49" charset="0"/>
              </a:rPr>
              <a:t>P2: ... P(s); S2 ; V(s); ...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2CB6A-3EA8-4556-AF0E-0A3FAABD66FA}" type="slidenum">
              <a:rPr lang="hu-HU"/>
              <a:pPr/>
              <a:t>35</a:t>
            </a:fld>
            <a:endParaRPr lang="hu-HU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Megvalósítási problémák</a:t>
            </a:r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eddigiek a kritikus szakasz megvalósításának fogalmi szintű, elvi módszerei, azonban ezeket az operációs rendszerben implementálni kell</a:t>
            </a:r>
          </a:p>
          <a:p>
            <a:r>
              <a:rPr lang="hu-HU" dirty="0"/>
              <a:t>Az ismertetett algoritmusok közös problémája, hogy aktív várakozást tartalmaznak</a:t>
            </a:r>
          </a:p>
          <a:p>
            <a:pPr lvl="1"/>
            <a:r>
              <a:rPr lang="hu-HU" dirty="0"/>
              <a:t>A folyamat úgy várakozik, hogy egy ciklusban teszteli a belépés feltételét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2EBDB-CCED-45EA-B0CD-2A41DC1C84EE}" type="slidenum">
              <a:rPr lang="hu-HU"/>
              <a:pPr/>
              <a:t>36</a:t>
            </a:fld>
            <a:endParaRPr lang="hu-HU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Megvalósítási problémák</a:t>
            </a:r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aktív várakozás állandóan használja a processzort, azaz a folyamat állandóan futó állapotban van</a:t>
            </a:r>
          </a:p>
          <a:p>
            <a:r>
              <a:rPr lang="hu-HU" dirty="0"/>
              <a:t>A </a:t>
            </a:r>
            <a:r>
              <a:rPr lang="hu-HU" dirty="0" err="1"/>
              <a:t>multiprogramozott</a:t>
            </a:r>
            <a:r>
              <a:rPr lang="hu-HU" dirty="0"/>
              <a:t> operációs rendszereknél  ilyenkor a várakozni kényszerülő folyamattól el kell venni a processzort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2EBDB-CCED-45EA-B0CD-2A41DC1C84EE}" type="slidenum">
              <a:rPr lang="hu-HU"/>
              <a:pPr/>
              <a:t>37</a:t>
            </a:fld>
            <a:endParaRPr lang="hu-HU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Megvalósítási problémák</a:t>
            </a:r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szemafor </a:t>
            </a:r>
            <a:r>
              <a:rPr lang="hu-HU" dirty="0">
                <a:latin typeface="Consolas" panose="020B0609020204030204" pitchFamily="49" charset="0"/>
              </a:rPr>
              <a:t>P</a:t>
            </a:r>
            <a:r>
              <a:rPr lang="hu-HU" dirty="0"/>
              <a:t> függvényének </a:t>
            </a:r>
            <a:r>
              <a:rPr lang="hu-HU" dirty="0">
                <a:latin typeface="Consolas" panose="020B0609020204030204" pitchFamily="49" charset="0"/>
              </a:rPr>
              <a:t>üres utasítás</a:t>
            </a:r>
            <a:r>
              <a:rPr lang="hu-HU" dirty="0"/>
              <a:t>-a helyén az operációs rendszer a folyamatot várakozó állapotúvá teszi</a:t>
            </a:r>
          </a:p>
          <a:p>
            <a:pPr lvl="1"/>
            <a:r>
              <a:rPr lang="hu-HU" dirty="0"/>
              <a:t>Feljegyzi valamilyen adatszerkezetben, hogy a folyamat a szemaforra várakozik</a:t>
            </a:r>
          </a:p>
          <a:p>
            <a:r>
              <a:rPr lang="hu-HU" dirty="0"/>
              <a:t>A </a:t>
            </a:r>
            <a:r>
              <a:rPr lang="hu-HU" dirty="0">
                <a:latin typeface="Consolas" panose="020B0609020204030204" pitchFamily="49" charset="0"/>
              </a:rPr>
              <a:t>V</a:t>
            </a:r>
            <a:r>
              <a:rPr lang="hu-HU" dirty="0"/>
              <a:t> művelet nem csak a szemafort növeli, hanem a szemaforra várakozó folyamatok közül (ha van ilyen) egyet futásra kész állapotúvá tesz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495AA-D121-44C0-BAB7-048E4D5BBC81}" type="slidenum">
              <a:rPr lang="hu-HU"/>
              <a:pPr/>
              <a:t>38</a:t>
            </a:fld>
            <a:endParaRPr lang="hu-HU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Lehetséges szemafor megvalósítás</a:t>
            </a:r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b="1" dirty="0">
                <a:latin typeface="Consolas" panose="020B0609020204030204" pitchFamily="49" charset="0"/>
              </a:rPr>
              <a:t>type</a:t>
            </a:r>
            <a:r>
              <a:rPr lang="en-US" sz="2000" dirty="0">
                <a:latin typeface="Consolas" panose="020B0609020204030204" pitchFamily="49" charset="0"/>
              </a:rPr>
              <a:t> semaphore = </a:t>
            </a:r>
            <a:r>
              <a:rPr lang="en-US" sz="2000" b="1" dirty="0">
                <a:latin typeface="Consolas" panose="020B0609020204030204" pitchFamily="49" charset="0"/>
              </a:rPr>
              <a:t>record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>
                <a:latin typeface="Consolas" panose="020B0609020204030204" pitchFamily="49" charset="0"/>
              </a:rPr>
              <a:t>			</a:t>
            </a:r>
            <a:r>
              <a:rPr lang="hu-HU" sz="2000" dirty="0">
                <a:latin typeface="Consolas" panose="020B0609020204030204" pitchFamily="49" charset="0"/>
              </a:rPr>
              <a:t>	</a:t>
            </a:r>
            <a:r>
              <a:rPr lang="en-US" sz="2000" dirty="0">
                <a:latin typeface="Consolas" panose="020B0609020204030204" pitchFamily="49" charset="0"/>
              </a:rPr>
              <a:t>value: </a:t>
            </a:r>
            <a:r>
              <a:rPr lang="en-US" sz="2000" b="1" dirty="0">
                <a:latin typeface="Consolas" panose="020B0609020204030204" pitchFamily="49" charset="0"/>
              </a:rPr>
              <a:t>integer</a:t>
            </a:r>
            <a:r>
              <a:rPr lang="en-US" sz="2000" dirty="0"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>
                <a:latin typeface="Consolas" panose="020B0609020204030204" pitchFamily="49" charset="0"/>
              </a:rPr>
              <a:t>			</a:t>
            </a:r>
            <a:r>
              <a:rPr lang="hu-HU" sz="2000" dirty="0">
                <a:latin typeface="Consolas" panose="020B0609020204030204" pitchFamily="49" charset="0"/>
              </a:rPr>
              <a:t>	</a:t>
            </a:r>
            <a:r>
              <a:rPr lang="en-US" sz="2000" dirty="0">
                <a:latin typeface="Consolas" panose="020B0609020204030204" pitchFamily="49" charset="0"/>
              </a:rPr>
              <a:t>list: </a:t>
            </a:r>
            <a:r>
              <a:rPr lang="en-US" sz="2000" b="1" dirty="0">
                <a:latin typeface="Consolas" panose="020B0609020204030204" pitchFamily="49" charset="0"/>
              </a:rPr>
              <a:t>list</a:t>
            </a:r>
            <a:r>
              <a:rPr lang="en-US" sz="2000" dirty="0">
                <a:latin typeface="Consolas" panose="020B0609020204030204" pitchFamily="49" charset="0"/>
              </a:rPr>
              <a:t> </a:t>
            </a:r>
            <a:r>
              <a:rPr lang="en-US" sz="2000" b="1" dirty="0">
                <a:latin typeface="Consolas" panose="020B0609020204030204" pitchFamily="49" charset="0"/>
              </a:rPr>
              <a:t>of</a:t>
            </a:r>
            <a:r>
              <a:rPr lang="en-US" sz="2000" dirty="0">
                <a:latin typeface="Consolas" panose="020B0609020204030204" pitchFamily="49" charset="0"/>
              </a:rPr>
              <a:t> process;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hu-HU" sz="2000" b="1" dirty="0">
                <a:latin typeface="Consolas" panose="020B0609020204030204" pitchFamily="49" charset="0"/>
              </a:rPr>
              <a:t>			    </a:t>
            </a:r>
            <a:r>
              <a:rPr lang="en-US" sz="2000" b="1" dirty="0">
                <a:latin typeface="Consolas" panose="020B0609020204030204" pitchFamily="49" charset="0"/>
              </a:rPr>
              <a:t>end</a:t>
            </a:r>
            <a:r>
              <a:rPr lang="en-US" sz="2000" dirty="0">
                <a:latin typeface="Consolas" panose="020B0609020204030204" pitchFamily="49" charset="0"/>
              </a:rPr>
              <a:t>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dirty="0">
              <a:latin typeface="Consolas" panose="020B0609020204030204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P(s)	</a:t>
            </a:r>
            <a:r>
              <a:rPr lang="en-US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s.value</a:t>
            </a:r>
            <a:r>
              <a:rPr 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 := </a:t>
            </a:r>
            <a:r>
              <a:rPr lang="en-US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s.value</a:t>
            </a:r>
            <a:r>
              <a:rPr 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 - 1;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		</a:t>
            </a:r>
            <a:r>
              <a:rPr lang="en-US" sz="2000" b="1" dirty="0">
                <a:solidFill>
                  <a:srgbClr val="FF0000"/>
                </a:solidFill>
                <a:latin typeface="Consolas" panose="020B0609020204030204" pitchFamily="49" charset="0"/>
              </a:rPr>
              <a:t>if</a:t>
            </a:r>
            <a:r>
              <a:rPr 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s.value</a:t>
            </a:r>
            <a:r>
              <a:rPr 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 &lt; 0 </a:t>
            </a:r>
            <a:r>
              <a:rPr lang="en-US" sz="2000" b="1" dirty="0">
                <a:solidFill>
                  <a:srgbClr val="FF0000"/>
                </a:solidFill>
                <a:latin typeface="Consolas" panose="020B0609020204030204" pitchFamily="49" charset="0"/>
              </a:rPr>
              <a:t>then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hu-HU" sz="2000" dirty="0">
                <a:solidFill>
                  <a:srgbClr val="FF0000"/>
                </a:solidFill>
                <a:latin typeface="Consolas" panose="020B0609020204030204" pitchFamily="49" charset="0"/>
              </a:rPr>
              <a:t>		   a folyamat felfűzése </a:t>
            </a:r>
            <a:r>
              <a:rPr lang="hu-HU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s.list</a:t>
            </a:r>
            <a:r>
              <a:rPr lang="hu-HU" sz="2000" dirty="0">
                <a:solidFill>
                  <a:srgbClr val="FF0000"/>
                </a:solidFill>
                <a:latin typeface="Consolas" panose="020B0609020204030204" pitchFamily="49" charset="0"/>
              </a:rPr>
              <a:t>-re;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hu-HU" sz="2000" dirty="0">
                <a:solidFill>
                  <a:srgbClr val="FF0000"/>
                </a:solidFill>
                <a:latin typeface="Consolas" panose="020B0609020204030204" pitchFamily="49" charset="0"/>
              </a:rPr>
              <a:t>		   a folyamat felfüggesztése;</a:t>
            </a:r>
          </a:p>
          <a:p>
            <a:pPr>
              <a:lnSpc>
                <a:spcPct val="90000"/>
              </a:lnSpc>
              <a:buFontTx/>
              <a:buNone/>
            </a:pPr>
            <a:endParaRPr lang="hu-HU" sz="2000" dirty="0">
              <a:solidFill>
                <a:srgbClr val="FF0000"/>
              </a:solidFill>
              <a:latin typeface="Consolas" panose="020B0609020204030204" pitchFamily="49" charset="0"/>
            </a:endParaRPr>
          </a:p>
          <a:p>
            <a:pPr>
              <a:buFontTx/>
              <a:buNone/>
            </a:pPr>
            <a:r>
              <a:rPr lang="en-US" sz="2000" dirty="0">
                <a:solidFill>
                  <a:srgbClr val="00B050"/>
                </a:solidFill>
                <a:latin typeface="Consolas" panose="020B0609020204030204" pitchFamily="49" charset="0"/>
              </a:rPr>
              <a:t>V(s)	</a:t>
            </a:r>
            <a:r>
              <a:rPr lang="en-US" sz="2000" dirty="0" err="1">
                <a:solidFill>
                  <a:srgbClr val="00B050"/>
                </a:solidFill>
                <a:latin typeface="Consolas" panose="020B0609020204030204" pitchFamily="49" charset="0"/>
              </a:rPr>
              <a:t>s.value</a:t>
            </a:r>
            <a:r>
              <a:rPr lang="en-US" sz="2000" dirty="0">
                <a:solidFill>
                  <a:srgbClr val="00B050"/>
                </a:solidFill>
                <a:latin typeface="Consolas" panose="020B0609020204030204" pitchFamily="49" charset="0"/>
              </a:rPr>
              <a:t> := </a:t>
            </a:r>
            <a:r>
              <a:rPr lang="en-US" sz="2000" dirty="0" err="1">
                <a:solidFill>
                  <a:srgbClr val="00B050"/>
                </a:solidFill>
                <a:latin typeface="Consolas" panose="020B0609020204030204" pitchFamily="49" charset="0"/>
              </a:rPr>
              <a:t>s.value</a:t>
            </a:r>
            <a:r>
              <a:rPr lang="en-US" sz="2000" dirty="0">
                <a:solidFill>
                  <a:srgbClr val="00B050"/>
                </a:solidFill>
                <a:latin typeface="Consolas" panose="020B0609020204030204" pitchFamily="49" charset="0"/>
              </a:rPr>
              <a:t> + 1;</a:t>
            </a:r>
          </a:p>
          <a:p>
            <a:pPr>
              <a:buFontTx/>
              <a:buNone/>
            </a:pPr>
            <a:r>
              <a:rPr lang="en-US" sz="2000" dirty="0">
                <a:solidFill>
                  <a:srgbClr val="00B050"/>
                </a:solidFill>
                <a:latin typeface="Consolas" panose="020B0609020204030204" pitchFamily="49" charset="0"/>
              </a:rPr>
              <a:t>		</a:t>
            </a:r>
            <a:r>
              <a:rPr lang="en-US" sz="2000" b="1" dirty="0">
                <a:solidFill>
                  <a:srgbClr val="00B050"/>
                </a:solidFill>
                <a:latin typeface="Consolas" panose="020B0609020204030204" pitchFamily="49" charset="0"/>
              </a:rPr>
              <a:t>if</a:t>
            </a:r>
            <a:r>
              <a:rPr lang="en-US" sz="2000" dirty="0">
                <a:solidFill>
                  <a:srgbClr val="00B05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err="1">
                <a:solidFill>
                  <a:srgbClr val="00B050"/>
                </a:solidFill>
                <a:latin typeface="Consolas" panose="020B0609020204030204" pitchFamily="49" charset="0"/>
              </a:rPr>
              <a:t>s.value</a:t>
            </a:r>
            <a:r>
              <a:rPr lang="en-US" sz="2000" dirty="0">
                <a:solidFill>
                  <a:srgbClr val="00B050"/>
                </a:solidFill>
                <a:latin typeface="Consolas" panose="020B0609020204030204" pitchFamily="49" charset="0"/>
              </a:rPr>
              <a:t> &lt;= 0 </a:t>
            </a:r>
            <a:r>
              <a:rPr lang="en-US" sz="2000" b="1" dirty="0">
                <a:solidFill>
                  <a:srgbClr val="00B050"/>
                </a:solidFill>
                <a:latin typeface="Consolas" panose="020B0609020204030204" pitchFamily="49" charset="0"/>
              </a:rPr>
              <a:t>then</a:t>
            </a:r>
          </a:p>
          <a:p>
            <a:pPr>
              <a:buFontTx/>
              <a:buNone/>
            </a:pPr>
            <a:r>
              <a:rPr lang="hu-HU" sz="2000" dirty="0">
                <a:solidFill>
                  <a:srgbClr val="00B050"/>
                </a:solidFill>
                <a:latin typeface="Consolas" panose="020B0609020204030204" pitchFamily="49" charset="0"/>
              </a:rPr>
              <a:t>		   leveszünk egy folyamatot </a:t>
            </a:r>
            <a:r>
              <a:rPr lang="hu-HU" sz="2000" dirty="0" err="1">
                <a:solidFill>
                  <a:srgbClr val="00B050"/>
                </a:solidFill>
                <a:latin typeface="Consolas" panose="020B0609020204030204" pitchFamily="49" charset="0"/>
              </a:rPr>
              <a:t>s.list-ről</a:t>
            </a:r>
            <a:r>
              <a:rPr lang="hu-HU" sz="2000" dirty="0">
                <a:solidFill>
                  <a:srgbClr val="00B050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buFontTx/>
              <a:buNone/>
            </a:pPr>
            <a:r>
              <a:rPr lang="hu-HU" sz="2000" dirty="0">
                <a:solidFill>
                  <a:srgbClr val="00B050"/>
                </a:solidFill>
                <a:latin typeface="Consolas" panose="020B0609020204030204" pitchFamily="49" charset="0"/>
              </a:rPr>
              <a:t>		   felébresztjük ezt folyamatot;</a:t>
            </a:r>
            <a:endParaRPr lang="hu-HU" sz="2000" dirty="0">
              <a:solidFill>
                <a:srgbClr val="FF0000"/>
              </a:solidFill>
              <a:latin typeface="Consolas" panose="020B06090202040302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6184F-67FA-4DFD-9983-19571BF25F77}" type="slidenum">
              <a:rPr lang="hu-HU"/>
              <a:pPr/>
              <a:t>39</a:t>
            </a:fld>
            <a:endParaRPr lang="hu-H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Bevezetés</a:t>
            </a: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Egymástól függő folyamatok</a:t>
            </a:r>
          </a:p>
          <a:p>
            <a:pPr lvl="1"/>
            <a:r>
              <a:rPr lang="hu-HU" dirty="0"/>
              <a:t>Logikailag független folyamatok megosztottan használnak erőforrásokat</a:t>
            </a:r>
          </a:p>
          <a:p>
            <a:pPr lvl="2"/>
            <a:r>
              <a:rPr lang="hu-HU" dirty="0"/>
              <a:t>Például több felhasználó azonos gépen dolgozik</a:t>
            </a:r>
          </a:p>
          <a:p>
            <a:pPr lvl="1"/>
            <a:r>
              <a:rPr lang="hu-HU" dirty="0"/>
              <a:t>Logikailag is függő folyamatok</a:t>
            </a:r>
          </a:p>
          <a:p>
            <a:pPr lvl="2"/>
            <a:r>
              <a:rPr lang="hu-HU" dirty="0"/>
              <a:t>Közösen oldanak meg valamely feladatot</a:t>
            </a:r>
          </a:p>
          <a:p>
            <a:pPr lvl="2"/>
            <a:r>
              <a:rPr lang="hu-HU" dirty="0"/>
              <a:t>Együttműködnek, kommunikálnak, közös változók, ...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1227-451C-48F5-8FD3-F0D6E990596D}" type="slidenum">
              <a:rPr lang="hu-HU"/>
              <a:pPr/>
              <a:t>4</a:t>
            </a:fld>
            <a:endParaRPr lang="hu-HU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Fejlett programozási módszerek</a:t>
            </a: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Léteznek magas szintű programozási nyelvekben olyan programszerkezetek, amelyek a kritikus szakasz automatikus, megbízható megvalósulását támogatják</a:t>
            </a:r>
          </a:p>
          <a:p>
            <a:r>
              <a:rPr lang="hu-HU" dirty="0"/>
              <a:t>Magas szintű programozási nyelvet használva a fordítóprogram ellenőrzi a programot, kiszűrheti a szinkronizációs hibák jelentős részét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028CC-3789-4606-9A9C-46BB43CA89D3}" type="slidenum">
              <a:rPr lang="hu-HU"/>
              <a:pPr/>
              <a:t>40</a:t>
            </a:fld>
            <a:endParaRPr lang="hu-HU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(Feltételes) kritikus szakasz</a:t>
            </a: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hu-HU" dirty="0"/>
              <a:t>Egy </a:t>
            </a:r>
            <a:r>
              <a:rPr lang="hu-HU" dirty="0">
                <a:latin typeface="Consolas" panose="020B0609020204030204" pitchFamily="49" charset="0"/>
              </a:rPr>
              <a:t>T</a:t>
            </a:r>
            <a:r>
              <a:rPr lang="hu-HU" dirty="0"/>
              <a:t> típusú </a:t>
            </a:r>
            <a:r>
              <a:rPr lang="hu-HU" dirty="0">
                <a:latin typeface="Consolas" panose="020B0609020204030204" pitchFamily="49" charset="0"/>
              </a:rPr>
              <a:t>v</a:t>
            </a:r>
            <a:r>
              <a:rPr lang="hu-HU" dirty="0"/>
              <a:t> változóhoz kijelölhetünk összetett utasításokat</a:t>
            </a:r>
          </a:p>
          <a:p>
            <a:pPr>
              <a:buFontTx/>
              <a:buNone/>
            </a:pPr>
            <a:r>
              <a:rPr lang="hu-HU" dirty="0">
                <a:latin typeface="Consolas" panose="020B0609020204030204" pitchFamily="49" charset="0"/>
              </a:rPr>
              <a:t>		</a:t>
            </a:r>
            <a:r>
              <a:rPr lang="en-US" b="1" dirty="0" err="1">
                <a:latin typeface="Consolas" panose="020B0609020204030204" pitchFamily="49" charset="0"/>
              </a:rPr>
              <a:t>var</a:t>
            </a:r>
            <a:r>
              <a:rPr lang="en-US" dirty="0">
                <a:latin typeface="Consolas" panose="020B0609020204030204" pitchFamily="49" charset="0"/>
              </a:rPr>
              <a:t> v: </a:t>
            </a:r>
            <a:r>
              <a:rPr lang="en-US" b="1" dirty="0">
                <a:latin typeface="Consolas" panose="020B0609020204030204" pitchFamily="49" charset="0"/>
              </a:rPr>
              <a:t>shared</a:t>
            </a:r>
            <a:r>
              <a:rPr lang="en-US" dirty="0">
                <a:latin typeface="Consolas" panose="020B0609020204030204" pitchFamily="49" charset="0"/>
              </a:rPr>
              <a:t> T;</a:t>
            </a:r>
          </a:p>
          <a:p>
            <a:pPr>
              <a:buFontTx/>
              <a:buNone/>
            </a:pPr>
            <a:r>
              <a:rPr lang="en-US" dirty="0">
                <a:latin typeface="Consolas" panose="020B0609020204030204" pitchFamily="49" charset="0"/>
              </a:rPr>
              <a:t>		</a:t>
            </a:r>
            <a:r>
              <a:rPr lang="en-US" b="1" dirty="0">
                <a:latin typeface="Consolas" panose="020B0609020204030204" pitchFamily="49" charset="0"/>
              </a:rPr>
              <a:t>region</a:t>
            </a:r>
            <a:r>
              <a:rPr lang="en-US" dirty="0">
                <a:latin typeface="Consolas" panose="020B0609020204030204" pitchFamily="49" charset="0"/>
              </a:rPr>
              <a:t> v </a:t>
            </a:r>
            <a:r>
              <a:rPr lang="en-US" b="1" dirty="0">
                <a:latin typeface="Consolas" panose="020B0609020204030204" pitchFamily="49" charset="0"/>
              </a:rPr>
              <a:t>do</a:t>
            </a:r>
            <a:r>
              <a:rPr lang="en-US" dirty="0">
                <a:latin typeface="Consolas" panose="020B0609020204030204" pitchFamily="49" charset="0"/>
              </a:rPr>
              <a:t> s;</a:t>
            </a:r>
          </a:p>
          <a:p>
            <a:pPr lvl="1"/>
            <a:r>
              <a:rPr lang="hu-HU" dirty="0">
                <a:latin typeface="Consolas" panose="020B0609020204030204" pitchFamily="49" charset="0"/>
              </a:rPr>
              <a:t>s</a:t>
            </a:r>
            <a:r>
              <a:rPr lang="hu-HU" dirty="0"/>
              <a:t> utasítás végrehajtása közben más folyamat nem férhet hozzá </a:t>
            </a:r>
            <a:r>
              <a:rPr lang="hu-HU" dirty="0">
                <a:latin typeface="Consolas" panose="020B0609020204030204" pitchFamily="49" charset="0"/>
              </a:rPr>
              <a:t>v</a:t>
            </a:r>
            <a:r>
              <a:rPr lang="hu-HU" dirty="0"/>
              <a:t> változóhoz</a:t>
            </a:r>
          </a:p>
          <a:p>
            <a:r>
              <a:rPr lang="hu-HU" dirty="0"/>
              <a:t>Logikai feltételt is rendelhetünk hozzá</a:t>
            </a:r>
          </a:p>
          <a:p>
            <a:pPr>
              <a:buFontTx/>
              <a:buNone/>
            </a:pPr>
            <a:r>
              <a:rPr lang="hu-HU" dirty="0">
                <a:latin typeface="Consolas" panose="020B0609020204030204" pitchFamily="49" charset="0"/>
              </a:rPr>
              <a:t>		</a:t>
            </a:r>
            <a:r>
              <a:rPr lang="en-US" b="1" dirty="0">
                <a:latin typeface="Consolas" panose="020B0609020204030204" pitchFamily="49" charset="0"/>
              </a:rPr>
              <a:t>region</a:t>
            </a:r>
            <a:r>
              <a:rPr lang="en-US" dirty="0">
                <a:latin typeface="Consolas" panose="020B0609020204030204" pitchFamily="49" charset="0"/>
              </a:rPr>
              <a:t> v </a:t>
            </a:r>
            <a:r>
              <a:rPr lang="en-US" b="1" dirty="0">
                <a:latin typeface="Consolas" panose="020B0609020204030204" pitchFamily="49" charset="0"/>
              </a:rPr>
              <a:t>when</a:t>
            </a:r>
            <a:r>
              <a:rPr lang="en-US" dirty="0">
                <a:latin typeface="Consolas" panose="020B0609020204030204" pitchFamily="49" charset="0"/>
              </a:rPr>
              <a:t> b </a:t>
            </a:r>
            <a:r>
              <a:rPr lang="en-US" b="1" dirty="0">
                <a:latin typeface="Consolas" panose="020B0609020204030204" pitchFamily="49" charset="0"/>
              </a:rPr>
              <a:t>do</a:t>
            </a:r>
            <a:r>
              <a:rPr lang="en-US" dirty="0">
                <a:latin typeface="Consolas" panose="020B0609020204030204" pitchFamily="49" charset="0"/>
              </a:rPr>
              <a:t> s;</a:t>
            </a:r>
          </a:p>
          <a:p>
            <a:pPr lvl="1"/>
            <a:r>
              <a:rPr lang="hu-HU" dirty="0"/>
              <a:t>Folyamat csak akkor léphet be kritikus szakaszba (hajthatja végre az </a:t>
            </a:r>
            <a:r>
              <a:rPr lang="hu-HU" dirty="0">
                <a:latin typeface="Consolas" panose="020B0609020204030204" pitchFamily="49" charset="0"/>
              </a:rPr>
              <a:t>s</a:t>
            </a:r>
            <a:r>
              <a:rPr lang="hu-HU" dirty="0"/>
              <a:t> utasítást), ha </a:t>
            </a:r>
            <a:r>
              <a:rPr lang="en-US" dirty="0">
                <a:latin typeface="Consolas" panose="020B0609020204030204" pitchFamily="49" charset="0"/>
              </a:rPr>
              <a:t>b</a:t>
            </a:r>
            <a:r>
              <a:rPr lang="hu-HU" dirty="0"/>
              <a:t> feltétel igaz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EB714-59C7-45FB-B90B-93D3DE4DE16E}" type="slidenum">
              <a:rPr lang="hu-HU"/>
              <a:pPr/>
              <a:t>41</a:t>
            </a:fld>
            <a:endParaRPr lang="hu-HU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Monitor</a:t>
            </a: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monitor egy programszerkezet, amelybe a programozó programrészleteket zárhat</a:t>
            </a:r>
          </a:p>
          <a:p>
            <a:r>
              <a:rPr lang="hu-HU" dirty="0"/>
              <a:t>A monitor biztosítja, hogy egy időben csak egy folyamat lehet aktív</a:t>
            </a:r>
          </a:p>
          <a:p>
            <a:pPr lvl="1"/>
            <a:r>
              <a:rPr lang="hu-HU" dirty="0"/>
              <a:t>Csak egy folyamat hajthat végre valamelyik </a:t>
            </a:r>
            <a:r>
              <a:rPr lang="hu-HU" dirty="0" err="1"/>
              <a:t>monitorbeli</a:t>
            </a:r>
            <a:r>
              <a:rPr lang="hu-HU" dirty="0"/>
              <a:t> programrészletet</a:t>
            </a:r>
          </a:p>
          <a:p>
            <a:r>
              <a:rPr lang="hu-HU" dirty="0"/>
              <a:t>Ha már van aktív folyamat a monitorban, a többi folyamatnak a monitorba lépésnél várakoznia kell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50011-4B2D-4621-90B2-8C18E2C3CE9D}" type="slidenum">
              <a:rPr lang="hu-HU"/>
              <a:pPr/>
              <a:t>42</a:t>
            </a:fld>
            <a:endParaRPr lang="hu-HU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Monitor példa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</a:t>
            </a:r>
            <a:r>
              <a:rPr lang="hu-HU" dirty="0"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hu-HU" dirty="0"/>
              <a:t> és </a:t>
            </a:r>
            <a:r>
              <a:rPr lang="hu-HU" dirty="0">
                <a:latin typeface="Consolas" panose="020B0609020204030204" pitchFamily="49" charset="0"/>
                <a:cs typeface="Courier New" pitchFamily="49" charset="0"/>
              </a:rPr>
              <a:t>c</a:t>
            </a:r>
            <a:r>
              <a:rPr lang="hu-HU" dirty="0"/>
              <a:t> belső változókat csak a belső eljárások kezelhetik</a:t>
            </a:r>
          </a:p>
          <a:p>
            <a:r>
              <a:rPr lang="hu-HU" dirty="0"/>
              <a:t>Legfeljebb egy eljárás lehet aktív</a:t>
            </a:r>
          </a:p>
          <a:p>
            <a:pPr lvl="1"/>
            <a:r>
              <a:rPr lang="hu-HU" dirty="0"/>
              <a:t>Vagy a </a:t>
            </a:r>
            <a:r>
              <a:rPr lang="hu-HU" dirty="0">
                <a:latin typeface="Consolas" panose="020B0609020204030204" pitchFamily="49" charset="0"/>
                <a:cs typeface="Courier New" pitchFamily="49" charset="0"/>
              </a:rPr>
              <a:t>producer</a:t>
            </a:r>
            <a:endParaRPr lang="hu-HU" dirty="0">
              <a:latin typeface="Consolas" panose="020B0609020204030204" pitchFamily="49" charset="0"/>
            </a:endParaRPr>
          </a:p>
          <a:p>
            <a:pPr lvl="1"/>
            <a:r>
              <a:rPr lang="hu-HU" dirty="0"/>
              <a:t>Vagy a </a:t>
            </a:r>
            <a:r>
              <a:rPr lang="hu-HU" dirty="0" err="1">
                <a:latin typeface="Consolas" panose="020B0609020204030204" pitchFamily="49" charset="0"/>
                <a:cs typeface="Courier New" pitchFamily="49" charset="0"/>
              </a:rPr>
              <a:t>consumer</a:t>
            </a:r>
            <a:endParaRPr lang="hu-HU" dirty="0">
              <a:latin typeface="Consolas" panose="020B0609020204030204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0E48-CDD6-435B-93CE-8E845728D0A1}" type="slidenum">
              <a:rPr lang="hu-HU" smtClean="0"/>
              <a:pPr/>
              <a:t>43</a:t>
            </a:fld>
            <a:endParaRPr lang="hu-HU"/>
          </a:p>
        </p:txBody>
      </p:sp>
      <p:sp>
        <p:nvSpPr>
          <p:cNvPr id="5" name="TextBox 4"/>
          <p:cNvSpPr txBox="1"/>
          <p:nvPr/>
        </p:nvSpPr>
        <p:spPr>
          <a:xfrm>
            <a:off x="4191000" y="3352800"/>
            <a:ext cx="3852337" cy="286232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Consolas" panose="020B0609020204030204" pitchFamily="49" charset="0"/>
                <a:cs typeface="Courier New" pitchFamily="49" charset="0"/>
              </a:rPr>
              <a:t>monitor example</a:t>
            </a:r>
          </a:p>
          <a:p>
            <a:r>
              <a:rPr lang="hu-HU" sz="2000" b="1" dirty="0">
                <a:latin typeface="Consolas" panose="020B0609020204030204" pitchFamily="49" charset="0"/>
                <a:cs typeface="Courier New" pitchFamily="49" charset="0"/>
              </a:rPr>
              <a:t>     </a:t>
            </a:r>
            <a:r>
              <a:rPr lang="en-US" sz="2000" b="1" dirty="0">
                <a:latin typeface="Consolas" panose="020B0609020204030204" pitchFamily="49" charset="0"/>
                <a:cs typeface="Courier New" pitchFamily="49" charset="0"/>
              </a:rPr>
              <a:t>integer </a:t>
            </a:r>
            <a:r>
              <a:rPr lang="en-US" sz="2000" b="1" dirty="0" err="1">
                <a:latin typeface="Consolas" panose="020B0609020204030204" pitchFamily="49" charset="0"/>
                <a:cs typeface="Courier New" pitchFamily="49" charset="0"/>
              </a:rPr>
              <a:t>i</a:t>
            </a:r>
            <a:r>
              <a:rPr lang="en-US" sz="2000" b="1" dirty="0">
                <a:latin typeface="Consolas" panose="020B0609020204030204" pitchFamily="49" charset="0"/>
                <a:cs typeface="Courier New" pitchFamily="49" charset="0"/>
              </a:rPr>
              <a:t>;</a:t>
            </a:r>
          </a:p>
          <a:p>
            <a:r>
              <a:rPr lang="hu-HU" sz="2000" b="1" dirty="0">
                <a:latin typeface="Consolas" panose="020B0609020204030204" pitchFamily="49" charset="0"/>
                <a:cs typeface="Courier New" pitchFamily="49" charset="0"/>
              </a:rPr>
              <a:t>     </a:t>
            </a:r>
            <a:r>
              <a:rPr lang="en-US" sz="2000" b="1" dirty="0">
                <a:latin typeface="Consolas" panose="020B0609020204030204" pitchFamily="49" charset="0"/>
                <a:cs typeface="Courier New" pitchFamily="49" charset="0"/>
              </a:rPr>
              <a:t>condition c;</a:t>
            </a:r>
            <a:endParaRPr lang="hu-HU" sz="2000" b="1" dirty="0">
              <a:latin typeface="Consolas" panose="020B0609020204030204" pitchFamily="49" charset="0"/>
              <a:cs typeface="Courier New" pitchFamily="49" charset="0"/>
            </a:endParaRPr>
          </a:p>
          <a:p>
            <a:endParaRPr lang="en-US" sz="2000" b="1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hu-HU" sz="2000" b="1" dirty="0">
                <a:latin typeface="Consolas" panose="020B0609020204030204" pitchFamily="49" charset="0"/>
                <a:cs typeface="Courier New" pitchFamily="49" charset="0"/>
              </a:rPr>
              <a:t>     </a:t>
            </a:r>
            <a:r>
              <a:rPr lang="en-US" sz="2000" b="1" dirty="0">
                <a:latin typeface="Consolas" panose="020B0609020204030204" pitchFamily="49" charset="0"/>
                <a:cs typeface="Courier New" pitchFamily="49" charset="0"/>
              </a:rPr>
              <a:t>procedure producer();</a:t>
            </a:r>
          </a:p>
          <a:p>
            <a:endParaRPr lang="hu-HU" sz="2000" b="1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hu-HU" sz="2000" b="1" dirty="0">
                <a:latin typeface="Consolas" panose="020B0609020204030204" pitchFamily="49" charset="0"/>
                <a:cs typeface="Courier New" pitchFamily="49" charset="0"/>
              </a:rPr>
              <a:t>     </a:t>
            </a:r>
            <a:r>
              <a:rPr lang="en-US" sz="2000" b="1" dirty="0">
                <a:latin typeface="Consolas" panose="020B0609020204030204" pitchFamily="49" charset="0"/>
                <a:cs typeface="Courier New" pitchFamily="49" charset="0"/>
              </a:rPr>
              <a:t>procedure consumer();</a:t>
            </a:r>
          </a:p>
          <a:p>
            <a:endParaRPr lang="hu-HU" sz="2000" b="1" dirty="0">
              <a:latin typeface="Consolas" panose="020B0609020204030204" pitchFamily="49" charset="0"/>
              <a:cs typeface="Courier New" pitchFamily="49" charset="0"/>
            </a:endParaRPr>
          </a:p>
          <a:p>
            <a:r>
              <a:rPr lang="en-US" sz="2000" b="1" dirty="0">
                <a:latin typeface="Consolas" panose="020B0609020204030204" pitchFamily="49" charset="0"/>
                <a:cs typeface="Courier New" pitchFamily="49" charset="0"/>
              </a:rPr>
              <a:t>end monitor;</a:t>
            </a:r>
            <a:endParaRPr lang="en-US" sz="2000" dirty="0">
              <a:latin typeface="Consolas" panose="020B0609020204030204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Akadály (</a:t>
            </a:r>
            <a:r>
              <a:rPr lang="en-US"/>
              <a:t>barrier</a:t>
            </a:r>
            <a:r>
              <a:rPr lang="hu-HU"/>
              <a:t>)</a:t>
            </a:r>
            <a:endParaRPr lang="en-US"/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dirty="0"/>
              <a:t>Több folyamat szinkronizálására szolgál</a:t>
            </a:r>
          </a:p>
          <a:p>
            <a:r>
              <a:rPr lang="hu-HU" sz="2800" dirty="0"/>
              <a:t>Az akadályt elérő folyamatok blokkolódnak</a:t>
            </a:r>
          </a:p>
          <a:p>
            <a:r>
              <a:rPr lang="hu-HU" sz="2800" dirty="0"/>
              <a:t>Az összes folyamat megérkezésekor az akadály ledől, az összes folyamat egyszerre folytatja futását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0D00E-CDFF-404C-BA80-DF6479D265BF}" type="slidenum">
              <a:rPr lang="hu-HU"/>
              <a:pPr/>
              <a:t>44</a:t>
            </a:fld>
            <a:endParaRPr lang="hu-H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581400"/>
            <a:ext cx="7953375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Folyamatokból álló rendszerek</a:t>
            </a: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Információcsere</a:t>
            </a:r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Információcsere</a:t>
            </a:r>
            <a:br>
              <a:rPr lang="hu-HU"/>
            </a:br>
            <a:r>
              <a:rPr lang="hu-HU"/>
              <a:t>(</a:t>
            </a:r>
            <a:r>
              <a:rPr lang="en-US"/>
              <a:t>interprocess communication</a:t>
            </a:r>
            <a:r>
              <a:rPr lang="hu-HU"/>
              <a:t>)</a:t>
            </a: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folyamatok között információáramlásra van szükség</a:t>
            </a:r>
          </a:p>
          <a:p>
            <a:r>
              <a:rPr lang="hu-HU" dirty="0"/>
              <a:t>Az információcsere alapvetően két módon valósulhat meg</a:t>
            </a:r>
          </a:p>
          <a:p>
            <a:pPr lvl="1"/>
            <a:r>
              <a:rPr lang="hu-HU" dirty="0"/>
              <a:t>Közösen használt tárterületen (szorosan csatolt)</a:t>
            </a:r>
          </a:p>
          <a:p>
            <a:pPr lvl="1"/>
            <a:r>
              <a:rPr lang="hu-HU" dirty="0"/>
              <a:t>Kommunikációs csatornán keresztül (lazán csatolt)</a:t>
            </a:r>
          </a:p>
          <a:p>
            <a:r>
              <a:rPr lang="hu-HU" dirty="0"/>
              <a:t>Az első eset a kölcsönös kizárás témaköre, a második esettel foglalkozunk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C32E2-A434-4B5E-B471-DF3B1C92BF05}" type="slidenum">
              <a:rPr lang="hu-HU"/>
              <a:pPr/>
              <a:t>46</a:t>
            </a:fld>
            <a:endParaRPr lang="hu-HU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202EF65-1271-4D58-8D08-B8DD18FDA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Kommunikációs csatorna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66D4C46-1594-449E-868C-8267BE41E2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Két folyamat között valamilyen csatorna van</a:t>
            </a:r>
          </a:p>
          <a:p>
            <a:pPr lvl="1"/>
            <a:r>
              <a:rPr lang="hu-HU" dirty="0"/>
              <a:t>Fizikai</a:t>
            </a:r>
          </a:p>
          <a:p>
            <a:pPr lvl="1"/>
            <a:r>
              <a:rPr lang="hu-HU" dirty="0"/>
              <a:t>Virtuális (logikai)</a:t>
            </a:r>
          </a:p>
          <a:p>
            <a:r>
              <a:rPr lang="nn-NO" dirty="0"/>
              <a:t>Egyik folyamat küld, a másik vesz</a:t>
            </a:r>
            <a:endParaRPr lang="hu-HU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E0E50B93-A792-465B-9DC2-8B4C712D3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0E48-CDD6-435B-93CE-8E845728D0A1}" type="slidenum">
              <a:rPr lang="hu-HU" smtClean="0"/>
              <a:pPr/>
              <a:t>47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4968898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dirty="0"/>
              <a:t>A csatorna fizikai tulajdonságai</a:t>
            </a:r>
            <a:endParaRPr 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Milyen közeg biztosítja az átvitel</a:t>
            </a:r>
          </a:p>
          <a:p>
            <a:pPr lvl="1"/>
            <a:r>
              <a:rPr lang="hu-HU" dirty="0"/>
              <a:t>Párhuzamos vagy soros felület</a:t>
            </a:r>
          </a:p>
          <a:p>
            <a:pPr lvl="1"/>
            <a:r>
              <a:rPr lang="hu-HU" dirty="0"/>
              <a:t>Lokális hálózat</a:t>
            </a:r>
          </a:p>
          <a:p>
            <a:pPr lvl="1"/>
            <a:r>
              <a:rPr lang="hu-HU" dirty="0"/>
              <a:t>Speciális hardver sín</a:t>
            </a:r>
          </a:p>
          <a:p>
            <a:pPr lvl="1"/>
            <a:r>
              <a:rPr lang="hu-HU" dirty="0"/>
              <a:t>Virtuális csatornák esetén közös tár</a:t>
            </a:r>
          </a:p>
          <a:p>
            <a:r>
              <a:rPr lang="hu-HU" dirty="0"/>
              <a:t>A kapcsolat egy vagy kétirányú</a:t>
            </a:r>
          </a:p>
          <a:p>
            <a:pPr lvl="1"/>
            <a:r>
              <a:rPr lang="hu-HU" dirty="0"/>
              <a:t>A csatornán bizonyos folyamatok csak adók, mások csak vevők lehetnek-e</a:t>
            </a:r>
          </a:p>
          <a:p>
            <a:pPr lvl="1"/>
            <a:r>
              <a:rPr lang="hu-HU" dirty="0"/>
              <a:t>Betölthetik mindkét szerepet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9ADF-D2A4-4C87-AFBE-19B731A0F6B4}" type="slidenum">
              <a:rPr lang="hu-HU"/>
              <a:pPr/>
              <a:t>48</a:t>
            </a:fld>
            <a:endParaRPr lang="hu-HU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u-HU" dirty="0"/>
              <a:t>A csatorna fizikai tulajdonságai</a:t>
            </a:r>
            <a:endParaRPr lang="en-US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kapcsolatot csak két vagy több folyamat is használhatja</a:t>
            </a:r>
          </a:p>
          <a:p>
            <a:pPr lvl="1"/>
            <a:r>
              <a:rPr lang="hu-HU" dirty="0"/>
              <a:t>A csatorna két folyamat között pont-pont összekötetést biztosít</a:t>
            </a:r>
          </a:p>
          <a:p>
            <a:pPr lvl="1"/>
            <a:r>
              <a:rPr lang="hu-HU" dirty="0"/>
              <a:t>Ugyanazt a csatornát más folyamatok is használhatják</a:t>
            </a:r>
          </a:p>
          <a:p>
            <a:pPr lvl="2"/>
            <a:r>
              <a:rPr lang="hu-HU" dirty="0"/>
              <a:t>Egy időben vagy </a:t>
            </a:r>
            <a:r>
              <a:rPr lang="hu-HU" dirty="0" err="1"/>
              <a:t>időmultiplexelten</a:t>
            </a:r>
            <a:endParaRPr lang="hu-HU" dirty="0"/>
          </a:p>
          <a:p>
            <a:r>
              <a:rPr lang="hu-HU" dirty="0"/>
              <a:t>Van-e közbülső tárolás</a:t>
            </a:r>
          </a:p>
          <a:p>
            <a:r>
              <a:rPr lang="hu-HU" dirty="0"/>
              <a:t>Mennyire megbízható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EB0F3-8688-4420-B0A2-C7963B7E22E0}" type="slidenum">
              <a:rPr lang="hu-HU"/>
              <a:pPr/>
              <a:t>49</a:t>
            </a:fld>
            <a:endParaRPr lang="hu-H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Együttműködő folyamatok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Indokok</a:t>
            </a:r>
          </a:p>
          <a:p>
            <a:pPr lvl="1"/>
            <a:r>
              <a:rPr lang="hu-HU" dirty="0"/>
              <a:t>Erőforrások megosztása</a:t>
            </a:r>
          </a:p>
          <a:p>
            <a:pPr lvl="2"/>
            <a:r>
              <a:rPr lang="hu-HU" dirty="0"/>
              <a:t>Jobb kihasználtság</a:t>
            </a:r>
          </a:p>
          <a:p>
            <a:pPr lvl="1"/>
            <a:r>
              <a:rPr lang="hu-HU" dirty="0"/>
              <a:t>Számítások felgyorsulása</a:t>
            </a:r>
          </a:p>
          <a:p>
            <a:pPr lvl="2"/>
            <a:r>
              <a:rPr lang="hu-HU" dirty="0"/>
              <a:t>Számítások párhuzamosítása, végrehajtási idő csökken</a:t>
            </a:r>
            <a:endParaRPr lang="hu-HU" dirty="0">
              <a:sym typeface="Symbol" pitchFamily="18" charset="2"/>
            </a:endParaRPr>
          </a:p>
          <a:p>
            <a:pPr lvl="1"/>
            <a:r>
              <a:rPr lang="hu-HU" dirty="0">
                <a:sym typeface="Symbol" pitchFamily="18" charset="2"/>
              </a:rPr>
              <a:t>Felhasználók kényelme</a:t>
            </a:r>
          </a:p>
          <a:p>
            <a:pPr lvl="2"/>
            <a:r>
              <a:rPr lang="hu-HU" dirty="0">
                <a:sym typeface="Symbol" pitchFamily="18" charset="2"/>
              </a:rPr>
              <a:t>Egyszerre több program futtatása</a:t>
            </a:r>
          </a:p>
          <a:p>
            <a:pPr lvl="1"/>
            <a:r>
              <a:rPr lang="hu-HU" dirty="0">
                <a:sym typeface="Symbol" pitchFamily="18" charset="2"/>
              </a:rPr>
              <a:t>Modularitás</a:t>
            </a:r>
          </a:p>
          <a:p>
            <a:pPr lvl="2"/>
            <a:r>
              <a:rPr lang="hu-HU" dirty="0">
                <a:sym typeface="Symbol" pitchFamily="18" charset="2"/>
              </a:rPr>
              <a:t>Kisebb részekre bontás → az áttekinthetőség javul</a:t>
            </a:r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8BD12-B4D1-4B9E-BBA1-8ABCE565CDB9}" type="slidenum">
              <a:rPr lang="hu-HU"/>
              <a:pPr/>
              <a:t>5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Folyamatok megnevezése</a:t>
            </a: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folyamatoknak egymásra hivatkozni kell tudni (</a:t>
            </a:r>
            <a:r>
              <a:rPr lang="en-US" dirty="0"/>
              <a:t>naming</a:t>
            </a:r>
            <a:r>
              <a:rPr lang="hu-HU" dirty="0"/>
              <a:t>)</a:t>
            </a:r>
          </a:p>
          <a:p>
            <a:r>
              <a:rPr lang="hu-HU" dirty="0"/>
              <a:t>Módszerek</a:t>
            </a:r>
          </a:p>
          <a:p>
            <a:pPr lvl="1"/>
            <a:r>
              <a:rPr lang="hu-HU" dirty="0"/>
              <a:t>Közvetlen kommunikáció</a:t>
            </a:r>
          </a:p>
          <a:p>
            <a:pPr lvl="1"/>
            <a:r>
              <a:rPr lang="hu-HU" dirty="0"/>
              <a:t>Közvetett kommunikáció</a:t>
            </a:r>
          </a:p>
          <a:p>
            <a:pPr lvl="1"/>
            <a:r>
              <a:rPr lang="hu-HU" dirty="0"/>
              <a:t>Aszimmetrikus megnevezés</a:t>
            </a:r>
          </a:p>
          <a:p>
            <a:pPr lvl="1"/>
            <a:r>
              <a:rPr lang="hu-HU" dirty="0"/>
              <a:t>Üzenetszórás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2602-120B-4D80-8838-7B707C9EE7AE}" type="slidenum">
              <a:rPr lang="hu-HU"/>
              <a:pPr/>
              <a:t>50</a:t>
            </a:fld>
            <a:endParaRPr lang="hu-HU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Közvetlen kommunikáció</a:t>
            </a: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kommunikációban résztvevő mindkét folyamat megnevezi a másikat</a:t>
            </a:r>
          </a:p>
          <a:p>
            <a:r>
              <a:rPr lang="hu-HU" dirty="0"/>
              <a:t>Üzenet küldeni a </a:t>
            </a:r>
            <a:r>
              <a:rPr lang="en-US" dirty="0">
                <a:latin typeface="Consolas" panose="020B0609020204030204" pitchFamily="49" charset="0"/>
              </a:rPr>
              <a:t>send</a:t>
            </a:r>
            <a:r>
              <a:rPr lang="hu-HU" dirty="0">
                <a:latin typeface="Consolas" panose="020B0609020204030204" pitchFamily="49" charset="0"/>
              </a:rPr>
              <a:t>(P, üzenet)</a:t>
            </a:r>
            <a:r>
              <a:rPr lang="hu-HU" dirty="0"/>
              <a:t>, venni a </a:t>
            </a:r>
            <a:r>
              <a:rPr lang="en-US" dirty="0">
                <a:latin typeface="Consolas" panose="020B0609020204030204" pitchFamily="49" charset="0"/>
              </a:rPr>
              <a:t>receive</a:t>
            </a:r>
            <a:r>
              <a:rPr lang="hu-HU" dirty="0">
                <a:latin typeface="Consolas" panose="020B0609020204030204" pitchFamily="49" charset="0"/>
              </a:rPr>
              <a:t>(Q, üzenet)</a:t>
            </a:r>
            <a:r>
              <a:rPr lang="hu-HU" dirty="0"/>
              <a:t> eljárásokkal lehet</a:t>
            </a:r>
          </a:p>
          <a:p>
            <a:pPr lvl="1"/>
            <a:r>
              <a:rPr lang="hu-HU" dirty="0">
                <a:latin typeface="Consolas" panose="020B0609020204030204" pitchFamily="49" charset="0"/>
              </a:rPr>
              <a:t>P</a:t>
            </a:r>
            <a:r>
              <a:rPr lang="hu-HU" dirty="0"/>
              <a:t> és </a:t>
            </a:r>
            <a:r>
              <a:rPr lang="hu-HU" dirty="0">
                <a:latin typeface="Consolas" panose="020B0609020204030204" pitchFamily="49" charset="0"/>
              </a:rPr>
              <a:t>Q</a:t>
            </a:r>
            <a:r>
              <a:rPr lang="hu-HU" dirty="0"/>
              <a:t> egy-egy folyamat azonosítója</a:t>
            </a:r>
          </a:p>
          <a:p>
            <a:pPr lvl="1"/>
            <a:r>
              <a:rPr lang="hu-HU" dirty="0"/>
              <a:t>Egy kommunikációs csatorna létezik, ezen a csatornán más folyamatok nem kommunikálhatnak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AA02-E1BB-4DF3-B555-DFACEA53469C}" type="slidenum">
              <a:rPr lang="hu-HU"/>
              <a:pPr/>
              <a:t>51</a:t>
            </a:fld>
            <a:endParaRPr lang="hu-HU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Közvetlen kommunikáció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AA02-E1BB-4DF3-B555-DFACEA53469C}" type="slidenum">
              <a:rPr lang="hu-HU"/>
              <a:pPr/>
              <a:t>52</a:t>
            </a:fld>
            <a:endParaRPr lang="hu-HU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7925" y="2762250"/>
            <a:ext cx="424815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Közvetett kommunikáció </a:t>
            </a: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hu-HU" dirty="0"/>
              <a:t>Közbülső adatszerkezeten – postaládán (</a:t>
            </a:r>
            <a:r>
              <a:rPr lang="en-US" dirty="0"/>
              <a:t>mailbox</a:t>
            </a:r>
            <a:r>
              <a:rPr lang="hu-HU" dirty="0"/>
              <a:t>) – keresztül valósul meg</a:t>
            </a:r>
          </a:p>
          <a:p>
            <a:r>
              <a:rPr lang="hu-HU" dirty="0"/>
              <a:t>A </a:t>
            </a:r>
            <a:r>
              <a:rPr lang="en-US" dirty="0">
                <a:latin typeface="Consolas" panose="020B0609020204030204" pitchFamily="49" charset="0"/>
              </a:rPr>
              <a:t>send</a:t>
            </a:r>
            <a:r>
              <a:rPr lang="hu-HU" dirty="0"/>
              <a:t>-ben és a </a:t>
            </a:r>
            <a:r>
              <a:rPr lang="en-US" dirty="0">
                <a:latin typeface="Consolas" panose="020B0609020204030204" pitchFamily="49" charset="0"/>
              </a:rPr>
              <a:t>receive</a:t>
            </a:r>
            <a:r>
              <a:rPr lang="hu-HU" dirty="0"/>
              <a:t>-ben is ezt a postaládát nevezik meg</a:t>
            </a:r>
          </a:p>
          <a:p>
            <a:r>
              <a:rPr lang="hu-HU" dirty="0"/>
              <a:t>Két folyamat több postaládát is használhat</a:t>
            </a:r>
          </a:p>
          <a:p>
            <a:r>
              <a:rPr lang="hu-HU" dirty="0"/>
              <a:t>Több folyamat is használhatja egyidejűleg</a:t>
            </a:r>
          </a:p>
          <a:p>
            <a:pPr lvl="1"/>
            <a:r>
              <a:rPr lang="hu-HU" dirty="0"/>
              <a:t>Csak két folyamat használhatja a postaládát</a:t>
            </a:r>
          </a:p>
          <a:p>
            <a:pPr lvl="1"/>
            <a:r>
              <a:rPr lang="hu-HU" dirty="0"/>
              <a:t>(Egy időben) csak egy vevő lehet</a:t>
            </a:r>
          </a:p>
          <a:p>
            <a:pPr lvl="1"/>
            <a:r>
              <a:rPr lang="hu-HU" dirty="0"/>
              <a:t>A rendszer választhat, melyik vevőnek küldi az üzenetet, erről értesíti az adót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578FB-7423-4386-96DF-27E9095CFB51}" type="slidenum">
              <a:rPr lang="hu-HU"/>
              <a:pPr/>
              <a:t>53</a:t>
            </a:fld>
            <a:endParaRPr lang="hu-HU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Közvetett kommunikáció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578FB-7423-4386-96DF-27E9095CFB51}" type="slidenum">
              <a:rPr lang="hu-HU"/>
              <a:pPr/>
              <a:t>54</a:t>
            </a:fld>
            <a:endParaRPr lang="hu-H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0713" y="2743200"/>
            <a:ext cx="53625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Aszimmetrikus megnevezés</a:t>
            </a: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két folyamat közül az egyik megnevezi, hogy melyik folyamattal akar kommunikálni</a:t>
            </a:r>
          </a:p>
          <a:p>
            <a:r>
              <a:rPr lang="hu-HU" dirty="0"/>
              <a:t>A másik partner egy hozzá tartozó kaput (port) használ</a:t>
            </a:r>
          </a:p>
          <a:p>
            <a:pPr lvl="1"/>
            <a:r>
              <a:rPr lang="hu-HU" dirty="0"/>
              <a:t>Ezen keresztül több folyamathoz is kapcsolódhat</a:t>
            </a:r>
          </a:p>
          <a:p>
            <a:r>
              <a:rPr lang="hu-HU" dirty="0"/>
              <a:t>Ha minden folyamathoz csak egy kapu tartozhat, akkor ennek megnevezése szükségtelen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D8F21-E367-43BB-95D3-EF99A73ADC69}" type="slidenum">
              <a:rPr lang="hu-HU"/>
              <a:pPr/>
              <a:t>55</a:t>
            </a:fld>
            <a:endParaRPr lang="hu-HU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Aszimmetrikus megnevezés</a:t>
            </a: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adó információt kap arról, hogy a kommunikáció másik végén melyik folyamat található</a:t>
            </a:r>
          </a:p>
          <a:p>
            <a:r>
              <a:rPr lang="hu-HU" dirty="0"/>
              <a:t>Tipikus eset, hogy a vevőhöz tartozik a kapu, az adni kívánóknak kell a folyamatot megnevezni</a:t>
            </a:r>
          </a:p>
          <a:p>
            <a:pPr lvl="1"/>
            <a:r>
              <a:rPr lang="hu-HU" dirty="0"/>
              <a:t>Ez az eset nem más, mint hogy a postaládához csak egy folyamatnak van vételi joga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D8F21-E367-43BB-95D3-EF99A73ADC69}" type="slidenum">
              <a:rPr lang="hu-HU"/>
              <a:pPr/>
              <a:t>56</a:t>
            </a:fld>
            <a:endParaRPr lang="hu-HU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Aszimmetrikus megnevezés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D8F21-E367-43BB-95D3-EF99A73ADC69}" type="slidenum">
              <a:rPr lang="hu-HU"/>
              <a:pPr/>
              <a:t>57</a:t>
            </a:fld>
            <a:endParaRPr lang="hu-H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1663" y="2652713"/>
            <a:ext cx="54006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Üzenetszórás</a:t>
            </a:r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Több folyamatot összekötő közeg (pl. lokális hálózatok) esetén létezhetnek olyan üzenetek, amelyeket több folyamat, esetleg mindegyikük vesz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5E308-F797-45B3-85C3-256F51F2BA0C}" type="slidenum">
              <a:rPr lang="hu-HU"/>
              <a:pPr/>
              <a:t>58</a:t>
            </a:fld>
            <a:endParaRPr lang="hu-H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762375"/>
            <a:ext cx="482917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Implicit szinkronizáció</a:t>
            </a: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folyamatok közötti információcsere általában valamilyen szinkronizációval jár együtt</a:t>
            </a:r>
          </a:p>
          <a:p>
            <a:r>
              <a:rPr lang="hu-HU" dirty="0"/>
              <a:t>A szinkronizáció típusa az átviteli csatornán található puffertől függ</a:t>
            </a:r>
          </a:p>
          <a:p>
            <a:pPr lvl="1"/>
            <a:r>
              <a:rPr lang="hu-HU" dirty="0"/>
              <a:t>Tárolás nélküli átvitel</a:t>
            </a:r>
          </a:p>
          <a:p>
            <a:pPr lvl="1"/>
            <a:r>
              <a:rPr lang="hu-HU" dirty="0"/>
              <a:t>Véges kapacitású tároló</a:t>
            </a:r>
          </a:p>
          <a:p>
            <a:pPr lvl="1"/>
            <a:r>
              <a:rPr lang="hu-HU" dirty="0"/>
              <a:t>„Végtelen” kapacitású tároló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B85C4-864D-4A8D-BB42-72A9E7966998}" type="slidenum">
              <a:rPr lang="hu-HU"/>
              <a:pPr/>
              <a:t>59</a:t>
            </a:fld>
            <a:endParaRPr lang="hu-H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Szinkronizáció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folyamatok végrehajtása időben nem független egymástól</a:t>
            </a:r>
          </a:p>
          <a:p>
            <a:r>
              <a:rPr lang="hu-HU" dirty="0"/>
              <a:t>A szinkronizáció három alapesete</a:t>
            </a:r>
          </a:p>
          <a:p>
            <a:pPr lvl="1"/>
            <a:r>
              <a:rPr lang="hu-HU" dirty="0"/>
              <a:t>Precedencia</a:t>
            </a:r>
          </a:p>
          <a:p>
            <a:pPr lvl="1"/>
            <a:r>
              <a:rPr lang="hu-HU" dirty="0"/>
              <a:t>Egyidejűség</a:t>
            </a:r>
          </a:p>
          <a:p>
            <a:pPr lvl="1"/>
            <a:r>
              <a:rPr lang="hu-HU" dirty="0"/>
              <a:t>Kölcsönös kizárás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21345-0BAC-4F3C-82BD-CF96D4733B3B}" type="slidenum">
              <a:rPr lang="hu-HU"/>
              <a:pPr/>
              <a:t>6</a:t>
            </a:fld>
            <a:endParaRPr lang="hu-HU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Tárolás nélküli átvitel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csatornán nincs tárolás</a:t>
            </a:r>
          </a:p>
          <a:p>
            <a:r>
              <a:rPr lang="hu-HU" dirty="0"/>
              <a:t>Az adásnak és a vételnek egy időben kell lebonyolódnia</a:t>
            </a:r>
          </a:p>
          <a:p>
            <a:r>
              <a:rPr lang="hu-HU" dirty="0"/>
              <a:t>A két folyamat randevúzik</a:t>
            </a:r>
          </a:p>
          <a:p>
            <a:pPr lvl="1"/>
            <a:r>
              <a:rPr lang="hu-HU" dirty="0"/>
              <a:t>Egyidejűség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DCA06-76F8-4481-A013-CB70B0A96443}" type="slidenum">
              <a:rPr lang="hu-HU"/>
              <a:pPr/>
              <a:t>60</a:t>
            </a:fld>
            <a:endParaRPr lang="hu-HU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Véges kapacitású tároló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Általában a puffert egy időben csak egy folyamat használhatja</a:t>
            </a:r>
          </a:p>
          <a:p>
            <a:pPr lvl="1"/>
            <a:r>
              <a:rPr lang="hu-HU" dirty="0"/>
              <a:t>Kölcsönös kizárás</a:t>
            </a:r>
          </a:p>
          <a:p>
            <a:r>
              <a:rPr lang="hu-HU" dirty="0"/>
              <a:t>A két folyamat utasításai között sorrendiségnek kell teljesülnie (</a:t>
            </a:r>
            <a:r>
              <a:rPr lang="hu-HU" dirty="0" err="1"/>
              <a:t>precedencia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A vevő folyamat várakozik, amíg az adó legalább egy üzenetet el nem küldött</a:t>
            </a:r>
          </a:p>
          <a:p>
            <a:pPr lvl="1"/>
            <a:r>
              <a:rPr lang="hu-HU" dirty="0"/>
              <a:t>Az adó is várakozhat, ha a puffer tele van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06092-5518-48B2-A7D6-96A4B9363837}" type="slidenum">
              <a:rPr lang="hu-HU"/>
              <a:pPr/>
              <a:t>61</a:t>
            </a:fld>
            <a:endParaRPr lang="hu-HU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Véges kapacitású tároló</a:t>
            </a: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Amíg a pufferben van szabad hely, az adó nem várakozik </a:t>
            </a:r>
            <a:r>
              <a:rPr lang="hu-HU" dirty="0">
                <a:latin typeface="Calibri"/>
              </a:rPr>
              <a:t>→</a:t>
            </a:r>
            <a:r>
              <a:rPr lang="hu-HU" dirty="0"/>
              <a:t> az adó folyamat csak azt tudja, hogy az üzenete a pufferbe került, de arról nem szerez tudomást, hogy a vevő mikor olvasta el</a:t>
            </a:r>
          </a:p>
          <a:p>
            <a:pPr lvl="1"/>
            <a:r>
              <a:rPr lang="hu-HU" dirty="0"/>
              <a:t>Ha szükséges akkor a kommunikációs rendszer küldhet az üzenet vételéről nyugtát</a:t>
            </a:r>
          </a:p>
          <a:p>
            <a:pPr lvl="1"/>
            <a:r>
              <a:rPr lang="hu-HU" dirty="0"/>
              <a:t>A vevő visszajelezhet egy másik csatornát használva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531B3-5AC3-4D1F-A569-0268EBABB5CF}" type="slidenum">
              <a:rPr lang="hu-HU"/>
              <a:pPr/>
              <a:t>62</a:t>
            </a:fld>
            <a:endParaRPr lang="hu-HU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„Végtelen” kapacitású tároló</a:t>
            </a:r>
            <a:endParaRPr lang="en-US"/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végtelen nagyságú puffer esetén az adó soha nem kényszerül várakozni</a:t>
            </a:r>
          </a:p>
          <a:p>
            <a:pPr lvl="1"/>
            <a:r>
              <a:rPr lang="hu-HU" dirty="0"/>
              <a:t>Például külső tevékenység, amelyre az operációs rendszernek nincs hatása</a:t>
            </a:r>
          </a:p>
          <a:p>
            <a:r>
              <a:rPr lang="hu-HU" dirty="0"/>
              <a:t>A végtelen puffer nem létezik </a:t>
            </a:r>
            <a:r>
              <a:rPr lang="hu-HU" dirty="0">
                <a:sym typeface="Wingdings" panose="05000000000000000000" pitchFamily="2" charset="2"/>
              </a:rPr>
              <a:t></a:t>
            </a:r>
            <a:r>
              <a:rPr lang="hu-HU" dirty="0"/>
              <a:t> megtelhet</a:t>
            </a:r>
          </a:p>
          <a:p>
            <a:pPr lvl="1"/>
            <a:r>
              <a:rPr lang="hu-HU" dirty="0"/>
              <a:t>Információvesztés következik be</a:t>
            </a:r>
          </a:p>
          <a:p>
            <a:pPr lvl="2"/>
            <a:r>
              <a:rPr lang="hu-HU" dirty="0"/>
              <a:t>Az új információt figyelmen kívül hagyjuk</a:t>
            </a:r>
          </a:p>
          <a:p>
            <a:pPr lvl="2"/>
            <a:r>
              <a:rPr lang="hu-HU" dirty="0"/>
              <a:t>Egy korábbi pufferelt információ íródik felül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7E1E6-087B-4184-9E5C-48DA6D6FD76C}" type="slidenum">
              <a:rPr lang="hu-HU"/>
              <a:pPr/>
              <a:t>63</a:t>
            </a:fld>
            <a:endParaRPr lang="hu-HU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Átviteli hibák kezelése</a:t>
            </a: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Az átviteli csatorna hibás működésén kívül előfordulhatnak olyan hibák is, amelyek abból fakadnak, hogy a két folyamat két különböző központi egységen fut</a:t>
            </a:r>
          </a:p>
          <a:p>
            <a:r>
              <a:rPr lang="hu-HU" dirty="0"/>
              <a:t>Lehetséges hibák</a:t>
            </a:r>
          </a:p>
          <a:p>
            <a:pPr lvl="1"/>
            <a:r>
              <a:rPr lang="hu-HU" dirty="0"/>
              <a:t>Folyamat befejeződése</a:t>
            </a:r>
          </a:p>
          <a:p>
            <a:pPr lvl="1"/>
            <a:r>
              <a:rPr lang="hu-HU" dirty="0"/>
              <a:t>Elveszett, torzult üzenetek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C97CC-CB7E-4B95-BA87-BA07818EB78C}" type="slidenum">
              <a:rPr lang="hu-HU"/>
              <a:pPr/>
              <a:t>64</a:t>
            </a:fld>
            <a:endParaRPr lang="hu-HU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Folyamat befejeződése</a:t>
            </a:r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Akár az adó, akár a vevő folyamat valamilyen okból váratlanul befejeződhet</a:t>
            </a:r>
          </a:p>
          <a:p>
            <a:r>
              <a:rPr lang="hu-HU" dirty="0"/>
              <a:t>Ha az adó folyamat áll le</a:t>
            </a:r>
          </a:p>
          <a:p>
            <a:pPr lvl="1"/>
            <a:r>
              <a:rPr lang="hu-HU" dirty="0"/>
              <a:t>A vevő hiába várakozik a következő üzenetre</a:t>
            </a:r>
          </a:p>
          <a:p>
            <a:pPr lvl="1"/>
            <a:r>
              <a:rPr lang="hu-HU" dirty="0"/>
              <a:t>Ez nem holtpont, hiszen csak egy folyamatot érint</a:t>
            </a:r>
          </a:p>
          <a:p>
            <a:pPr lvl="1"/>
            <a:r>
              <a:rPr lang="hu-HU" dirty="0"/>
              <a:t>Felismerése egyszerű</a:t>
            </a:r>
          </a:p>
          <a:p>
            <a:pPr lvl="1"/>
            <a:r>
              <a:rPr lang="hu-HU" dirty="0"/>
              <a:t>Az operációs rendszer terminálhatja a vevőt is vagy jelezheti neki az adó megszűntét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EB17D-7353-4B32-8629-461CB3D9650A}" type="slidenum">
              <a:rPr lang="hu-HU"/>
              <a:pPr/>
              <a:t>65</a:t>
            </a:fld>
            <a:endParaRPr lang="hu-HU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Folyamat befejeződése</a:t>
            </a:r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Ha a vevő folyamat áll le</a:t>
            </a:r>
          </a:p>
          <a:p>
            <a:pPr lvl="1"/>
            <a:r>
              <a:rPr lang="hu-HU" dirty="0"/>
              <a:t>Az adó nulla vagy véges kapacitású puffer esetén előbb-utóbb várakozni kényszerül</a:t>
            </a:r>
          </a:p>
          <a:p>
            <a:pPr lvl="2"/>
            <a:r>
              <a:rPr lang="hu-HU" dirty="0"/>
              <a:t>Az </a:t>
            </a:r>
            <a:r>
              <a:rPr lang="hu-HU" dirty="0" err="1"/>
              <a:t>előzőhöz</a:t>
            </a:r>
            <a:r>
              <a:rPr lang="hu-HU" dirty="0"/>
              <a:t> hasonló módon kezelhető</a:t>
            </a:r>
          </a:p>
          <a:p>
            <a:pPr lvl="1"/>
            <a:r>
              <a:rPr lang="hu-HU" dirty="0"/>
              <a:t>Végtelen hosszú puffer esetén az adó csak az esetleges nyugták hiányából veheti észre a vevő megszűnését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EB17D-7353-4B32-8629-461CB3D9650A}" type="slidenum">
              <a:rPr lang="hu-HU"/>
              <a:pPr/>
              <a:t>66</a:t>
            </a:fld>
            <a:endParaRPr lang="hu-HU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Folyamat befejeződése</a:t>
            </a:r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adó megszűnése a súlyosabb hiba</a:t>
            </a:r>
          </a:p>
          <a:p>
            <a:pPr lvl="1"/>
            <a:r>
              <a:rPr lang="hu-HU" dirty="0"/>
              <a:t>Az operációs rendszerek ilyenkor inkább </a:t>
            </a:r>
            <a:r>
              <a:rPr lang="hu-HU" dirty="0" err="1"/>
              <a:t>terminálják</a:t>
            </a:r>
            <a:r>
              <a:rPr lang="hu-HU" dirty="0"/>
              <a:t> a másik (a vevő) folyamatot</a:t>
            </a:r>
          </a:p>
          <a:p>
            <a:r>
              <a:rPr lang="hu-HU" dirty="0"/>
              <a:t>A folyamatok leállásának detektálása egy időkorlát túllépésének (</a:t>
            </a:r>
            <a:r>
              <a:rPr lang="hu-HU" dirty="0" err="1"/>
              <a:t>timeout</a:t>
            </a:r>
            <a:r>
              <a:rPr lang="hu-HU" dirty="0"/>
              <a:t>) figyelésével történhet</a:t>
            </a:r>
          </a:p>
          <a:p>
            <a:pPr lvl="1"/>
            <a:r>
              <a:rPr lang="hu-HU" dirty="0"/>
              <a:t>Adott időtartamon belül történnie kellett volna valamilyen kommunikációnak	</a:t>
            </a:r>
          </a:p>
          <a:p>
            <a:pPr lvl="1"/>
            <a:r>
              <a:rPr lang="hu-HU" dirty="0"/>
              <a:t>Jó időkorlát megállapítása nehéz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3B91-EBA3-4229-BFF7-3C8EE7622BA6}" type="slidenum">
              <a:rPr lang="hu-HU"/>
              <a:pPr/>
              <a:t>67</a:t>
            </a:fld>
            <a:endParaRPr lang="hu-HU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Elveszett, torzult üzenetek</a:t>
            </a: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operációs rendszer felismeri a hibát és újraküldi az üzenetet</a:t>
            </a:r>
          </a:p>
          <a:p>
            <a:r>
              <a:rPr lang="hu-HU" dirty="0"/>
              <a:t>Az operációs rendszer értesíti a hibáról az adó folyamatot, amelyik újraküldi az üzenetet</a:t>
            </a:r>
          </a:p>
          <a:p>
            <a:r>
              <a:rPr lang="hu-HU" dirty="0"/>
              <a:t>A vevő ismeri fel a hibát és kéri az adótól a hiányzó üzenet ismétlését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2A120-3FAD-4A96-A47C-988C10B1EEF3}" type="slidenum">
              <a:rPr lang="hu-HU"/>
              <a:pPr/>
              <a:t>68</a:t>
            </a:fld>
            <a:endParaRPr lang="hu-HU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Elveszett, torzult üzenetek</a:t>
            </a: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torzult üzenetek ellenőrzése viszonylag egyszerű</a:t>
            </a:r>
          </a:p>
          <a:p>
            <a:pPr lvl="1"/>
            <a:r>
              <a:rPr lang="hu-HU" dirty="0"/>
              <a:t>CRC, </a:t>
            </a:r>
            <a:r>
              <a:rPr lang="hu-HU" dirty="0" err="1"/>
              <a:t>checksum</a:t>
            </a:r>
            <a:r>
              <a:rPr lang="hu-HU" dirty="0"/>
              <a:t>, …</a:t>
            </a:r>
          </a:p>
          <a:p>
            <a:r>
              <a:rPr lang="hu-HU" dirty="0"/>
              <a:t>Elveszett üzenetek detektálása bonyolultabb eljárásokat és időkorlát </a:t>
            </a:r>
            <a:r>
              <a:rPr lang="hu-HU"/>
              <a:t>figyelést igényel</a:t>
            </a:r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2A120-3FAD-4A96-A47C-988C10B1EEF3}" type="slidenum">
              <a:rPr lang="hu-HU"/>
              <a:pPr/>
              <a:t>69</a:t>
            </a:fld>
            <a:endParaRPr lang="hu-H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Precendencia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Meghatározott sorrend biztosítása</a:t>
            </a:r>
          </a:p>
          <a:p>
            <a:r>
              <a:rPr lang="hu-HU" dirty="0"/>
              <a:t>Az egyik folyamat adott utasításai meg kell, hogy előzzék egy másik folyamat adott utasításait</a:t>
            </a:r>
          </a:p>
          <a:p>
            <a:r>
              <a:rPr lang="hu-HU" dirty="0"/>
              <a:t>Például</a:t>
            </a:r>
          </a:p>
          <a:p>
            <a:pPr lvl="1"/>
            <a:r>
              <a:rPr lang="hu-HU" dirty="0"/>
              <a:t>Szakács kávét főz </a:t>
            </a:r>
            <a:r>
              <a:rPr lang="hu-HU" dirty="0">
                <a:latin typeface="Calibri"/>
              </a:rPr>
              <a:t>← kukta cukrot vesz</a:t>
            </a:r>
          </a:p>
          <a:p>
            <a:pPr lvl="1"/>
            <a:r>
              <a:rPr lang="hu-HU" dirty="0">
                <a:latin typeface="Calibri"/>
              </a:rPr>
              <a:t>Különben kihűl a kávé</a:t>
            </a:r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21345-0BAC-4F3C-82BD-CF96D4733B3B}" type="slidenum">
              <a:rPr lang="hu-HU"/>
              <a:pPr/>
              <a:t>7</a:t>
            </a:fld>
            <a:endParaRPr lang="hu-H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Egyidejűség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Két vagy több folyamat bizonyos utasításainak egyidejűsége</a:t>
            </a:r>
          </a:p>
          <a:p>
            <a:r>
              <a:rPr lang="hu-HU" dirty="0"/>
              <a:t>A folyamatok bevárják egymást (randevú)</a:t>
            </a:r>
          </a:p>
          <a:p>
            <a:r>
              <a:rPr lang="hu-HU" dirty="0"/>
              <a:t>Két folyamat bevárja egymást mielőtt további működését elkezdené</a:t>
            </a:r>
          </a:p>
          <a:p>
            <a:r>
              <a:rPr lang="hu-HU" dirty="0"/>
              <a:t>Például</a:t>
            </a:r>
          </a:p>
          <a:p>
            <a:pPr lvl="1"/>
            <a:r>
              <a:rPr lang="hu-HU" dirty="0"/>
              <a:t>Szakács kávét főz || kukta habot ver</a:t>
            </a:r>
          </a:p>
          <a:p>
            <a:pPr lvl="1"/>
            <a:r>
              <a:rPr lang="hu-HU" dirty="0"/>
              <a:t>Különben kihűl a kávé vagy összeesik a hab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21345-0BAC-4F3C-82BD-CF96D4733B3B}" type="slidenum">
              <a:rPr lang="hu-HU"/>
              <a:pPr/>
              <a:t>8</a:t>
            </a:fld>
            <a:endParaRPr lang="hu-H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Kölcsönös kizárás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futási sorrendre nincs korlát</a:t>
            </a:r>
          </a:p>
          <a:p>
            <a:r>
              <a:rPr lang="hu-HU" dirty="0"/>
              <a:t>A kijelölt utasítások közül egyszerre csak egy futhat</a:t>
            </a:r>
          </a:p>
          <a:p>
            <a:r>
              <a:rPr lang="hu-HU" dirty="0"/>
              <a:t>Például</a:t>
            </a:r>
          </a:p>
          <a:p>
            <a:pPr lvl="1"/>
            <a:r>
              <a:rPr lang="hu-HU" dirty="0"/>
              <a:t>Szakács habot ver </a:t>
            </a:r>
            <a:r>
              <a:rPr lang="hu-HU" dirty="0">
                <a:latin typeface="Calibri"/>
                <a:cs typeface="Calibri"/>
              </a:rPr>
              <a:t>×</a:t>
            </a:r>
            <a:r>
              <a:rPr lang="hu-HU" dirty="0"/>
              <a:t> kukta habverőt mosogat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21345-0BAC-4F3C-82BD-CF96D4733B3B}" type="slidenum">
              <a:rPr lang="hu-HU"/>
              <a:pPr/>
              <a:t>9</a:t>
            </a:fld>
            <a:endParaRPr lang="hu-H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PEN</Template>
  <TotalTime>113</TotalTime>
  <Words>2303</Words>
  <Application>Microsoft Office PowerPoint</Application>
  <PresentationFormat>Diavetítés a képernyőre (4:3 oldalarány)</PresentationFormat>
  <Paragraphs>476</Paragraphs>
  <Slides>69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69</vt:i4>
      </vt:variant>
    </vt:vector>
  </HeadingPairs>
  <TitlesOfParts>
    <vt:vector size="74" baseType="lpstr">
      <vt:lpstr>Arial</vt:lpstr>
      <vt:lpstr>Calibri</vt:lpstr>
      <vt:lpstr>Consolas</vt:lpstr>
      <vt:lpstr>Courier New</vt:lpstr>
      <vt:lpstr>PEN</vt:lpstr>
      <vt:lpstr>Operációs rendszerek</vt:lpstr>
      <vt:lpstr>Tartalom</vt:lpstr>
      <vt:lpstr>Bevezetés</vt:lpstr>
      <vt:lpstr>Bevezetés</vt:lpstr>
      <vt:lpstr>Együttműködő folyamatok</vt:lpstr>
      <vt:lpstr>Szinkronizáció</vt:lpstr>
      <vt:lpstr>Precendencia</vt:lpstr>
      <vt:lpstr>Egyidejűség</vt:lpstr>
      <vt:lpstr>Kölcsönös kizárás</vt:lpstr>
      <vt:lpstr>Versenyhelyzet</vt:lpstr>
      <vt:lpstr>Versenyhelyzet</vt:lpstr>
      <vt:lpstr>Példa (hőmérséklet szabályzó)</vt:lpstr>
      <vt:lpstr>Egyéb fogalmak</vt:lpstr>
      <vt:lpstr>Folyamatokból álló rendszerek</vt:lpstr>
      <vt:lpstr>Kölcsönös kizárás</vt:lpstr>
      <vt:lpstr>Kritikus szakasz</vt:lpstr>
      <vt:lpstr>Példa (hőmérséklet szabályzó)</vt:lpstr>
      <vt:lpstr>Példa</vt:lpstr>
      <vt:lpstr>Kritikus szakasz és kölcsönös kizárás</vt:lpstr>
      <vt:lpstr>Kritikus szakasz</vt:lpstr>
      <vt:lpstr>A folyamat általános struktúrája</vt:lpstr>
      <vt:lpstr>Megvalósítási módszerek</vt:lpstr>
      <vt:lpstr>Megszakítás tiltása</vt:lpstr>
      <vt:lpstr>Tisztán programozott megoldások</vt:lpstr>
      <vt:lpstr>Naiv programozott megközelítés</vt:lpstr>
      <vt:lpstr>Szigorú váltás algoritmus</vt:lpstr>
      <vt:lpstr>Peterson algoritmusa</vt:lpstr>
      <vt:lpstr>Peterson algoritmusa</vt:lpstr>
      <vt:lpstr>Hardver támogatás</vt:lpstr>
      <vt:lpstr>Szemafor</vt:lpstr>
      <vt:lpstr>Szemafor</vt:lpstr>
      <vt:lpstr>Szemafor</vt:lpstr>
      <vt:lpstr>Szinkronizáció szemaforral</vt:lpstr>
      <vt:lpstr>Szinkronizáció szemaforral</vt:lpstr>
      <vt:lpstr>Szinkronizáció szemaforral</vt:lpstr>
      <vt:lpstr>Megvalósítási problémák</vt:lpstr>
      <vt:lpstr>Megvalósítási problémák</vt:lpstr>
      <vt:lpstr>Megvalósítási problémák</vt:lpstr>
      <vt:lpstr>Lehetséges szemafor megvalósítás</vt:lpstr>
      <vt:lpstr>Fejlett programozási módszerek</vt:lpstr>
      <vt:lpstr>(Feltételes) kritikus szakasz</vt:lpstr>
      <vt:lpstr>Monitor</vt:lpstr>
      <vt:lpstr>Monitor példa</vt:lpstr>
      <vt:lpstr>Akadály (barrier)</vt:lpstr>
      <vt:lpstr>Folyamatokból álló rendszerek</vt:lpstr>
      <vt:lpstr>Információcsere (interprocess communication)</vt:lpstr>
      <vt:lpstr>Kommunikációs csatorna</vt:lpstr>
      <vt:lpstr>A csatorna fizikai tulajdonságai</vt:lpstr>
      <vt:lpstr>A csatorna fizikai tulajdonságai</vt:lpstr>
      <vt:lpstr>Folyamatok megnevezése</vt:lpstr>
      <vt:lpstr>Közvetlen kommunikáció</vt:lpstr>
      <vt:lpstr>Közvetlen kommunikáció</vt:lpstr>
      <vt:lpstr>Közvetett kommunikáció </vt:lpstr>
      <vt:lpstr>Közvetett kommunikáció </vt:lpstr>
      <vt:lpstr>Aszimmetrikus megnevezés</vt:lpstr>
      <vt:lpstr>Aszimmetrikus megnevezés</vt:lpstr>
      <vt:lpstr>Aszimmetrikus megnevezés</vt:lpstr>
      <vt:lpstr>Üzenetszórás</vt:lpstr>
      <vt:lpstr>Implicit szinkronizáció</vt:lpstr>
      <vt:lpstr>Tárolás nélküli átvitel</vt:lpstr>
      <vt:lpstr>Véges kapacitású tároló</vt:lpstr>
      <vt:lpstr>Véges kapacitású tároló</vt:lpstr>
      <vt:lpstr>„Végtelen” kapacitású tároló</vt:lpstr>
      <vt:lpstr>Átviteli hibák kezelése</vt:lpstr>
      <vt:lpstr>Folyamat befejeződése</vt:lpstr>
      <vt:lpstr>Folyamat befejeződése</vt:lpstr>
      <vt:lpstr>Folyamat befejeződése</vt:lpstr>
      <vt:lpstr>Elveszett, torzult üzenetek</vt:lpstr>
      <vt:lpstr>Elveszett, torzult üzenetek</vt:lpstr>
    </vt:vector>
  </TitlesOfParts>
  <Company>Pannon Egyetem Nagykanizsa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Operációs rendszerek 3. előadás</dc:title>
  <dc:subject>Folyamatokból álló rendszerek</dc:subject>
  <dc:creator>Holczinger Tibor</dc:creator>
  <cp:lastModifiedBy>Tibor Holczinger</cp:lastModifiedBy>
  <cp:revision>90</cp:revision>
  <dcterms:created xsi:type="dcterms:W3CDTF">2007-06-13T11:17:41Z</dcterms:created>
  <dcterms:modified xsi:type="dcterms:W3CDTF">2019-02-26T20:35:11Z</dcterms:modified>
</cp:coreProperties>
</file>