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14"/>
  </p:notesMasterIdLst>
  <p:sldIdLst>
    <p:sldId id="256" r:id="rId2"/>
    <p:sldId id="309" r:id="rId3"/>
    <p:sldId id="257" r:id="rId4"/>
    <p:sldId id="407" r:id="rId5"/>
    <p:sldId id="317" r:id="rId6"/>
    <p:sldId id="321" r:id="rId7"/>
    <p:sldId id="310" r:id="rId8"/>
    <p:sldId id="258" r:id="rId9"/>
    <p:sldId id="408" r:id="rId10"/>
    <p:sldId id="259" r:id="rId11"/>
    <p:sldId id="260" r:id="rId12"/>
    <p:sldId id="261" r:id="rId13"/>
    <p:sldId id="262" r:id="rId14"/>
    <p:sldId id="263" r:id="rId15"/>
    <p:sldId id="322" r:id="rId16"/>
    <p:sldId id="333" r:id="rId17"/>
    <p:sldId id="332" r:id="rId18"/>
    <p:sldId id="331" r:id="rId19"/>
    <p:sldId id="330" r:id="rId20"/>
    <p:sldId id="329" r:id="rId21"/>
    <p:sldId id="328" r:id="rId22"/>
    <p:sldId id="327" r:id="rId23"/>
    <p:sldId id="326" r:id="rId24"/>
    <p:sldId id="325" r:id="rId25"/>
    <p:sldId id="324" r:id="rId26"/>
    <p:sldId id="334" r:id="rId27"/>
    <p:sldId id="336" r:id="rId28"/>
    <p:sldId id="337" r:id="rId29"/>
    <p:sldId id="335" r:id="rId30"/>
    <p:sldId id="339" r:id="rId31"/>
    <p:sldId id="338" r:id="rId32"/>
    <p:sldId id="341" r:id="rId33"/>
    <p:sldId id="340" r:id="rId34"/>
    <p:sldId id="343" r:id="rId35"/>
    <p:sldId id="344" r:id="rId36"/>
    <p:sldId id="345" r:id="rId37"/>
    <p:sldId id="342" r:id="rId38"/>
    <p:sldId id="347" r:id="rId39"/>
    <p:sldId id="346" r:id="rId40"/>
    <p:sldId id="348" r:id="rId41"/>
    <p:sldId id="349" r:id="rId42"/>
    <p:sldId id="350" r:id="rId43"/>
    <p:sldId id="351" r:id="rId44"/>
    <p:sldId id="352" r:id="rId45"/>
    <p:sldId id="311" r:id="rId46"/>
    <p:sldId id="264" r:id="rId47"/>
    <p:sldId id="354" r:id="rId48"/>
    <p:sldId id="312" r:id="rId49"/>
    <p:sldId id="265" r:id="rId50"/>
    <p:sldId id="266" r:id="rId51"/>
    <p:sldId id="267" r:id="rId52"/>
    <p:sldId id="355" r:id="rId53"/>
    <p:sldId id="268" r:id="rId54"/>
    <p:sldId id="364" r:id="rId55"/>
    <p:sldId id="356" r:id="rId56"/>
    <p:sldId id="269" r:id="rId57"/>
    <p:sldId id="357" r:id="rId58"/>
    <p:sldId id="313" r:id="rId59"/>
    <p:sldId id="270" r:id="rId60"/>
    <p:sldId id="406" r:id="rId61"/>
    <p:sldId id="271" r:id="rId62"/>
    <p:sldId id="358" r:id="rId63"/>
    <p:sldId id="272" r:id="rId64"/>
    <p:sldId id="365" r:id="rId65"/>
    <p:sldId id="366" r:id="rId66"/>
    <p:sldId id="273" r:id="rId67"/>
    <p:sldId id="318" r:id="rId68"/>
    <p:sldId id="367" r:id="rId69"/>
    <p:sldId id="368" r:id="rId70"/>
    <p:sldId id="369" r:id="rId71"/>
    <p:sldId id="370" r:id="rId72"/>
    <p:sldId id="359" r:id="rId73"/>
    <p:sldId id="371" r:id="rId74"/>
    <p:sldId id="373" r:id="rId75"/>
    <p:sldId id="374" r:id="rId76"/>
    <p:sldId id="399" r:id="rId77"/>
    <p:sldId id="375" r:id="rId78"/>
    <p:sldId id="376" r:id="rId79"/>
    <p:sldId id="377" r:id="rId80"/>
    <p:sldId id="400" r:id="rId81"/>
    <p:sldId id="380" r:id="rId82"/>
    <p:sldId id="381" r:id="rId83"/>
    <p:sldId id="401" r:id="rId84"/>
    <p:sldId id="384" r:id="rId85"/>
    <p:sldId id="385" r:id="rId86"/>
    <p:sldId id="402" r:id="rId87"/>
    <p:sldId id="388" r:id="rId88"/>
    <p:sldId id="389" r:id="rId89"/>
    <p:sldId id="403" r:id="rId90"/>
    <p:sldId id="392" r:id="rId91"/>
    <p:sldId id="393" r:id="rId92"/>
    <p:sldId id="404" r:id="rId93"/>
    <p:sldId id="405" r:id="rId94"/>
    <p:sldId id="314" r:id="rId95"/>
    <p:sldId id="274" r:id="rId96"/>
    <p:sldId id="360" r:id="rId97"/>
    <p:sldId id="396" r:id="rId98"/>
    <p:sldId id="397" r:id="rId99"/>
    <p:sldId id="398" r:id="rId100"/>
    <p:sldId id="275" r:id="rId101"/>
    <p:sldId id="315" r:id="rId102"/>
    <p:sldId id="276" r:id="rId103"/>
    <p:sldId id="363" r:id="rId104"/>
    <p:sldId id="277" r:id="rId105"/>
    <p:sldId id="353" r:id="rId106"/>
    <p:sldId id="316" r:id="rId107"/>
    <p:sldId id="278" r:id="rId108"/>
    <p:sldId id="279" r:id="rId109"/>
    <p:sldId id="361" r:id="rId110"/>
    <p:sldId id="319" r:id="rId111"/>
    <p:sldId id="320" r:id="rId112"/>
    <p:sldId id="362" r:id="rId1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4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theme" Target="theme/theme1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tableStyles" Target="tableStyles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Relationship Id="rId4" Type="http://schemas.openxmlformats.org/officeDocument/2006/relationships/image" Target="../media/image6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983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83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</a:p>
        </p:txBody>
      </p:sp>
      <p:sp>
        <p:nvSpPr>
          <p:cNvPr id="983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983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0D97E92-E0F3-4691-A292-B4945E15B4C3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947382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hu-HU" noProof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2019. 03. 05.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2019. 03. 05.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2019. 03. 05.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2019. 03. 05.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2019. 03. 05.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2019. 03. 05.</a:t>
            </a:fld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2019. 03. 05.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2019. 03. 05.</a:t>
            </a:fld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05250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2214554"/>
            <a:ext cx="3008313" cy="391160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2019. 03. 05.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2019. 03. 05.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66865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69BAD-EE00-44BD-B504-E212B74EA86E}" type="datetimeFigureOut">
              <a:rPr lang="hu-HU" smtClean="0"/>
              <a:pPr/>
              <a:t>2019. 03. 05.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4270A-B839-41B7-B49A-3D662C12243F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6.emf"/><Relationship Id="rId4" Type="http://schemas.openxmlformats.org/officeDocument/2006/relationships/image" Target="../media/image3.emf"/><Relationship Id="rId9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3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4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5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6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7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8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9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20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21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2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23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24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25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26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27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28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29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30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31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4" Type="http://schemas.openxmlformats.org/officeDocument/2006/relationships/image" Target="../media/image3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4" Type="http://schemas.openxmlformats.org/officeDocument/2006/relationships/image" Target="../media/image33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4" Type="http://schemas.openxmlformats.org/officeDocument/2006/relationships/image" Target="../media/image34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4" Type="http://schemas.openxmlformats.org/officeDocument/2006/relationships/image" Target="../media/image35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4" Type="http://schemas.openxmlformats.org/officeDocument/2006/relationships/image" Target="../media/image36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4" Type="http://schemas.openxmlformats.org/officeDocument/2006/relationships/image" Target="../media/image37.e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4" Type="http://schemas.openxmlformats.org/officeDocument/2006/relationships/image" Target="../media/image38.wmf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Operációs rendszerek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Holtpont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Erőforrás-használat lépései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hu-HU" dirty="0"/>
              <a:t>Igénylés</a:t>
            </a:r>
          </a:p>
          <a:p>
            <a:pPr lvl="1"/>
            <a:r>
              <a:rPr lang="hu-HU" dirty="0"/>
              <a:t>Ha az igény nem teljesíthető (az erőforrás foglalt), akkor a folyamat várakozni kényszerül</a:t>
            </a:r>
          </a:p>
          <a:p>
            <a:pPr marL="514350" indent="-514350">
              <a:buFont typeface="+mj-lt"/>
              <a:buAutoNum type="arabicPeriod"/>
            </a:pPr>
            <a:r>
              <a:rPr lang="hu-HU" dirty="0"/>
              <a:t>Használat</a:t>
            </a:r>
          </a:p>
          <a:p>
            <a:pPr lvl="1"/>
            <a:r>
              <a:rPr lang="hu-HU" dirty="0"/>
              <a:t>A folyamat az erőforrást kizárólagosan használja</a:t>
            </a:r>
          </a:p>
          <a:p>
            <a:pPr marL="514350" indent="-514350">
              <a:buFont typeface="+mj-lt"/>
              <a:buAutoNum type="arabicPeriod"/>
            </a:pPr>
            <a:r>
              <a:rPr lang="hu-HU" dirty="0"/>
              <a:t>Felszabadítás</a:t>
            </a:r>
          </a:p>
          <a:p>
            <a:pPr lvl="1"/>
            <a:r>
              <a:rPr lang="hu-HU" dirty="0"/>
              <a:t>A folyamat elengedi az erőforrást</a:t>
            </a:r>
          </a:p>
          <a:p>
            <a:pPr lvl="1"/>
            <a:r>
              <a:rPr lang="hu-HU" dirty="0"/>
              <a:t>Amennyiben az erőforrásra várakoztak más folyamatok, ezek közül valamelyik továbbléphet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E9171-A207-4A9E-90E3-744D56C0E783}" type="slidenum">
              <a:rPr lang="hu-HU"/>
              <a:pPr/>
              <a:t>10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Az algoritmus hátrányai</a:t>
            </a: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r>
              <a:rPr lang="hu-HU" dirty="0"/>
              <a:t>Az algoritmus időigényes, hiszen a rendszerben nagyon sok erőforrás lehet</a:t>
            </a:r>
          </a:p>
          <a:p>
            <a:r>
              <a:rPr lang="hu-HU" dirty="0"/>
              <a:t>Nehéz meghatározni, hogy milyen gyakran futtassuk</a:t>
            </a:r>
          </a:p>
          <a:p>
            <a:pPr lvl="1"/>
            <a:r>
              <a:rPr lang="hu-HU" dirty="0"/>
              <a:t>Ha adott időközönként futtatjuk akkor nehéz eldönteni, hogy milyen sűrűn kell ezt megtenni</a:t>
            </a:r>
          </a:p>
          <a:p>
            <a:pPr lvl="2"/>
            <a:r>
              <a:rPr lang="hu-HU" dirty="0"/>
              <a:t>Túl gyakori futatás időigénye rontja a rendszer hatékonyságát, átbocsátó képességét</a:t>
            </a:r>
          </a:p>
          <a:p>
            <a:pPr lvl="2"/>
            <a:r>
              <a:rPr lang="hu-HU" dirty="0"/>
              <a:t>Ha túl ritkán futtatjuk, a holtpontban túl sokáig várnak a folyamatok</a:t>
            </a:r>
          </a:p>
          <a:p>
            <a:pPr lvl="1"/>
            <a:r>
              <a:rPr lang="hu-HU" dirty="0"/>
              <a:t>Holtpont akkor alakulhat ki, amikor egy folyamat erőforrás-igényét kielégítjük vagy új igény keletkezik</a:t>
            </a:r>
          </a:p>
          <a:p>
            <a:pPr lvl="2"/>
            <a:r>
              <a:rPr lang="hu-HU" dirty="0"/>
              <a:t>Ha minden ilyen esetben lefuttatjuk az algoritmust, akkor a központi egysége túl sok időt tölt a holtpont felismerésével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6222D-5932-4FC9-8CEB-875155F17AD8}" type="slidenum">
              <a:rPr lang="hu-HU"/>
              <a:pPr/>
              <a:t>100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Holtpont kezelése</a:t>
            </a:r>
            <a:endParaRPr lang="en-US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A holtpont felszámolása</a:t>
            </a:r>
            <a:endParaRPr lang="en-US"/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Holtpont felszámolása</a:t>
            </a: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Folyamatok </a:t>
            </a:r>
            <a:r>
              <a:rPr lang="hu-HU" dirty="0" err="1"/>
              <a:t>terminálásával</a:t>
            </a:r>
            <a:endParaRPr lang="hu-HU" dirty="0"/>
          </a:p>
          <a:p>
            <a:pPr lvl="1"/>
            <a:r>
              <a:rPr lang="hu-HU" dirty="0"/>
              <a:t>Minden, a holtpontban résztvevő folyamatot megszüntetünk</a:t>
            </a:r>
          </a:p>
          <a:p>
            <a:pPr lvl="2"/>
            <a:r>
              <a:rPr lang="hu-HU" dirty="0"/>
              <a:t>Ez biztos, de költséges megoldás, hiszen a megszüntetett folyamatok addigi eredményei elvesznek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980E-5279-43E7-BEC8-6DB88CCB41BF}" type="slidenum">
              <a:rPr lang="hu-HU"/>
              <a:pPr/>
              <a:t>102</a:t>
            </a:fld>
            <a:endParaRPr lang="hu-HU"/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Holtpont felszámolása</a:t>
            </a: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Folyamatok </a:t>
            </a:r>
            <a:r>
              <a:rPr lang="hu-HU" dirty="0" err="1"/>
              <a:t>terminálásával</a:t>
            </a:r>
            <a:endParaRPr lang="hu-HU" dirty="0"/>
          </a:p>
          <a:p>
            <a:pPr lvl="1"/>
            <a:r>
              <a:rPr lang="hu-HU" dirty="0"/>
              <a:t>Egyesével szüntetünk meg folyamatokat, amíg a holtpont meg nem szűnik</a:t>
            </a:r>
          </a:p>
          <a:p>
            <a:pPr lvl="2"/>
            <a:r>
              <a:rPr lang="hu-HU" dirty="0"/>
              <a:t>A kiválasztás szempontjai lehetnek</a:t>
            </a:r>
          </a:p>
          <a:p>
            <a:pPr lvl="3"/>
            <a:r>
              <a:rPr lang="hu-HU" dirty="0"/>
              <a:t>Hány holtpont körben szerepel</a:t>
            </a:r>
          </a:p>
          <a:p>
            <a:pPr lvl="3"/>
            <a:r>
              <a:rPr lang="hu-HU" dirty="0"/>
              <a:t>Mekkora a prioritása</a:t>
            </a:r>
          </a:p>
          <a:p>
            <a:pPr lvl="3"/>
            <a:r>
              <a:rPr lang="hu-HU" dirty="0"/>
              <a:t>Mennyi ideje futott már, mennyit futna még</a:t>
            </a:r>
          </a:p>
          <a:p>
            <a:pPr lvl="3"/>
            <a:r>
              <a:rPr lang="hu-HU" dirty="0"/>
              <a:t>Mennyi erőforrást tart lefoglalva</a:t>
            </a:r>
          </a:p>
          <a:p>
            <a:pPr lvl="3"/>
            <a:r>
              <a:rPr lang="hu-HU" dirty="0"/>
              <a:t>Mennyi további erőforrásra lenne szükség</a:t>
            </a:r>
          </a:p>
          <a:p>
            <a:pPr lvl="3"/>
            <a:r>
              <a:rPr lang="hu-HU" dirty="0"/>
              <a:t>Interaktív vagy batch program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980E-5279-43E7-BEC8-6DB88CCB41BF}" type="slidenum">
              <a:rPr lang="hu-HU"/>
              <a:pPr/>
              <a:t>103</a:t>
            </a:fld>
            <a:endParaRPr lang="hu-HU"/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Holtpont felszámolása</a:t>
            </a: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Erőforrások elvételével</a:t>
            </a:r>
          </a:p>
          <a:p>
            <a:pPr lvl="1"/>
            <a:r>
              <a:rPr lang="hu-HU"/>
              <a:t>Kitől vegyük el és melyik erőforrást?</a:t>
            </a:r>
          </a:p>
          <a:p>
            <a:pPr lvl="1"/>
            <a:r>
              <a:rPr lang="hu-HU"/>
              <a:t>El kell kerülni a folyamatok kiéhezését, biztosítani kell, hogy ne mindig ugyanattól a folyamattól vegyünk el erőforrásokat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635D7-61EA-417C-B3A8-793D3F4B9EA1}" type="slidenum">
              <a:rPr lang="hu-HU"/>
              <a:pPr/>
              <a:t>104</a:t>
            </a:fld>
            <a:endParaRPr lang="hu-HU"/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Holtpont felszámolása</a:t>
            </a:r>
            <a:endParaRPr lang="en-US"/>
          </a:p>
        </p:txBody>
      </p:sp>
      <p:sp>
        <p:nvSpPr>
          <p:cNvPr id="135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u-HU"/>
              <a:t>A kiszemelt folyamatot (vagy az összest) vissza kell léptetni egy olyan állapotba, ahonnan a futását folytatni tudja és még nem volt holtpont</a:t>
            </a:r>
          </a:p>
          <a:p>
            <a:pPr lvl="1"/>
            <a:r>
              <a:rPr lang="hu-HU"/>
              <a:t>A folyamatnak leggyakrabban újra kell a futását kezdeni</a:t>
            </a:r>
          </a:p>
          <a:p>
            <a:pPr lvl="1"/>
            <a:r>
              <a:rPr lang="hu-HU"/>
              <a:t>Egyes operációs rendszerek a folyamatokhoz olyan ellenőrzési pontokat (</a:t>
            </a:r>
            <a:r>
              <a:rPr lang="en-US"/>
              <a:t>checkpoint</a:t>
            </a:r>
            <a:r>
              <a:rPr lang="hu-HU"/>
              <a:t>) rendelnek, ahol a folyamat és eredményeinek teljes állapotát elmentik</a:t>
            </a:r>
          </a:p>
          <a:p>
            <a:pPr lvl="1"/>
            <a:r>
              <a:rPr lang="hu-HU"/>
              <a:t>A folyamat futását elég a legutóbbi ellenőrzési ponttól újraindítani (</a:t>
            </a:r>
            <a:r>
              <a:rPr lang="en-US"/>
              <a:t>rollback</a:t>
            </a:r>
            <a:r>
              <a:rPr lang="hu-HU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A008-F8C8-47EC-A22B-27CEEF58C189}" type="slidenum">
              <a:rPr lang="hu-HU"/>
              <a:pPr/>
              <a:t>105</a:t>
            </a:fld>
            <a:endParaRPr lang="hu-HU"/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Holtpont</a:t>
            </a:r>
            <a:endParaRPr lang="en-US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Kombinált stratégiák</a:t>
            </a:r>
            <a:endParaRPr lang="en-US"/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Kombinált stratégiák</a:t>
            </a: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A fenti algoritmusok mindegyike a rendszer teljesítményét jelentős mértékben csökkentheti</a:t>
            </a:r>
          </a:p>
          <a:p>
            <a:r>
              <a:rPr lang="hu-HU"/>
              <a:t>A kombinált stratégiák alkalmazásának alapötlete, hogy az erőforrásokat csoportokba osztjuk és az egyes csoportokban különböző stratégiát alkalmazunk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F587-A222-41F2-A10F-229CE9D0DFFF}" type="slidenum">
              <a:rPr lang="hu-HU"/>
              <a:pPr/>
              <a:t>107</a:t>
            </a:fld>
            <a:endParaRPr lang="hu-HU"/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Kombinált stratégiák</a:t>
            </a: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Lehetséges megoldások</a:t>
            </a:r>
          </a:p>
          <a:p>
            <a:pPr lvl="1"/>
            <a:r>
              <a:rPr lang="hu-HU" dirty="0"/>
              <a:t>Belső erőforrások</a:t>
            </a:r>
          </a:p>
          <a:p>
            <a:pPr lvl="2"/>
            <a:r>
              <a:rPr lang="hu-HU" dirty="0"/>
              <a:t>A folyamatok </a:t>
            </a:r>
            <a:r>
              <a:rPr lang="hu-HU" dirty="0" err="1"/>
              <a:t>létrejöttükkor</a:t>
            </a:r>
            <a:r>
              <a:rPr lang="hu-HU" dirty="0"/>
              <a:t> azonos sorrendben igénylik ezeket az erőforrásokat → rendezett erőforrás-foglalás megvalósítható</a:t>
            </a:r>
          </a:p>
          <a:p>
            <a:pPr lvl="1"/>
            <a:r>
              <a:rPr lang="hu-HU" dirty="0"/>
              <a:t>Operatív tár</a:t>
            </a:r>
          </a:p>
          <a:p>
            <a:pPr lvl="2"/>
            <a:r>
              <a:rPr lang="hu-HU" dirty="0"/>
              <a:t>Az operatív tár tartalma háttértárra másolható → alkalmazhatjuk az erőforrás elvételének módszerét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340DB-8F57-4195-BF60-23F7955CBAD7}" type="slidenum">
              <a:rPr lang="hu-HU"/>
              <a:pPr/>
              <a:t>108</a:t>
            </a:fld>
            <a:endParaRPr lang="hu-HU"/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Kombinált stratégiák</a:t>
            </a: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Lehetséges megoldások</a:t>
            </a:r>
          </a:p>
          <a:p>
            <a:pPr lvl="1"/>
            <a:r>
              <a:rPr lang="hu-HU" dirty="0"/>
              <a:t>Egy munkához (</a:t>
            </a:r>
            <a:r>
              <a:rPr lang="en-US" dirty="0"/>
              <a:t>job</a:t>
            </a:r>
            <a:r>
              <a:rPr lang="hu-HU" dirty="0"/>
              <a:t>) tartozó erőforrások</a:t>
            </a:r>
          </a:p>
          <a:p>
            <a:pPr lvl="2"/>
            <a:r>
              <a:rPr lang="hu-HU" dirty="0"/>
              <a:t>Kötegelt rendszerekben a munka leírásából ismerhetjük a szükséges erőforrásokat → használhatunk holtpont elkerülő algoritmust</a:t>
            </a:r>
          </a:p>
          <a:p>
            <a:pPr lvl="1"/>
            <a:r>
              <a:rPr lang="hu-HU" dirty="0"/>
              <a:t>Tárcsere (</a:t>
            </a:r>
            <a:r>
              <a:rPr lang="en-US" dirty="0"/>
              <a:t>swap</a:t>
            </a:r>
            <a:r>
              <a:rPr lang="hu-HU" dirty="0"/>
              <a:t>) területe</a:t>
            </a:r>
          </a:p>
          <a:p>
            <a:pPr lvl="2"/>
            <a:r>
              <a:rPr lang="hu-HU" dirty="0"/>
              <a:t>Előzetes lefoglalás használható, hiszen a folyamatok tárigénye általában előre ismert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340DB-8F57-4195-BF60-23F7955CBAD7}" type="slidenum">
              <a:rPr lang="hu-HU"/>
              <a:pPr/>
              <a:t>109</a:t>
            </a:fld>
            <a:endParaRPr lang="hu-H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dirty="0"/>
              <a:t>A holtpont kialakulásának szükséges feltételei</a:t>
            </a: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10000"/>
          </a:bodyPr>
          <a:lstStyle/>
          <a:p>
            <a:r>
              <a:rPr lang="hu-HU" dirty="0"/>
              <a:t>Kölcsönös kizárás</a:t>
            </a:r>
          </a:p>
          <a:p>
            <a:pPr lvl="1"/>
            <a:r>
              <a:rPr lang="hu-HU" dirty="0"/>
              <a:t>A folyamatok az erőforrásokat (legalább egyet) kizárólagosan használják</a:t>
            </a:r>
          </a:p>
          <a:p>
            <a:r>
              <a:rPr lang="hu-HU" dirty="0"/>
              <a:t>Foglalva várakozás</a:t>
            </a:r>
          </a:p>
          <a:p>
            <a:pPr lvl="1"/>
            <a:r>
              <a:rPr lang="hu-HU" dirty="0"/>
              <a:t>Létezik folyamat, amely lefoglalva tart erőforrásokat, amíg másik erőforrásokra várakozik</a:t>
            </a:r>
          </a:p>
          <a:p>
            <a:r>
              <a:rPr lang="hu-HU" dirty="0"/>
              <a:t>Nem elvehető erőforrások találhatók a rendszerben</a:t>
            </a:r>
          </a:p>
          <a:p>
            <a:pPr lvl="1"/>
            <a:r>
              <a:rPr lang="hu-HU" dirty="0"/>
              <a:t>Az erőforrást a folyamat csak önszántából szabadíthatja fel</a:t>
            </a:r>
          </a:p>
          <a:p>
            <a:r>
              <a:rPr lang="hu-HU" dirty="0"/>
              <a:t>Körkörös várakozás</a:t>
            </a:r>
          </a:p>
          <a:p>
            <a:pPr lvl="1"/>
            <a:r>
              <a:rPr lang="hu-HU" dirty="0"/>
              <a:t>A rendszerben levő folyamatok közül létezik egy olyan (P</a:t>
            </a:r>
            <a:r>
              <a:rPr lang="hu-HU" baseline="-25000" dirty="0"/>
              <a:t>0</a:t>
            </a:r>
            <a:r>
              <a:rPr lang="hu-HU" dirty="0"/>
              <a:t>, P</a:t>
            </a:r>
            <a:r>
              <a:rPr lang="hu-HU" baseline="-25000" dirty="0"/>
              <a:t>1</a:t>
            </a:r>
            <a:r>
              <a:rPr lang="hu-HU" dirty="0"/>
              <a:t>, ..., </a:t>
            </a:r>
            <a:r>
              <a:rPr lang="hu-HU" dirty="0" err="1"/>
              <a:t>P</a:t>
            </a:r>
            <a:r>
              <a:rPr lang="hu-HU" baseline="-25000" dirty="0" err="1"/>
              <a:t>n</a:t>
            </a:r>
            <a:r>
              <a:rPr lang="hu-HU" dirty="0"/>
              <a:t>) sorozat, amelyben a </a:t>
            </a:r>
            <a:r>
              <a:rPr lang="hu-HU" dirty="0" err="1"/>
              <a:t>P</a:t>
            </a:r>
            <a:r>
              <a:rPr lang="hu-HU" baseline="-25000" dirty="0" err="1"/>
              <a:t>j</a:t>
            </a:r>
            <a:r>
              <a:rPr lang="hu-HU" dirty="0"/>
              <a:t> folyamat a </a:t>
            </a:r>
            <a:r>
              <a:rPr lang="hu-HU" dirty="0" err="1"/>
              <a:t>P</a:t>
            </a:r>
            <a:r>
              <a:rPr lang="hu-HU" baseline="-25000" dirty="0" err="1"/>
              <a:t>j</a:t>
            </a:r>
            <a:r>
              <a:rPr lang="hu-HU" baseline="-25000" dirty="0"/>
              <a:t>+1</a:t>
            </a:r>
            <a:r>
              <a:rPr lang="hu-HU" dirty="0"/>
              <a:t> által lefoglalva tartott erőforrásra vár </a:t>
            </a:r>
            <a:r>
              <a:rPr lang="hu-HU" dirty="0" err="1"/>
              <a:t>P</a:t>
            </a:r>
            <a:r>
              <a:rPr lang="hu-HU" baseline="-25000" dirty="0" err="1"/>
              <a:t>n</a:t>
            </a:r>
            <a:r>
              <a:rPr lang="hu-HU" dirty="0"/>
              <a:t> pedig P</a:t>
            </a:r>
            <a:r>
              <a:rPr lang="hu-HU" baseline="-25000" dirty="0"/>
              <a:t>0</a:t>
            </a:r>
            <a:r>
              <a:rPr lang="hu-HU" dirty="0"/>
              <a:t>-ra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F1EEC-254A-4C94-A14D-320D58254480}" type="slidenum">
              <a:rPr lang="hu-HU"/>
              <a:pPr/>
              <a:t>11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Holtpont</a:t>
            </a:r>
            <a:endParaRPr lang="en-US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Kommunikációs holtpontok</a:t>
            </a:r>
            <a:endParaRPr lang="en-US"/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Kommunikációs holtpontok</a:t>
            </a:r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Holtponthelyzet nemcsak erőforrás-használat miatt alakulhat ki, hanem folyamatok tetszőleges olyan együttműködése során, amely a folyamatok körkörös várakozáshoz vezet</a:t>
            </a:r>
          </a:p>
          <a:p>
            <a:r>
              <a:rPr lang="hu-HU" dirty="0"/>
              <a:t>Például</a:t>
            </a:r>
          </a:p>
          <a:p>
            <a:pPr lvl="1"/>
            <a:r>
              <a:rPr lang="hu-HU" dirty="0"/>
              <a:t>Kliens-szerver architektúrájú rendszer, ahol az ügyfelek és a szolgáltatók is folyamatok</a:t>
            </a:r>
          </a:p>
          <a:p>
            <a:pPr lvl="2"/>
            <a:r>
              <a:rPr lang="hu-HU" dirty="0"/>
              <a:t>Az ügyfél-szolgáltató lánc záródik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711ED-35C0-4AD7-AD4F-B2C395B44E4F}" type="slidenum">
              <a:rPr lang="hu-HU"/>
              <a:pPr/>
              <a:t>111</a:t>
            </a:fld>
            <a:endParaRPr lang="hu-HU"/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Kommunikációs holtpontok</a:t>
            </a:r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gráfos reprezentáció itt is használható: várakozási gráf (</a:t>
            </a:r>
            <a:r>
              <a:rPr lang="en-US" dirty="0"/>
              <a:t>wait-for graph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Csomópontjai a folyamatok</a:t>
            </a:r>
          </a:p>
          <a:p>
            <a:pPr lvl="1"/>
            <a:r>
              <a:rPr lang="hu-HU" dirty="0"/>
              <a:t>Irányított élei pedig a várakozást jelzik</a:t>
            </a:r>
          </a:p>
          <a:p>
            <a:pPr lvl="2"/>
            <a:r>
              <a:rPr lang="hu-HU" dirty="0"/>
              <a:t>Várakozóból a várakoztatóhoz vezet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711ED-35C0-4AD7-AD4F-B2C395B44E4F}" type="slidenum">
              <a:rPr lang="hu-HU"/>
              <a:pPr/>
              <a:t>112</a:t>
            </a:fld>
            <a:endParaRPr lang="hu-H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9042066"/>
              </p:ext>
            </p:extLst>
          </p:nvPr>
        </p:nvGraphicFramePr>
        <p:xfrm>
          <a:off x="762000" y="1371600"/>
          <a:ext cx="5181600" cy="478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0" name="Visio" r:id="rId3" imgW="5324498" imgH="4915058" progId="Visio.Drawing.11">
                  <p:embed/>
                </p:oleObj>
              </mc:Choice>
              <mc:Fallback>
                <p:oleObj name="Visio" r:id="rId3" imgW="5324498" imgH="4915058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371600"/>
                        <a:ext cx="5181600" cy="4783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8011389"/>
              </p:ext>
            </p:extLst>
          </p:nvPr>
        </p:nvGraphicFramePr>
        <p:xfrm>
          <a:off x="762000" y="1371600"/>
          <a:ext cx="5181600" cy="478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1" name="Visio" r:id="rId5" imgW="5324498" imgH="4915058" progId="Visio.Drawing.11">
                  <p:embed/>
                </p:oleObj>
              </mc:Choice>
              <mc:Fallback>
                <p:oleObj name="Visio" r:id="rId5" imgW="5324498" imgH="4915058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371600"/>
                        <a:ext cx="5181600" cy="4783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50523"/>
              </p:ext>
            </p:extLst>
          </p:nvPr>
        </p:nvGraphicFramePr>
        <p:xfrm>
          <a:off x="762000" y="1371600"/>
          <a:ext cx="5181600" cy="478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2" name="Visio" r:id="rId7" imgW="5324498" imgH="4915058" progId="Visio.Drawing.11">
                  <p:embed/>
                </p:oleObj>
              </mc:Choice>
              <mc:Fallback>
                <p:oleObj name="Visio" r:id="rId7" imgW="5324498" imgH="4915058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371600"/>
                        <a:ext cx="5181600" cy="4783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Erőforrás-használati gráf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4A924-2599-46CA-9175-65025F259106}" type="slidenum">
              <a:rPr lang="hu-HU"/>
              <a:pPr/>
              <a:t>12</a:t>
            </a:fld>
            <a:endParaRPr lang="hu-HU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5486400" y="4495800"/>
            <a:ext cx="3308278" cy="1524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46800">
            <a:spAutoFit/>
          </a:bodyPr>
          <a:lstStyle/>
          <a:p>
            <a:r>
              <a:rPr lang="hu-HU" sz="2400" dirty="0">
                <a:latin typeface="+mn-lt"/>
              </a:rPr>
              <a:t>P</a:t>
            </a:r>
            <a:r>
              <a:rPr lang="hu-HU" sz="2400" baseline="-25000" dirty="0">
                <a:latin typeface="+mn-lt"/>
              </a:rPr>
              <a:t>i</a:t>
            </a:r>
            <a:r>
              <a:rPr lang="hu-HU" sz="2400" dirty="0">
                <a:latin typeface="+mn-lt"/>
              </a:rPr>
              <a:t>   folyamatok</a:t>
            </a:r>
          </a:p>
          <a:p>
            <a:r>
              <a:rPr lang="hu-HU" sz="2400" dirty="0" err="1">
                <a:latin typeface="+mn-lt"/>
              </a:rPr>
              <a:t>R</a:t>
            </a:r>
            <a:r>
              <a:rPr lang="hu-HU" sz="2400" baseline="-25000" dirty="0" err="1">
                <a:latin typeface="+mn-lt"/>
              </a:rPr>
              <a:t>k</a:t>
            </a:r>
            <a:r>
              <a:rPr lang="hu-HU" sz="2400" dirty="0">
                <a:latin typeface="+mn-lt"/>
              </a:rPr>
              <a:t>  erőforrás-osztályok</a:t>
            </a:r>
          </a:p>
          <a:p>
            <a:r>
              <a:rPr lang="hu-HU" sz="2400" dirty="0" err="1">
                <a:latin typeface="+mn-lt"/>
              </a:rPr>
              <a:t>R</a:t>
            </a:r>
            <a:r>
              <a:rPr lang="hu-HU" sz="2400" baseline="-25000" dirty="0" err="1">
                <a:latin typeface="+mn-lt"/>
              </a:rPr>
              <a:t>k</a:t>
            </a:r>
            <a:r>
              <a:rPr lang="hu-HU" sz="2400" dirty="0">
                <a:latin typeface="+mn-lt"/>
              </a:rPr>
              <a:t> →</a:t>
            </a:r>
            <a:r>
              <a:rPr lang="hu-HU" sz="2400" dirty="0">
                <a:latin typeface="+mn-lt"/>
                <a:sym typeface="Symbol" pitchFamily="18" charset="2"/>
              </a:rPr>
              <a:t> P</a:t>
            </a:r>
            <a:r>
              <a:rPr lang="hu-HU" sz="2400" baseline="-25000" dirty="0">
                <a:latin typeface="+mn-lt"/>
                <a:sym typeface="Symbol" pitchFamily="18" charset="2"/>
              </a:rPr>
              <a:t>i</a:t>
            </a:r>
            <a:r>
              <a:rPr lang="hu-HU" sz="2400" dirty="0">
                <a:latin typeface="+mn-lt"/>
              </a:rPr>
              <a:t>   erőforrás foglalás</a:t>
            </a:r>
            <a:endParaRPr lang="en-US" sz="2400" dirty="0">
              <a:latin typeface="+mn-lt"/>
            </a:endParaRPr>
          </a:p>
          <a:p>
            <a:r>
              <a:rPr lang="hu-HU" sz="2400" dirty="0">
                <a:latin typeface="+mn-lt"/>
              </a:rPr>
              <a:t>P</a:t>
            </a:r>
            <a:r>
              <a:rPr lang="hu-HU" sz="2400" baseline="-25000" dirty="0">
                <a:latin typeface="+mn-lt"/>
              </a:rPr>
              <a:t>i</a:t>
            </a:r>
            <a:r>
              <a:rPr lang="hu-HU" sz="2400" dirty="0">
                <a:latin typeface="+mn-lt"/>
              </a:rPr>
              <a:t> →</a:t>
            </a:r>
            <a:r>
              <a:rPr lang="hu-HU" sz="2400" dirty="0">
                <a:latin typeface="+mn-lt"/>
                <a:sym typeface="Symbol" pitchFamily="18" charset="2"/>
              </a:rPr>
              <a:t> </a:t>
            </a:r>
            <a:r>
              <a:rPr lang="hu-HU" sz="2400" dirty="0" err="1">
                <a:latin typeface="+mn-lt"/>
                <a:sym typeface="Symbol" pitchFamily="18" charset="2"/>
              </a:rPr>
              <a:t>R</a:t>
            </a:r>
            <a:r>
              <a:rPr lang="hu-HU" sz="2400" baseline="-25000" dirty="0" err="1">
                <a:latin typeface="+mn-lt"/>
                <a:sym typeface="Symbol" pitchFamily="18" charset="2"/>
              </a:rPr>
              <a:t>k</a:t>
            </a:r>
            <a:r>
              <a:rPr lang="hu-HU" sz="2400" dirty="0">
                <a:latin typeface="+mn-lt"/>
                <a:sym typeface="Symbol" pitchFamily="18" charset="2"/>
              </a:rPr>
              <a:t>   </a:t>
            </a:r>
            <a:r>
              <a:rPr lang="hu-HU" sz="2400" dirty="0">
                <a:latin typeface="+mn-lt"/>
              </a:rPr>
              <a:t>erőforrás igénylés</a:t>
            </a:r>
          </a:p>
        </p:txBody>
      </p:sp>
      <p:graphicFrame>
        <p:nvGraphicFramePr>
          <p:cNvPr id="1024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3998257"/>
              </p:ext>
            </p:extLst>
          </p:nvPr>
        </p:nvGraphicFramePr>
        <p:xfrm>
          <a:off x="762000" y="1371600"/>
          <a:ext cx="5181600" cy="478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3" name="Visio" r:id="rId9" imgW="5324498" imgH="4915058" progId="Visio.Drawing.11">
                  <p:embed/>
                </p:oleObj>
              </mc:Choice>
              <mc:Fallback>
                <p:oleObj name="Visio" r:id="rId9" imgW="5324498" imgH="4915058" progId="Visio.Drawing.11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371600"/>
                        <a:ext cx="5181600" cy="4783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dirty="0"/>
              <a:t>Erőforrás-használati gráf tulajdonságai</a:t>
            </a:r>
            <a:endParaRPr 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Ha egy igény kielégíthető az erőforrás igénylést jelölő él azonnal átvált erőforrás használat éllé</a:t>
            </a:r>
          </a:p>
          <a:p>
            <a:r>
              <a:rPr lang="hu-HU" dirty="0"/>
              <a:t>Holtpont felismerése</a:t>
            </a:r>
          </a:p>
          <a:p>
            <a:pPr lvl="1"/>
            <a:r>
              <a:rPr lang="hu-HU" dirty="0"/>
              <a:t>Kört tartalmaz a gráf</a:t>
            </a:r>
          </a:p>
          <a:p>
            <a:pPr lvl="2"/>
            <a:r>
              <a:rPr lang="hu-HU" dirty="0"/>
              <a:t>Szükséges és elégséges feltétel, ha minden erőforrás-osztályba pontosan egy erőforrás tartozik</a:t>
            </a:r>
          </a:p>
          <a:p>
            <a:pPr lvl="2"/>
            <a:r>
              <a:rPr lang="hu-HU" dirty="0"/>
              <a:t>Szükséges de nem elégséges, ha több egyed is van egy osztályban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92238-B1AF-4CC1-AA1F-BB09C7401EBA}" type="slidenum">
              <a:rPr lang="hu-HU"/>
              <a:pPr/>
              <a:t>13</a:t>
            </a:fld>
            <a:endParaRPr lang="hu-H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dirty="0"/>
              <a:t>Holtpont erőforrás-használati gráfon</a:t>
            </a:r>
          </a:p>
        </p:txBody>
      </p:sp>
      <p:graphicFrame>
        <p:nvGraphicFramePr>
          <p:cNvPr id="13318" name="Object 6"/>
          <p:cNvGraphicFramePr>
            <a:graphicFrameLocks noGrp="1" noChangeAspect="1"/>
          </p:cNvGraphicFramePr>
          <p:nvPr>
            <p:ph idx="1"/>
          </p:nvPr>
        </p:nvGraphicFramePr>
        <p:xfrm>
          <a:off x="1900238" y="1725613"/>
          <a:ext cx="5341937" cy="447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5" name="Visio" r:id="rId3" imgW="5341315" imgH="4472940" progId="">
                  <p:embed/>
                </p:oleObj>
              </mc:Choice>
              <mc:Fallback>
                <p:oleObj name="Visio" r:id="rId3" imgW="5341315" imgH="447294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0238" y="1725613"/>
                        <a:ext cx="5341937" cy="4473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03BA4-EAFE-425A-9672-D90B818867A1}" type="slidenum">
              <a:rPr lang="hu-HU"/>
              <a:pPr/>
              <a:t>14</a:t>
            </a:fld>
            <a:endParaRPr lang="hu-H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dirty="0"/>
              <a:t>Holtpont nélküli kört tartalmazó gráf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E54CF-57DA-4A29-9EBC-8DDE18E6B1F9}" type="slidenum">
              <a:rPr lang="hu-HU"/>
              <a:pPr/>
              <a:t>15</a:t>
            </a:fld>
            <a:endParaRPr lang="hu-HU"/>
          </a:p>
        </p:txBody>
      </p:sp>
      <p:graphicFrame>
        <p:nvGraphicFramePr>
          <p:cNvPr id="100357" name="Object 5"/>
          <p:cNvGraphicFramePr>
            <a:graphicFrameLocks noChangeAspect="1"/>
          </p:cNvGraphicFramePr>
          <p:nvPr/>
        </p:nvGraphicFramePr>
        <p:xfrm>
          <a:off x="2514600" y="1981200"/>
          <a:ext cx="4313238" cy="3827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74" name="Visio" r:id="rId3" imgW="4340047" imgH="3855415" progId="">
                  <p:embed/>
                </p:oleObj>
              </mc:Choice>
              <mc:Fallback>
                <p:oleObj name="Visio" r:id="rId3" imgW="4340047" imgH="3855415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1981200"/>
                        <a:ext cx="4313238" cy="3827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 holtpont kialakulására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82B38-899F-438D-9D7A-009E06442821}" type="slidenum">
              <a:rPr lang="hu-HU"/>
              <a:pPr/>
              <a:t>16</a:t>
            </a:fld>
            <a:endParaRPr lang="hu-HU"/>
          </a:p>
        </p:txBody>
      </p:sp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2209800" y="1543050"/>
            <a:ext cx="4876800" cy="1428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latin typeface="+mn-lt"/>
              </a:rPr>
              <a:t> A:		B:		C: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R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S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T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S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T 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R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 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 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R</a:t>
            </a:r>
          </a:p>
        </p:txBody>
      </p:sp>
      <p:graphicFrame>
        <p:nvGraphicFramePr>
          <p:cNvPr id="112645" name="Object 5"/>
          <p:cNvGraphicFramePr>
            <a:graphicFrameLocks/>
          </p:cNvGraphicFramePr>
          <p:nvPr/>
        </p:nvGraphicFramePr>
        <p:xfrm>
          <a:off x="2514600" y="3352800"/>
          <a:ext cx="4191000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2" name="Visio" r:id="rId3" imgW="3229051" imgH="2218944" progId="">
                  <p:embed/>
                </p:oleObj>
              </mc:Choice>
              <mc:Fallback>
                <p:oleObj name="Visio" r:id="rId3" imgW="3229051" imgH="2218944" progId="">
                  <p:embed/>
                  <p:pic>
                    <p:nvPicPr>
                      <p:cNvPr id="0" name="Picture 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4191000" cy="277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 holtpont kialakulására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9CDA1-68AB-4FB2-9FD2-56915713BEDC}" type="slidenum">
              <a:rPr lang="hu-HU"/>
              <a:pPr/>
              <a:t>17</a:t>
            </a:fld>
            <a:endParaRPr lang="hu-HU"/>
          </a:p>
        </p:txBody>
      </p:sp>
      <p:sp>
        <p:nvSpPr>
          <p:cNvPr id="111620" name="Text Box 4"/>
          <p:cNvSpPr txBox="1">
            <a:spLocks noChangeArrowheads="1"/>
          </p:cNvSpPr>
          <p:nvPr/>
        </p:nvSpPr>
        <p:spPr bwMode="auto">
          <a:xfrm>
            <a:off x="2209800" y="1543050"/>
            <a:ext cx="4876800" cy="1428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latin typeface="+mn-lt"/>
              </a:rPr>
              <a:t> A:		B:		C: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rgbClr val="FF0000"/>
                </a:solidFill>
                <a:latin typeface="+mn-lt"/>
              </a:rPr>
              <a:t>Request</a:t>
            </a:r>
            <a:r>
              <a:rPr lang="hu-HU" dirty="0">
                <a:solidFill>
                  <a:srgbClr val="FF0000"/>
                </a:solidFill>
                <a:latin typeface="+mn-lt"/>
              </a:rPr>
              <a:t> 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S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T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S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T 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R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 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 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R</a:t>
            </a:r>
          </a:p>
        </p:txBody>
      </p:sp>
      <p:graphicFrame>
        <p:nvGraphicFramePr>
          <p:cNvPr id="111621" name="Object 5"/>
          <p:cNvGraphicFramePr>
            <a:graphicFrameLocks/>
          </p:cNvGraphicFramePr>
          <p:nvPr/>
        </p:nvGraphicFramePr>
        <p:xfrm>
          <a:off x="2514600" y="3352800"/>
          <a:ext cx="4191000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38" name="Visio" r:id="rId3" imgW="3229051" imgH="2218944" progId="">
                  <p:embed/>
                </p:oleObj>
              </mc:Choice>
              <mc:Fallback>
                <p:oleObj name="Visio" r:id="rId3" imgW="3229051" imgH="2218944" progId="">
                  <p:embed/>
                  <p:pic>
                    <p:nvPicPr>
                      <p:cNvPr id="0" name="Picture 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4191000" cy="277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 holtpont kialakulására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8B681-E6B9-4401-B696-49E96ECD20D2}" type="slidenum">
              <a:rPr lang="hu-HU"/>
              <a:pPr/>
              <a:t>18</a:t>
            </a:fld>
            <a:endParaRPr lang="hu-HU"/>
          </a:p>
        </p:txBody>
      </p:sp>
      <p:sp>
        <p:nvSpPr>
          <p:cNvPr id="110596" name="Text Box 4"/>
          <p:cNvSpPr txBox="1">
            <a:spLocks noChangeArrowheads="1"/>
          </p:cNvSpPr>
          <p:nvPr/>
        </p:nvSpPr>
        <p:spPr bwMode="auto">
          <a:xfrm>
            <a:off x="2209800" y="1543050"/>
            <a:ext cx="4876800" cy="1428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latin typeface="+mn-lt"/>
              </a:rPr>
              <a:t> A:		B:		C: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rgbClr val="FF0000"/>
                </a:solidFill>
                <a:latin typeface="+mn-lt"/>
              </a:rPr>
              <a:t>Request</a:t>
            </a:r>
            <a:r>
              <a:rPr lang="hu-HU" dirty="0">
                <a:solidFill>
                  <a:srgbClr val="FF0000"/>
                </a:solidFill>
                <a:latin typeface="+mn-lt"/>
              </a:rPr>
              <a:t> 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S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T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S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T 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R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 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 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R</a:t>
            </a:r>
          </a:p>
        </p:txBody>
      </p:sp>
      <p:graphicFrame>
        <p:nvGraphicFramePr>
          <p:cNvPr id="110597" name="Object 5"/>
          <p:cNvGraphicFramePr>
            <a:graphicFrameLocks/>
          </p:cNvGraphicFramePr>
          <p:nvPr/>
        </p:nvGraphicFramePr>
        <p:xfrm>
          <a:off x="2514600" y="3352800"/>
          <a:ext cx="4191000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14" name="Visio" r:id="rId3" imgW="3229051" imgH="2218944" progId="">
                  <p:embed/>
                </p:oleObj>
              </mc:Choice>
              <mc:Fallback>
                <p:oleObj name="Visio" r:id="rId3" imgW="3229051" imgH="2218944" progId="">
                  <p:embed/>
                  <p:pic>
                    <p:nvPicPr>
                      <p:cNvPr id="0" name="Picture 5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4191000" cy="277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 holtpont kialakulására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07101-AF49-49F7-9204-4733447852A1}" type="slidenum">
              <a:rPr lang="hu-HU"/>
              <a:pPr/>
              <a:t>19</a:t>
            </a:fld>
            <a:endParaRPr lang="hu-HU"/>
          </a:p>
        </p:txBody>
      </p:sp>
      <p:sp>
        <p:nvSpPr>
          <p:cNvPr id="109573" name="Text Box 5"/>
          <p:cNvSpPr txBox="1">
            <a:spLocks noChangeArrowheads="1"/>
          </p:cNvSpPr>
          <p:nvPr/>
        </p:nvSpPr>
        <p:spPr bwMode="auto">
          <a:xfrm>
            <a:off x="2209800" y="1543050"/>
            <a:ext cx="4876800" cy="1428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latin typeface="+mn-lt"/>
              </a:rPr>
              <a:t> A:		B:		C:</a:t>
            </a:r>
            <a:br>
              <a:rPr lang="hu-HU" dirty="0">
                <a:latin typeface="+mn-lt"/>
              </a:rPr>
            </a:b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solidFill>
                  <a:srgbClr val="FF0000"/>
                </a:solidFill>
                <a:latin typeface="+mn-lt"/>
              </a:rPr>
              <a:t>Request</a:t>
            </a:r>
            <a:r>
              <a:rPr lang="hu-HU" dirty="0">
                <a:solidFill>
                  <a:srgbClr val="FF0000"/>
                </a:solidFill>
                <a:latin typeface="+mn-lt"/>
              </a:rPr>
              <a:t> S</a:t>
            </a:r>
            <a:r>
              <a:rPr lang="hu-HU" dirty="0">
                <a:latin typeface="+mn-lt"/>
              </a:rPr>
              <a:t>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T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S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T 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R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 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 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R</a:t>
            </a:r>
          </a:p>
        </p:txBody>
      </p:sp>
      <p:graphicFrame>
        <p:nvGraphicFramePr>
          <p:cNvPr id="109574" name="Object 6"/>
          <p:cNvGraphicFramePr>
            <a:graphicFrameLocks/>
          </p:cNvGraphicFramePr>
          <p:nvPr/>
        </p:nvGraphicFramePr>
        <p:xfrm>
          <a:off x="2514600" y="3352800"/>
          <a:ext cx="4191000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91" name="Visio" r:id="rId3" imgW="3229051" imgH="2218944" progId="">
                  <p:embed/>
                </p:oleObj>
              </mc:Choice>
              <mc:Fallback>
                <p:oleObj name="Visio" r:id="rId3" imgW="3229051" imgH="2218944" progId="">
                  <p:embed/>
                  <p:pic>
                    <p:nvPicPr>
                      <p:cNvPr id="0" name="Picture 6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4191000" cy="277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Tartalom</a:t>
            </a:r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r>
              <a:rPr lang="hu-HU" dirty="0"/>
              <a:t>Bevezetés</a:t>
            </a:r>
          </a:p>
          <a:p>
            <a:r>
              <a:rPr lang="hu-HU" dirty="0"/>
              <a:t>A holtpont kialakulásának feltételei</a:t>
            </a:r>
          </a:p>
          <a:p>
            <a:r>
              <a:rPr lang="hu-HU" dirty="0"/>
              <a:t>Holtpont kezelése</a:t>
            </a:r>
          </a:p>
          <a:p>
            <a:r>
              <a:rPr lang="hu-HU" dirty="0"/>
              <a:t>Kombinált stratégiák</a:t>
            </a:r>
          </a:p>
          <a:p>
            <a:r>
              <a:rPr lang="hu-HU" dirty="0"/>
              <a:t>Kommunikációs holtpontok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DC18B-3B60-4D45-A0AE-E10122E6665A}" type="slidenum">
              <a:rPr lang="hu-HU"/>
              <a:pPr/>
              <a:t>2</a:t>
            </a:fld>
            <a:endParaRPr lang="hu-H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 holtpont kialakulására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C936E-4DCD-4BA2-BA98-6DC4E5354AE5}" type="slidenum">
              <a:rPr lang="hu-HU"/>
              <a:pPr/>
              <a:t>20</a:t>
            </a:fld>
            <a:endParaRPr lang="hu-HU"/>
          </a:p>
        </p:txBody>
      </p:sp>
      <p:sp>
        <p:nvSpPr>
          <p:cNvPr id="108549" name="Text Box 5"/>
          <p:cNvSpPr txBox="1">
            <a:spLocks noChangeArrowheads="1"/>
          </p:cNvSpPr>
          <p:nvPr/>
        </p:nvSpPr>
        <p:spPr bwMode="auto">
          <a:xfrm>
            <a:off x="2209800" y="1543050"/>
            <a:ext cx="4876800" cy="1428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latin typeface="+mn-lt"/>
              </a:rPr>
              <a:t> A:		B:		C: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solidFill>
                  <a:srgbClr val="FF0000"/>
                </a:solidFill>
                <a:latin typeface="+mn-lt"/>
              </a:rPr>
              <a:t>Request</a:t>
            </a:r>
            <a:r>
              <a:rPr lang="hu-HU" dirty="0">
                <a:solidFill>
                  <a:srgbClr val="FF0000"/>
                </a:solidFill>
                <a:latin typeface="+mn-lt"/>
              </a:rPr>
              <a:t> S</a:t>
            </a:r>
            <a:r>
              <a:rPr lang="hu-HU" dirty="0">
                <a:latin typeface="+mn-lt"/>
              </a:rPr>
              <a:t>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T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S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T 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R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 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 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R</a:t>
            </a:r>
          </a:p>
        </p:txBody>
      </p:sp>
      <p:graphicFrame>
        <p:nvGraphicFramePr>
          <p:cNvPr id="108550" name="Object 6"/>
          <p:cNvGraphicFramePr>
            <a:graphicFrameLocks/>
          </p:cNvGraphicFramePr>
          <p:nvPr/>
        </p:nvGraphicFramePr>
        <p:xfrm>
          <a:off x="2514600" y="3352800"/>
          <a:ext cx="4191000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67" name="Visio" r:id="rId3" imgW="3229051" imgH="2218944" progId="">
                  <p:embed/>
                </p:oleObj>
              </mc:Choice>
              <mc:Fallback>
                <p:oleObj name="Visio" r:id="rId3" imgW="3229051" imgH="2218944" progId="">
                  <p:embed/>
                  <p:pic>
                    <p:nvPicPr>
                      <p:cNvPr id="0" name="Picture 6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4191000" cy="277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 holtpont kialakulására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1D291-25D0-48F9-954D-5C5ACD47AB60}" type="slidenum">
              <a:rPr lang="hu-HU"/>
              <a:pPr/>
              <a:t>21</a:t>
            </a:fld>
            <a:endParaRPr lang="hu-HU"/>
          </a:p>
        </p:txBody>
      </p:sp>
      <p:sp>
        <p:nvSpPr>
          <p:cNvPr id="107526" name="Text Box 6"/>
          <p:cNvSpPr txBox="1">
            <a:spLocks noChangeArrowheads="1"/>
          </p:cNvSpPr>
          <p:nvPr/>
        </p:nvSpPr>
        <p:spPr bwMode="auto">
          <a:xfrm>
            <a:off x="2209800" y="1543050"/>
            <a:ext cx="4876800" cy="1428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latin typeface="+mn-lt"/>
              </a:rPr>
              <a:t> A:		B:		C: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</a:t>
            </a:r>
            <a:r>
              <a:rPr lang="hu-HU" dirty="0">
                <a:latin typeface="+mn-lt"/>
              </a:rPr>
              <a:t>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solidFill>
                  <a:srgbClr val="FF0000"/>
                </a:solidFill>
                <a:latin typeface="+mn-lt"/>
              </a:rPr>
              <a:t>Request</a:t>
            </a:r>
            <a:r>
              <a:rPr lang="hu-HU" dirty="0">
                <a:solidFill>
                  <a:srgbClr val="FF0000"/>
                </a:solidFill>
                <a:latin typeface="+mn-lt"/>
              </a:rPr>
              <a:t> T</a:t>
            </a:r>
            <a:r>
              <a:rPr lang="hu-HU" dirty="0">
                <a:latin typeface="+mn-lt"/>
              </a:rPr>
              <a:t>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S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T 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R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 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 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R</a:t>
            </a:r>
          </a:p>
        </p:txBody>
      </p:sp>
      <p:graphicFrame>
        <p:nvGraphicFramePr>
          <p:cNvPr id="107528" name="Object 8"/>
          <p:cNvGraphicFramePr>
            <a:graphicFrameLocks/>
          </p:cNvGraphicFramePr>
          <p:nvPr/>
        </p:nvGraphicFramePr>
        <p:xfrm>
          <a:off x="2514600" y="3352800"/>
          <a:ext cx="4191000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45" name="Visio" r:id="rId3" imgW="3229051" imgH="2218944" progId="">
                  <p:embed/>
                </p:oleObj>
              </mc:Choice>
              <mc:Fallback>
                <p:oleObj name="Visio" r:id="rId3" imgW="3229051" imgH="2218944" progId="">
                  <p:embed/>
                  <p:pic>
                    <p:nvPicPr>
                      <p:cNvPr id="0" name="Picture 8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4191000" cy="277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 holtpont kialakulására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13B76-D0B3-462B-AC06-6018412DFC41}" type="slidenum">
              <a:rPr lang="hu-HU"/>
              <a:pPr/>
              <a:t>22</a:t>
            </a:fld>
            <a:endParaRPr lang="hu-HU"/>
          </a:p>
        </p:txBody>
      </p:sp>
      <p:sp>
        <p:nvSpPr>
          <p:cNvPr id="106502" name="Text Box 6"/>
          <p:cNvSpPr txBox="1">
            <a:spLocks noChangeArrowheads="1"/>
          </p:cNvSpPr>
          <p:nvPr/>
        </p:nvSpPr>
        <p:spPr bwMode="auto">
          <a:xfrm>
            <a:off x="2209800" y="1543050"/>
            <a:ext cx="4876800" cy="1428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latin typeface="+mn-lt"/>
              </a:rPr>
              <a:t> A:		B:		C: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</a:t>
            </a:r>
            <a:r>
              <a:rPr lang="hu-HU" dirty="0">
                <a:latin typeface="+mn-lt"/>
              </a:rPr>
              <a:t>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solidFill>
                  <a:srgbClr val="FF0000"/>
                </a:solidFill>
                <a:latin typeface="+mn-lt"/>
              </a:rPr>
              <a:t>Request</a:t>
            </a:r>
            <a:r>
              <a:rPr lang="hu-HU" dirty="0">
                <a:solidFill>
                  <a:srgbClr val="FF0000"/>
                </a:solidFill>
                <a:latin typeface="+mn-lt"/>
              </a:rPr>
              <a:t> T</a:t>
            </a:r>
            <a:r>
              <a:rPr lang="hu-HU" dirty="0">
                <a:latin typeface="+mn-lt"/>
              </a:rPr>
              <a:t>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S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T 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R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 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 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R</a:t>
            </a:r>
          </a:p>
        </p:txBody>
      </p:sp>
      <p:graphicFrame>
        <p:nvGraphicFramePr>
          <p:cNvPr id="106504" name="Object 8"/>
          <p:cNvGraphicFramePr>
            <a:graphicFrameLocks/>
          </p:cNvGraphicFramePr>
          <p:nvPr/>
        </p:nvGraphicFramePr>
        <p:xfrm>
          <a:off x="2514600" y="3352800"/>
          <a:ext cx="4191000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21" name="Visio" r:id="rId3" imgW="3229051" imgH="2218944" progId="">
                  <p:embed/>
                </p:oleObj>
              </mc:Choice>
              <mc:Fallback>
                <p:oleObj name="Visio" r:id="rId3" imgW="3229051" imgH="2218944" progId="">
                  <p:embed/>
                  <p:pic>
                    <p:nvPicPr>
                      <p:cNvPr id="0" name="Picture 8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4191000" cy="277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 holtpont kialakulására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C3EA9-2359-44E3-8F46-4AEFDB53B237}" type="slidenum">
              <a:rPr lang="hu-HU"/>
              <a:pPr/>
              <a:t>23</a:t>
            </a:fld>
            <a:endParaRPr lang="hu-HU"/>
          </a:p>
        </p:txBody>
      </p:sp>
      <p:sp>
        <p:nvSpPr>
          <p:cNvPr id="105479" name="Text Box 7"/>
          <p:cNvSpPr txBox="1">
            <a:spLocks noChangeArrowheads="1"/>
          </p:cNvSpPr>
          <p:nvPr/>
        </p:nvSpPr>
        <p:spPr bwMode="auto">
          <a:xfrm>
            <a:off x="2209800" y="1543050"/>
            <a:ext cx="4876800" cy="1428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latin typeface="+mn-lt"/>
              </a:rPr>
              <a:t> A:		B:		C: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	</a:t>
            </a:r>
            <a:r>
              <a:rPr lang="en-US" dirty="0">
                <a:solidFill>
                  <a:schemeClr val="folHlink"/>
                </a:solidFill>
                <a:latin typeface="+mn-lt"/>
              </a:rPr>
              <a:t>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T</a:t>
            </a:r>
            <a:r>
              <a:rPr lang="hu-HU" dirty="0">
                <a:latin typeface="+mn-lt"/>
              </a:rPr>
              <a:t>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rgbClr val="FF0000"/>
                </a:solidFill>
                <a:latin typeface="+mn-lt"/>
              </a:rPr>
              <a:t>Request</a:t>
            </a:r>
            <a:r>
              <a:rPr lang="hu-HU" dirty="0">
                <a:solidFill>
                  <a:srgbClr val="FF0000"/>
                </a:solidFill>
                <a:latin typeface="+mn-lt"/>
              </a:rPr>
              <a:t> S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T 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R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 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 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R</a:t>
            </a:r>
          </a:p>
        </p:txBody>
      </p:sp>
      <p:graphicFrame>
        <p:nvGraphicFramePr>
          <p:cNvPr id="105482" name="Object 10"/>
          <p:cNvGraphicFramePr>
            <a:graphicFrameLocks/>
          </p:cNvGraphicFramePr>
          <p:nvPr/>
        </p:nvGraphicFramePr>
        <p:xfrm>
          <a:off x="2514600" y="3352800"/>
          <a:ext cx="4191000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99" name="Visio" r:id="rId3" imgW="3229051" imgH="2218944" progId="">
                  <p:embed/>
                </p:oleObj>
              </mc:Choice>
              <mc:Fallback>
                <p:oleObj name="Visio" r:id="rId3" imgW="3229051" imgH="2218944" progId="">
                  <p:embed/>
                  <p:pic>
                    <p:nvPicPr>
                      <p:cNvPr id="0" name="Picture 10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4191000" cy="277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 holtpont kialakulására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49A32-7298-4F24-81EA-FCF83BF77BA7}" type="slidenum">
              <a:rPr lang="hu-HU"/>
              <a:pPr/>
              <a:t>24</a:t>
            </a:fld>
            <a:endParaRPr lang="hu-HU"/>
          </a:p>
        </p:txBody>
      </p:sp>
      <p:sp>
        <p:nvSpPr>
          <p:cNvPr id="104456" name="Text Box 8"/>
          <p:cNvSpPr txBox="1">
            <a:spLocks noChangeArrowheads="1"/>
          </p:cNvSpPr>
          <p:nvPr/>
        </p:nvSpPr>
        <p:spPr bwMode="auto">
          <a:xfrm>
            <a:off x="2209800" y="1543050"/>
            <a:ext cx="4876800" cy="1428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latin typeface="+mn-lt"/>
              </a:rPr>
              <a:t> A:		B:		C: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	</a:t>
            </a:r>
            <a:r>
              <a:rPr lang="en-US" dirty="0">
                <a:solidFill>
                  <a:schemeClr val="folHlink"/>
                </a:solidFill>
                <a:latin typeface="+mn-lt"/>
              </a:rPr>
              <a:t>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T </a:t>
            </a:r>
            <a:br>
              <a:rPr lang="hu-HU" dirty="0">
                <a:solidFill>
                  <a:schemeClr val="folHlink"/>
                </a:solidFill>
                <a:latin typeface="+mn-lt"/>
              </a:rPr>
            </a:b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solidFill>
                  <a:srgbClr val="FF0000"/>
                </a:solidFill>
                <a:latin typeface="+mn-lt"/>
              </a:rPr>
              <a:t>Request</a:t>
            </a:r>
            <a:r>
              <a:rPr lang="hu-HU" dirty="0">
                <a:solidFill>
                  <a:srgbClr val="FF0000"/>
                </a:solidFill>
                <a:latin typeface="+mn-lt"/>
              </a:rPr>
              <a:t> T</a:t>
            </a:r>
            <a:r>
              <a:rPr lang="hu-HU" dirty="0">
                <a:latin typeface="+mn-lt"/>
              </a:rPr>
              <a:t> 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R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 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 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R</a:t>
            </a:r>
          </a:p>
        </p:txBody>
      </p:sp>
      <p:graphicFrame>
        <p:nvGraphicFramePr>
          <p:cNvPr id="104460" name="Object 12"/>
          <p:cNvGraphicFramePr>
            <a:graphicFrameLocks/>
          </p:cNvGraphicFramePr>
          <p:nvPr/>
        </p:nvGraphicFramePr>
        <p:xfrm>
          <a:off x="2514600" y="3352800"/>
          <a:ext cx="4191000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77" name="Visio" r:id="rId3" imgW="3229051" imgH="2218944" progId="">
                  <p:embed/>
                </p:oleObj>
              </mc:Choice>
              <mc:Fallback>
                <p:oleObj name="Visio" r:id="rId3" imgW="3229051" imgH="2218944" progId="">
                  <p:embed/>
                  <p:pic>
                    <p:nvPicPr>
                      <p:cNvPr id="0" name="Picture 1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4191000" cy="277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 holtpont kialakulására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76A65-9DFB-4D11-A6F8-767B3B9A91E7}" type="slidenum">
              <a:rPr lang="hu-HU"/>
              <a:pPr/>
              <a:t>25</a:t>
            </a:fld>
            <a:endParaRPr lang="hu-HU"/>
          </a:p>
        </p:txBody>
      </p:sp>
      <p:graphicFrame>
        <p:nvGraphicFramePr>
          <p:cNvPr id="103427" name="Object 3"/>
          <p:cNvGraphicFramePr>
            <a:graphicFrameLocks/>
          </p:cNvGraphicFramePr>
          <p:nvPr/>
        </p:nvGraphicFramePr>
        <p:xfrm>
          <a:off x="2514600" y="3352800"/>
          <a:ext cx="4191000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44" name="Visio" r:id="rId3" imgW="3229051" imgH="2218944" progId="">
                  <p:embed/>
                </p:oleObj>
              </mc:Choice>
              <mc:Fallback>
                <p:oleObj name="Visio" r:id="rId3" imgW="3229051" imgH="2218944" progId="">
                  <p:embed/>
                  <p:pic>
                    <p:nvPicPr>
                      <p:cNvPr id="0" name="Picture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4191000" cy="277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33" name="Text Box 9"/>
          <p:cNvSpPr txBox="1">
            <a:spLocks noChangeArrowheads="1"/>
          </p:cNvSpPr>
          <p:nvPr/>
        </p:nvSpPr>
        <p:spPr bwMode="auto">
          <a:xfrm>
            <a:off x="2209800" y="1543050"/>
            <a:ext cx="4876800" cy="1428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latin typeface="+mn-lt"/>
              </a:rPr>
              <a:t> A:		B:		C: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	</a:t>
            </a:r>
            <a:r>
              <a:rPr lang="en-US" dirty="0">
                <a:solidFill>
                  <a:schemeClr val="folHlink"/>
                </a:solidFill>
                <a:latin typeface="+mn-lt"/>
              </a:rPr>
              <a:t>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T </a:t>
            </a:r>
            <a:br>
              <a:rPr lang="hu-HU" dirty="0">
                <a:solidFill>
                  <a:schemeClr val="folHlink"/>
                </a:solidFill>
                <a:latin typeface="+mn-lt"/>
              </a:rPr>
            </a:b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T</a:t>
            </a:r>
            <a:r>
              <a:rPr lang="hu-HU" dirty="0">
                <a:latin typeface="+mn-lt"/>
              </a:rPr>
              <a:t> 	</a:t>
            </a:r>
            <a:r>
              <a:rPr lang="hu-HU" dirty="0" err="1">
                <a:solidFill>
                  <a:srgbClr val="FF0000"/>
                </a:solidFill>
                <a:latin typeface="+mn-lt"/>
              </a:rPr>
              <a:t>Request</a:t>
            </a:r>
            <a:r>
              <a:rPr lang="hu-HU" dirty="0">
                <a:solidFill>
                  <a:srgbClr val="FF0000"/>
                </a:solidFill>
                <a:latin typeface="+mn-lt"/>
              </a:rPr>
              <a:t> R</a:t>
            </a:r>
            <a:r>
              <a:rPr lang="hu-HU" dirty="0">
                <a:latin typeface="+mn-lt"/>
              </a:rPr>
              <a:t>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 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 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R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Holtpont nélküli eset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483C5-00CA-4A6E-B76E-869E9447B743}" type="slidenum">
              <a:rPr lang="hu-HU"/>
              <a:pPr/>
              <a:t>26</a:t>
            </a:fld>
            <a:endParaRPr lang="hu-HU"/>
          </a:p>
        </p:txBody>
      </p:sp>
      <p:graphicFrame>
        <p:nvGraphicFramePr>
          <p:cNvPr id="113667" name="Object 3"/>
          <p:cNvGraphicFramePr>
            <a:graphicFrameLocks/>
          </p:cNvGraphicFramePr>
          <p:nvPr/>
        </p:nvGraphicFramePr>
        <p:xfrm>
          <a:off x="2514600" y="3352800"/>
          <a:ext cx="4191000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84" name="Visio" r:id="rId3" imgW="3229051" imgH="2218944" progId="">
                  <p:embed/>
                </p:oleObj>
              </mc:Choice>
              <mc:Fallback>
                <p:oleObj name="Visio" r:id="rId3" imgW="3229051" imgH="2218944" progId="">
                  <p:embed/>
                  <p:pic>
                    <p:nvPicPr>
                      <p:cNvPr id="0" name="Picture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4191000" cy="277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668" name="Text Box 4"/>
          <p:cNvSpPr txBox="1">
            <a:spLocks noChangeArrowheads="1"/>
          </p:cNvSpPr>
          <p:nvPr/>
        </p:nvSpPr>
        <p:spPr bwMode="auto">
          <a:xfrm>
            <a:off x="2209800" y="1543050"/>
            <a:ext cx="4876800" cy="1428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latin typeface="+mn-lt"/>
              </a:rPr>
              <a:t> A:		B:		C: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R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S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T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S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T 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R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 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 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R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Holtpont nélküli eset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9C9C-BFA5-4386-BF6A-377C3B37E3EB}" type="slidenum">
              <a:rPr lang="hu-HU"/>
              <a:pPr/>
              <a:t>27</a:t>
            </a:fld>
            <a:endParaRPr lang="hu-HU"/>
          </a:p>
        </p:txBody>
      </p:sp>
      <p:graphicFrame>
        <p:nvGraphicFramePr>
          <p:cNvPr id="115715" name="Object 3"/>
          <p:cNvGraphicFramePr>
            <a:graphicFrameLocks/>
          </p:cNvGraphicFramePr>
          <p:nvPr/>
        </p:nvGraphicFramePr>
        <p:xfrm>
          <a:off x="2514600" y="3352800"/>
          <a:ext cx="4191000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32" name="Visio" r:id="rId3" imgW="3229051" imgH="2218944" progId="">
                  <p:embed/>
                </p:oleObj>
              </mc:Choice>
              <mc:Fallback>
                <p:oleObj name="Visio" r:id="rId3" imgW="3229051" imgH="2218944" progId="">
                  <p:embed/>
                  <p:pic>
                    <p:nvPicPr>
                      <p:cNvPr id="0" name="Picture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4191000" cy="277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2209800" y="1543050"/>
            <a:ext cx="4876800" cy="1428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latin typeface="+mn-lt"/>
              </a:rPr>
              <a:t> A:		B:		C: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rgbClr val="FF0000"/>
                </a:solidFill>
                <a:latin typeface="+mn-lt"/>
              </a:rPr>
              <a:t>Request</a:t>
            </a:r>
            <a:r>
              <a:rPr lang="hu-HU" dirty="0">
                <a:solidFill>
                  <a:srgbClr val="FF0000"/>
                </a:solidFill>
                <a:latin typeface="+mn-lt"/>
              </a:rPr>
              <a:t> 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S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T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S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T 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R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 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 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R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Holtpont nélküli eset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205CE-6D7F-432D-82EB-D4111F2B5D3C}" type="slidenum">
              <a:rPr lang="hu-HU"/>
              <a:pPr/>
              <a:t>28</a:t>
            </a:fld>
            <a:endParaRPr lang="hu-HU"/>
          </a:p>
        </p:txBody>
      </p:sp>
      <p:graphicFrame>
        <p:nvGraphicFramePr>
          <p:cNvPr id="117763" name="Object 3"/>
          <p:cNvGraphicFramePr>
            <a:graphicFrameLocks/>
          </p:cNvGraphicFramePr>
          <p:nvPr/>
        </p:nvGraphicFramePr>
        <p:xfrm>
          <a:off x="2514600" y="3352800"/>
          <a:ext cx="4191000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80" name="Visio" r:id="rId3" imgW="3229051" imgH="2218944" progId="">
                  <p:embed/>
                </p:oleObj>
              </mc:Choice>
              <mc:Fallback>
                <p:oleObj name="Visio" r:id="rId3" imgW="3229051" imgH="2218944" progId="">
                  <p:embed/>
                  <p:pic>
                    <p:nvPicPr>
                      <p:cNvPr id="0" name="Picture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4191000" cy="277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7764" name="Text Box 4"/>
          <p:cNvSpPr txBox="1">
            <a:spLocks noChangeArrowheads="1"/>
          </p:cNvSpPr>
          <p:nvPr/>
        </p:nvSpPr>
        <p:spPr bwMode="auto">
          <a:xfrm>
            <a:off x="2209800" y="1543050"/>
            <a:ext cx="4876800" cy="1428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latin typeface="+mn-lt"/>
              </a:rPr>
              <a:t> A:		B:		C: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rgbClr val="FF0000"/>
                </a:solidFill>
                <a:latin typeface="+mn-lt"/>
              </a:rPr>
              <a:t>Request</a:t>
            </a:r>
            <a:r>
              <a:rPr lang="hu-HU" dirty="0">
                <a:solidFill>
                  <a:srgbClr val="FF0000"/>
                </a:solidFill>
                <a:latin typeface="+mn-lt"/>
              </a:rPr>
              <a:t> 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S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T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S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T 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R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 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 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R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Holtpont nélküli eset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41F41-8BD9-4EA9-9DA8-F8F92C13C0B7}" type="slidenum">
              <a:rPr lang="hu-HU"/>
              <a:pPr/>
              <a:t>29</a:t>
            </a:fld>
            <a:endParaRPr lang="hu-HU"/>
          </a:p>
        </p:txBody>
      </p:sp>
      <p:graphicFrame>
        <p:nvGraphicFramePr>
          <p:cNvPr id="114691" name="Object 3"/>
          <p:cNvGraphicFramePr>
            <a:graphicFrameLocks/>
          </p:cNvGraphicFramePr>
          <p:nvPr/>
        </p:nvGraphicFramePr>
        <p:xfrm>
          <a:off x="2514600" y="3352800"/>
          <a:ext cx="4191000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08" name="Visio" r:id="rId3" imgW="3229051" imgH="2218944" progId="">
                  <p:embed/>
                </p:oleObj>
              </mc:Choice>
              <mc:Fallback>
                <p:oleObj name="Visio" r:id="rId3" imgW="3229051" imgH="2218944" progId="">
                  <p:embed/>
                  <p:pic>
                    <p:nvPicPr>
                      <p:cNvPr id="0" name="Picture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4191000" cy="277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4692" name="Text Box 4"/>
          <p:cNvSpPr txBox="1">
            <a:spLocks noChangeArrowheads="1"/>
          </p:cNvSpPr>
          <p:nvPr/>
        </p:nvSpPr>
        <p:spPr bwMode="auto">
          <a:xfrm>
            <a:off x="2209800" y="1543050"/>
            <a:ext cx="4876800" cy="14322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latin typeface="+mn-lt"/>
              </a:rPr>
              <a:t> A:		B:		C: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S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T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rgbClr val="FF0000"/>
                </a:solidFill>
                <a:latin typeface="+mn-lt"/>
              </a:rPr>
              <a:t>Request</a:t>
            </a:r>
            <a:r>
              <a:rPr lang="hu-HU" dirty="0">
                <a:solidFill>
                  <a:srgbClr val="FF0000"/>
                </a:solidFill>
                <a:latin typeface="+mn-lt"/>
              </a:rPr>
              <a:t> S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T 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R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 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 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Bevezetés</a:t>
            </a: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dirty="0"/>
              <a:t>Holtpontról akkor beszélünk, ha több folyamat olyan eseményre, erőforrás felszabadulására vár, amelyet csak egy másik, ugyancsak várakozó folyamat tud előidézni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F6541-1EA0-4DF2-BAA0-72A4D625C52C}" type="slidenum">
              <a:rPr lang="hu-HU"/>
              <a:pPr/>
              <a:t>3</a:t>
            </a:fld>
            <a:endParaRPr lang="hu-H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Holtpont nélküli eset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F5314-B2BD-4B66-8AEE-AA6153F75985}" type="slidenum">
              <a:rPr lang="hu-HU"/>
              <a:pPr/>
              <a:t>30</a:t>
            </a:fld>
            <a:endParaRPr lang="hu-HU"/>
          </a:p>
        </p:txBody>
      </p:sp>
      <p:graphicFrame>
        <p:nvGraphicFramePr>
          <p:cNvPr id="119811" name="Object 3"/>
          <p:cNvGraphicFramePr>
            <a:graphicFrameLocks/>
          </p:cNvGraphicFramePr>
          <p:nvPr/>
        </p:nvGraphicFramePr>
        <p:xfrm>
          <a:off x="2514600" y="3352800"/>
          <a:ext cx="4191000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28" name="Visio" r:id="rId3" imgW="3229051" imgH="2218944" progId="">
                  <p:embed/>
                </p:oleObj>
              </mc:Choice>
              <mc:Fallback>
                <p:oleObj name="Visio" r:id="rId3" imgW="3229051" imgH="2218944" progId="">
                  <p:embed/>
                  <p:pic>
                    <p:nvPicPr>
                      <p:cNvPr id="0" name="Picture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4191000" cy="277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9812" name="Text Box 4"/>
          <p:cNvSpPr txBox="1">
            <a:spLocks noChangeArrowheads="1"/>
          </p:cNvSpPr>
          <p:nvPr/>
        </p:nvSpPr>
        <p:spPr bwMode="auto">
          <a:xfrm>
            <a:off x="2209800" y="1543050"/>
            <a:ext cx="4876800" cy="14322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latin typeface="+mn-lt"/>
              </a:rPr>
              <a:t> A:		B:		C: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S</a:t>
            </a:r>
            <a:r>
              <a:rPr lang="en-US" dirty="0">
                <a:latin typeface="+mn-lt"/>
              </a:rPr>
              <a:t>	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T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rgbClr val="FF0000"/>
                </a:solidFill>
                <a:latin typeface="+mn-lt"/>
              </a:rPr>
              <a:t>Request</a:t>
            </a:r>
            <a:r>
              <a:rPr lang="hu-HU" dirty="0">
                <a:solidFill>
                  <a:srgbClr val="FF0000"/>
                </a:solidFill>
                <a:latin typeface="+mn-lt"/>
              </a:rPr>
              <a:t> S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T 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R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 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 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R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Holtpont nélküli eset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BD01B-8CD6-4E23-991B-9DF59E7C755C}" type="slidenum">
              <a:rPr lang="hu-HU"/>
              <a:pPr/>
              <a:t>31</a:t>
            </a:fld>
            <a:endParaRPr lang="hu-HU"/>
          </a:p>
        </p:txBody>
      </p:sp>
      <p:graphicFrame>
        <p:nvGraphicFramePr>
          <p:cNvPr id="118787" name="Object 3"/>
          <p:cNvGraphicFramePr>
            <a:graphicFrameLocks/>
          </p:cNvGraphicFramePr>
          <p:nvPr/>
        </p:nvGraphicFramePr>
        <p:xfrm>
          <a:off x="2514600" y="3352800"/>
          <a:ext cx="4191000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04" name="Visio" r:id="rId3" imgW="3229051" imgH="2218944" progId="">
                  <p:embed/>
                </p:oleObj>
              </mc:Choice>
              <mc:Fallback>
                <p:oleObj name="Visio" r:id="rId3" imgW="3229051" imgH="2218944" progId="">
                  <p:embed/>
                  <p:pic>
                    <p:nvPicPr>
                      <p:cNvPr id="0" name="Picture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4191000" cy="277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8788" name="Text Box 4"/>
          <p:cNvSpPr txBox="1">
            <a:spLocks noChangeArrowheads="1"/>
          </p:cNvSpPr>
          <p:nvPr/>
        </p:nvSpPr>
        <p:spPr bwMode="auto">
          <a:xfrm>
            <a:off x="2209800" y="1543050"/>
            <a:ext cx="4876800" cy="14322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latin typeface="+mn-lt"/>
              </a:rPr>
              <a:t> A:		B:		C: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S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solidFill>
                  <a:srgbClr val="FF0000"/>
                </a:solidFill>
                <a:latin typeface="+mn-lt"/>
              </a:rPr>
              <a:t>Request</a:t>
            </a:r>
            <a:r>
              <a:rPr lang="hu-HU" dirty="0">
                <a:solidFill>
                  <a:srgbClr val="FF0000"/>
                </a:solidFill>
                <a:latin typeface="+mn-lt"/>
              </a:rPr>
              <a:t> T</a:t>
            </a:r>
            <a:r>
              <a:rPr lang="hu-HU" dirty="0">
                <a:latin typeface="+mn-lt"/>
              </a:rPr>
              <a:t>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T 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R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 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 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R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Holtpont nélküli eset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BE8E2-3A7C-47F9-9110-A807E2D20D4A}" type="slidenum">
              <a:rPr lang="hu-HU"/>
              <a:pPr/>
              <a:t>32</a:t>
            </a:fld>
            <a:endParaRPr lang="hu-HU"/>
          </a:p>
        </p:txBody>
      </p:sp>
      <p:graphicFrame>
        <p:nvGraphicFramePr>
          <p:cNvPr id="121859" name="Object 3"/>
          <p:cNvGraphicFramePr>
            <a:graphicFrameLocks/>
          </p:cNvGraphicFramePr>
          <p:nvPr/>
        </p:nvGraphicFramePr>
        <p:xfrm>
          <a:off x="2514600" y="3352800"/>
          <a:ext cx="4191000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76" name="Visio" r:id="rId3" imgW="3229051" imgH="2218944" progId="">
                  <p:embed/>
                </p:oleObj>
              </mc:Choice>
              <mc:Fallback>
                <p:oleObj name="Visio" r:id="rId3" imgW="3229051" imgH="2218944" progId="">
                  <p:embed/>
                  <p:pic>
                    <p:nvPicPr>
                      <p:cNvPr id="0" name="Picture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4191000" cy="277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1860" name="Text Box 4"/>
          <p:cNvSpPr txBox="1">
            <a:spLocks noChangeArrowheads="1"/>
          </p:cNvSpPr>
          <p:nvPr/>
        </p:nvSpPr>
        <p:spPr bwMode="auto">
          <a:xfrm>
            <a:off x="2209800" y="1543050"/>
            <a:ext cx="4876800" cy="14322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latin typeface="+mn-lt"/>
              </a:rPr>
              <a:t> A:		B:		C: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S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solidFill>
                  <a:srgbClr val="FF0000"/>
                </a:solidFill>
                <a:latin typeface="+mn-lt"/>
              </a:rPr>
              <a:t>Request</a:t>
            </a:r>
            <a:r>
              <a:rPr lang="hu-HU" dirty="0">
                <a:solidFill>
                  <a:srgbClr val="FF0000"/>
                </a:solidFill>
                <a:latin typeface="+mn-lt"/>
              </a:rPr>
              <a:t> T</a:t>
            </a:r>
            <a:r>
              <a:rPr lang="hu-HU" dirty="0">
                <a:latin typeface="+mn-lt"/>
              </a:rPr>
              <a:t>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T 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R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 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 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R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Holtpont nélküli eset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92896-9E35-478D-951C-D779E7EE6486}" type="slidenum">
              <a:rPr lang="hu-HU"/>
              <a:pPr/>
              <a:t>33</a:t>
            </a:fld>
            <a:endParaRPr lang="hu-HU"/>
          </a:p>
        </p:txBody>
      </p:sp>
      <p:graphicFrame>
        <p:nvGraphicFramePr>
          <p:cNvPr id="120835" name="Object 3"/>
          <p:cNvGraphicFramePr>
            <a:graphicFrameLocks/>
          </p:cNvGraphicFramePr>
          <p:nvPr/>
        </p:nvGraphicFramePr>
        <p:xfrm>
          <a:off x="2514600" y="3352800"/>
          <a:ext cx="4191000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52" name="Visio" r:id="rId3" imgW="3229051" imgH="2218944" progId="">
                  <p:embed/>
                </p:oleObj>
              </mc:Choice>
              <mc:Fallback>
                <p:oleObj name="Visio" r:id="rId3" imgW="3229051" imgH="2218944" progId="">
                  <p:embed/>
                  <p:pic>
                    <p:nvPicPr>
                      <p:cNvPr id="0" name="Picture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4191000" cy="277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0836" name="Text Box 4"/>
          <p:cNvSpPr txBox="1">
            <a:spLocks noChangeArrowheads="1"/>
          </p:cNvSpPr>
          <p:nvPr/>
        </p:nvSpPr>
        <p:spPr bwMode="auto">
          <a:xfrm>
            <a:off x="2209800" y="1543050"/>
            <a:ext cx="4876800" cy="14322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latin typeface="+mn-lt"/>
              </a:rPr>
              <a:t> A:		B:		C: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S</a:t>
            </a:r>
            <a:r>
              <a:rPr lang="en-US" dirty="0">
                <a:latin typeface="+mn-lt"/>
              </a:rPr>
              <a:t>	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T</a:t>
            </a:r>
            <a:r>
              <a:rPr lang="hu-HU" dirty="0">
                <a:latin typeface="+mn-lt"/>
              </a:rPr>
              <a:t>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T 	</a:t>
            </a:r>
            <a:r>
              <a:rPr lang="hu-HU" dirty="0" err="1">
                <a:solidFill>
                  <a:srgbClr val="FF0000"/>
                </a:solidFill>
                <a:latin typeface="+mn-lt"/>
              </a:rPr>
              <a:t>Request</a:t>
            </a:r>
            <a:r>
              <a:rPr lang="hu-HU" dirty="0">
                <a:solidFill>
                  <a:srgbClr val="FF0000"/>
                </a:solidFill>
                <a:latin typeface="+mn-lt"/>
              </a:rPr>
              <a:t> R</a:t>
            </a:r>
            <a:r>
              <a:rPr lang="hu-HU" dirty="0">
                <a:latin typeface="+mn-lt"/>
              </a:rPr>
              <a:t>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 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 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R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Holtpont nélküli eset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4624A-E98C-4F7A-8ED6-44AF4BA26843}" type="slidenum">
              <a:rPr lang="hu-HU"/>
              <a:pPr/>
              <a:t>34</a:t>
            </a:fld>
            <a:endParaRPr lang="hu-HU"/>
          </a:p>
        </p:txBody>
      </p:sp>
      <p:graphicFrame>
        <p:nvGraphicFramePr>
          <p:cNvPr id="123907" name="Object 3"/>
          <p:cNvGraphicFramePr>
            <a:graphicFrameLocks/>
          </p:cNvGraphicFramePr>
          <p:nvPr/>
        </p:nvGraphicFramePr>
        <p:xfrm>
          <a:off x="2514600" y="3352800"/>
          <a:ext cx="4191000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24" name="Visio" r:id="rId3" imgW="3229051" imgH="2218944" progId="">
                  <p:embed/>
                </p:oleObj>
              </mc:Choice>
              <mc:Fallback>
                <p:oleObj name="Visio" r:id="rId3" imgW="3229051" imgH="2218944" progId="">
                  <p:embed/>
                  <p:pic>
                    <p:nvPicPr>
                      <p:cNvPr id="0" name="Picture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4191000" cy="277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908" name="Text Box 4"/>
          <p:cNvSpPr txBox="1">
            <a:spLocks noChangeArrowheads="1"/>
          </p:cNvSpPr>
          <p:nvPr/>
        </p:nvSpPr>
        <p:spPr bwMode="auto">
          <a:xfrm>
            <a:off x="2209800" y="1543050"/>
            <a:ext cx="4876800" cy="14322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latin typeface="+mn-lt"/>
              </a:rPr>
              <a:t> A:		B:		C: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S</a:t>
            </a:r>
            <a:r>
              <a:rPr lang="en-US" dirty="0">
                <a:latin typeface="+mn-lt"/>
              </a:rPr>
              <a:t>	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T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T 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</a:t>
            </a:r>
            <a:r>
              <a:rPr lang="hu-HU" dirty="0">
                <a:latin typeface="+mn-lt"/>
              </a:rPr>
              <a:t>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rgbClr val="FF0000"/>
                </a:solidFill>
                <a:latin typeface="+mn-lt"/>
              </a:rPr>
              <a:t>Release</a:t>
            </a:r>
            <a:r>
              <a:rPr lang="hu-HU" dirty="0">
                <a:solidFill>
                  <a:srgbClr val="FF0000"/>
                </a:solidFill>
                <a:latin typeface="+mn-lt"/>
              </a:rPr>
              <a:t> </a:t>
            </a:r>
            <a:r>
              <a:rPr lang="hu-HU" dirty="0" err="1">
                <a:solidFill>
                  <a:srgbClr val="FF0000"/>
                </a:solidFill>
                <a:latin typeface="+mn-lt"/>
              </a:rPr>
              <a:t>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 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 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R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Holtpont nélküli eset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FD642-E9B9-4DE1-B333-7CE08B2A5A89}" type="slidenum">
              <a:rPr lang="hu-HU"/>
              <a:pPr/>
              <a:t>35</a:t>
            </a:fld>
            <a:endParaRPr lang="hu-HU"/>
          </a:p>
        </p:txBody>
      </p:sp>
      <p:graphicFrame>
        <p:nvGraphicFramePr>
          <p:cNvPr id="124931" name="Object 3"/>
          <p:cNvGraphicFramePr>
            <a:graphicFrameLocks/>
          </p:cNvGraphicFramePr>
          <p:nvPr/>
        </p:nvGraphicFramePr>
        <p:xfrm>
          <a:off x="2514600" y="3352800"/>
          <a:ext cx="4191000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48" name="Visio" r:id="rId3" imgW="3229051" imgH="2218944" progId="">
                  <p:embed/>
                </p:oleObj>
              </mc:Choice>
              <mc:Fallback>
                <p:oleObj name="Visio" r:id="rId3" imgW="3229051" imgH="2218944" progId="">
                  <p:embed/>
                  <p:pic>
                    <p:nvPicPr>
                      <p:cNvPr id="0" name="Picture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4191000" cy="277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4932" name="Text Box 4"/>
          <p:cNvSpPr txBox="1">
            <a:spLocks noChangeArrowheads="1"/>
          </p:cNvSpPr>
          <p:nvPr/>
        </p:nvSpPr>
        <p:spPr bwMode="auto">
          <a:xfrm>
            <a:off x="2209800" y="1543050"/>
            <a:ext cx="4876800" cy="14322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latin typeface="+mn-lt"/>
              </a:rPr>
              <a:t> A:		B:		C: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S</a:t>
            </a:r>
            <a:r>
              <a:rPr lang="en-US" dirty="0">
                <a:latin typeface="+mn-lt"/>
              </a:rPr>
              <a:t>	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T </a:t>
            </a:r>
            <a:br>
              <a:rPr lang="hu-HU" dirty="0">
                <a:solidFill>
                  <a:schemeClr val="folHlink"/>
                </a:solidFill>
                <a:latin typeface="+mn-lt"/>
              </a:rPr>
            </a:b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T 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</a:t>
            </a:r>
            <a:r>
              <a:rPr lang="hu-HU" dirty="0">
                <a:latin typeface="+mn-lt"/>
              </a:rPr>
              <a:t>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rgbClr val="FF0000"/>
                </a:solidFill>
                <a:latin typeface="+mn-lt"/>
              </a:rPr>
              <a:t>Release</a:t>
            </a:r>
            <a:r>
              <a:rPr lang="hu-HU" dirty="0">
                <a:solidFill>
                  <a:srgbClr val="FF0000"/>
                </a:solidFill>
                <a:latin typeface="+mn-lt"/>
              </a:rPr>
              <a:t> </a:t>
            </a:r>
            <a:r>
              <a:rPr lang="hu-HU" dirty="0" err="1">
                <a:solidFill>
                  <a:srgbClr val="FF0000"/>
                </a:solidFill>
                <a:latin typeface="+mn-lt"/>
              </a:rPr>
              <a:t>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 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 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R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Holtpont nélküli eset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0CBB2-84AB-481E-AD86-576374397EE9}" type="slidenum">
              <a:rPr lang="hu-HU"/>
              <a:pPr/>
              <a:t>36</a:t>
            </a:fld>
            <a:endParaRPr lang="hu-HU"/>
          </a:p>
        </p:txBody>
      </p:sp>
      <p:graphicFrame>
        <p:nvGraphicFramePr>
          <p:cNvPr id="125955" name="Object 3"/>
          <p:cNvGraphicFramePr>
            <a:graphicFrameLocks/>
          </p:cNvGraphicFramePr>
          <p:nvPr/>
        </p:nvGraphicFramePr>
        <p:xfrm>
          <a:off x="2514600" y="3352800"/>
          <a:ext cx="4191000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72" name="Visio" r:id="rId3" imgW="3229051" imgH="2218944" progId="">
                  <p:embed/>
                </p:oleObj>
              </mc:Choice>
              <mc:Fallback>
                <p:oleObj name="Visio" r:id="rId3" imgW="3229051" imgH="2218944" progId="">
                  <p:embed/>
                  <p:pic>
                    <p:nvPicPr>
                      <p:cNvPr id="0" name="Picture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4191000" cy="277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5956" name="Text Box 4"/>
          <p:cNvSpPr txBox="1">
            <a:spLocks noChangeArrowheads="1"/>
          </p:cNvSpPr>
          <p:nvPr/>
        </p:nvSpPr>
        <p:spPr bwMode="auto">
          <a:xfrm>
            <a:off x="2209800" y="1543050"/>
            <a:ext cx="4876800" cy="14322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latin typeface="+mn-lt"/>
              </a:rPr>
              <a:t> A:		B:		C: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S</a:t>
            </a:r>
            <a:r>
              <a:rPr lang="en-US" dirty="0">
                <a:latin typeface="+mn-lt"/>
              </a:rPr>
              <a:t>	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T </a:t>
            </a:r>
            <a:br>
              <a:rPr lang="hu-HU" dirty="0">
                <a:solidFill>
                  <a:schemeClr val="folHlink"/>
                </a:solidFill>
                <a:latin typeface="+mn-lt"/>
              </a:rPr>
            </a:b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T 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 </a:t>
            </a:r>
            <a:br>
              <a:rPr lang="hu-HU" dirty="0">
                <a:solidFill>
                  <a:schemeClr val="folHlink"/>
                </a:solidFill>
                <a:latin typeface="+mn-lt"/>
              </a:rPr>
            </a:b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Release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 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 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rgbClr val="FF0000"/>
                </a:solidFill>
                <a:latin typeface="+mn-lt"/>
              </a:rPr>
              <a:t>Release</a:t>
            </a:r>
            <a:r>
              <a:rPr lang="hu-HU" dirty="0">
                <a:solidFill>
                  <a:srgbClr val="FF0000"/>
                </a:solidFill>
                <a:latin typeface="+mn-lt"/>
              </a:rPr>
              <a:t> S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R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Holtpont nélküli eset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CE7C8-FB07-460A-806D-BE5EBAF3B7EC}" type="slidenum">
              <a:rPr lang="hu-HU"/>
              <a:pPr/>
              <a:t>37</a:t>
            </a:fld>
            <a:endParaRPr lang="hu-HU"/>
          </a:p>
        </p:txBody>
      </p:sp>
      <p:graphicFrame>
        <p:nvGraphicFramePr>
          <p:cNvPr id="122883" name="Object 3"/>
          <p:cNvGraphicFramePr>
            <a:graphicFrameLocks/>
          </p:cNvGraphicFramePr>
          <p:nvPr/>
        </p:nvGraphicFramePr>
        <p:xfrm>
          <a:off x="2514600" y="3352800"/>
          <a:ext cx="4191000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00" name="Visio" r:id="rId3" imgW="3229051" imgH="2218944" progId="">
                  <p:embed/>
                </p:oleObj>
              </mc:Choice>
              <mc:Fallback>
                <p:oleObj name="Visio" r:id="rId3" imgW="3229051" imgH="2218944" progId="">
                  <p:embed/>
                  <p:pic>
                    <p:nvPicPr>
                      <p:cNvPr id="0" name="Picture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4191000" cy="277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884" name="Text Box 4"/>
          <p:cNvSpPr txBox="1">
            <a:spLocks noChangeArrowheads="1"/>
          </p:cNvSpPr>
          <p:nvPr/>
        </p:nvSpPr>
        <p:spPr bwMode="auto">
          <a:xfrm>
            <a:off x="2209800" y="1543050"/>
            <a:ext cx="4876800" cy="14322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latin typeface="+mn-lt"/>
              </a:rPr>
              <a:t> A:		B:		C: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solidFill>
                  <a:srgbClr val="FF0000"/>
                </a:solidFill>
                <a:latin typeface="+mn-lt"/>
              </a:rPr>
              <a:t>Request</a:t>
            </a:r>
            <a:r>
              <a:rPr lang="hu-HU" dirty="0">
                <a:solidFill>
                  <a:srgbClr val="FF0000"/>
                </a:solidFill>
                <a:latin typeface="+mn-lt"/>
              </a:rPr>
              <a:t> S</a:t>
            </a:r>
            <a:r>
              <a:rPr lang="en-US" dirty="0">
                <a:solidFill>
                  <a:srgbClr val="FF0000"/>
                </a:solidFill>
                <a:latin typeface="+mn-lt"/>
              </a:rPr>
              <a:t>	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T </a:t>
            </a:r>
            <a:br>
              <a:rPr lang="hu-HU" dirty="0">
                <a:solidFill>
                  <a:schemeClr val="folHlink"/>
                </a:solidFill>
                <a:latin typeface="+mn-lt"/>
              </a:rPr>
            </a:b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T 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 </a:t>
            </a:r>
            <a:br>
              <a:rPr lang="hu-HU" dirty="0">
                <a:solidFill>
                  <a:schemeClr val="folHlink"/>
                </a:solidFill>
                <a:latin typeface="+mn-lt"/>
              </a:rPr>
            </a:b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Release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 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 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Release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R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Holtpont nélküli eset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C6B2C3-3231-4AAE-892A-E6BEEF6140F4}" type="slidenum">
              <a:rPr lang="hu-HU"/>
              <a:pPr/>
              <a:t>38</a:t>
            </a:fld>
            <a:endParaRPr lang="hu-HU"/>
          </a:p>
        </p:txBody>
      </p:sp>
      <p:graphicFrame>
        <p:nvGraphicFramePr>
          <p:cNvPr id="129027" name="Object 3"/>
          <p:cNvGraphicFramePr>
            <a:graphicFrameLocks/>
          </p:cNvGraphicFramePr>
          <p:nvPr/>
        </p:nvGraphicFramePr>
        <p:xfrm>
          <a:off x="2514600" y="3352800"/>
          <a:ext cx="4191000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44" name="Visio" r:id="rId3" imgW="3229051" imgH="2218944" progId="">
                  <p:embed/>
                </p:oleObj>
              </mc:Choice>
              <mc:Fallback>
                <p:oleObj name="Visio" r:id="rId3" imgW="3229051" imgH="2218944" progId="">
                  <p:embed/>
                  <p:pic>
                    <p:nvPicPr>
                      <p:cNvPr id="0" name="Picture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4191000" cy="277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9028" name="Text Box 4"/>
          <p:cNvSpPr txBox="1">
            <a:spLocks noChangeArrowheads="1"/>
          </p:cNvSpPr>
          <p:nvPr/>
        </p:nvSpPr>
        <p:spPr bwMode="auto">
          <a:xfrm>
            <a:off x="2209800" y="1543050"/>
            <a:ext cx="4876800" cy="14322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latin typeface="+mn-lt"/>
              </a:rPr>
              <a:t> A:		B:		C: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solidFill>
                  <a:srgbClr val="FF0000"/>
                </a:solidFill>
                <a:latin typeface="+mn-lt"/>
              </a:rPr>
              <a:t>Request</a:t>
            </a:r>
            <a:r>
              <a:rPr lang="hu-HU" dirty="0">
                <a:solidFill>
                  <a:srgbClr val="FF0000"/>
                </a:solidFill>
                <a:latin typeface="+mn-lt"/>
              </a:rPr>
              <a:t> S</a:t>
            </a:r>
            <a:r>
              <a:rPr lang="en-US" dirty="0">
                <a:solidFill>
                  <a:srgbClr val="FF0000"/>
                </a:solidFill>
                <a:latin typeface="+mn-lt"/>
              </a:rPr>
              <a:t>	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T </a:t>
            </a:r>
            <a:br>
              <a:rPr lang="hu-HU" dirty="0">
                <a:solidFill>
                  <a:schemeClr val="folHlink"/>
                </a:solidFill>
                <a:latin typeface="+mn-lt"/>
              </a:rPr>
            </a:b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Request</a:t>
            </a:r>
            <a:r>
              <a:rPr lang="hu-HU" dirty="0">
                <a:latin typeface="+mn-lt"/>
              </a:rPr>
              <a:t> T 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 </a:t>
            </a:r>
            <a:br>
              <a:rPr lang="hu-HU" dirty="0">
                <a:solidFill>
                  <a:schemeClr val="folHlink"/>
                </a:solidFill>
                <a:latin typeface="+mn-lt"/>
              </a:rPr>
            </a:b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Release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 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 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Release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R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Holtpont nélküli eset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27CF9-0C9D-4882-906C-A7243413FD15}" type="slidenum">
              <a:rPr lang="hu-HU"/>
              <a:pPr/>
              <a:t>39</a:t>
            </a:fld>
            <a:endParaRPr lang="hu-HU"/>
          </a:p>
        </p:txBody>
      </p:sp>
      <p:graphicFrame>
        <p:nvGraphicFramePr>
          <p:cNvPr id="128003" name="Object 3"/>
          <p:cNvGraphicFramePr>
            <a:graphicFrameLocks/>
          </p:cNvGraphicFramePr>
          <p:nvPr/>
        </p:nvGraphicFramePr>
        <p:xfrm>
          <a:off x="2514600" y="3352800"/>
          <a:ext cx="4191000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20" name="Visio" r:id="rId3" imgW="3229051" imgH="2218944" progId="">
                  <p:embed/>
                </p:oleObj>
              </mc:Choice>
              <mc:Fallback>
                <p:oleObj name="Visio" r:id="rId3" imgW="3229051" imgH="2218944" progId="">
                  <p:embed/>
                  <p:pic>
                    <p:nvPicPr>
                      <p:cNvPr id="0" name="Picture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4191000" cy="277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8004" name="Text Box 4"/>
          <p:cNvSpPr txBox="1">
            <a:spLocks noChangeArrowheads="1"/>
          </p:cNvSpPr>
          <p:nvPr/>
        </p:nvSpPr>
        <p:spPr bwMode="auto">
          <a:xfrm>
            <a:off x="2209800" y="1543050"/>
            <a:ext cx="4876800" cy="14322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latin typeface="+mn-lt"/>
              </a:rPr>
              <a:t> A:		B:		C: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</a:t>
            </a:r>
            <a:r>
              <a:rPr lang="en-US" dirty="0">
                <a:solidFill>
                  <a:schemeClr val="folHlink"/>
                </a:solidFill>
                <a:latin typeface="+mn-lt"/>
              </a:rPr>
              <a:t>	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T </a:t>
            </a:r>
            <a:br>
              <a:rPr lang="hu-HU" dirty="0">
                <a:solidFill>
                  <a:schemeClr val="folHlink"/>
                </a:solidFill>
                <a:latin typeface="+mn-lt"/>
              </a:rPr>
            </a:b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solidFill>
                  <a:srgbClr val="FF0000"/>
                </a:solidFill>
                <a:latin typeface="+mn-lt"/>
              </a:rPr>
              <a:t>Request</a:t>
            </a:r>
            <a:r>
              <a:rPr lang="hu-HU" dirty="0">
                <a:solidFill>
                  <a:srgbClr val="FF0000"/>
                </a:solidFill>
                <a:latin typeface="+mn-lt"/>
              </a:rPr>
              <a:t> T</a:t>
            </a:r>
            <a:r>
              <a:rPr lang="hu-HU" dirty="0">
                <a:latin typeface="+mn-lt"/>
              </a:rPr>
              <a:t> 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 </a:t>
            </a:r>
            <a:br>
              <a:rPr lang="hu-HU" dirty="0">
                <a:solidFill>
                  <a:schemeClr val="folHlink"/>
                </a:solidFill>
                <a:latin typeface="+mn-lt"/>
              </a:rPr>
            </a:b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Release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 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 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Release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Bevezetés</a:t>
            </a: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dirty="0"/>
              <a:t>Napjaink elterjedt operációs rendszerei nem (sokat) foglalkoznak a holtpontok kezelésével, de a jövőben ez a probléma egyre fontosabbá válik</a:t>
            </a:r>
          </a:p>
          <a:p>
            <a:pPr lvl="1"/>
            <a:r>
              <a:rPr lang="hu-HU" dirty="0"/>
              <a:t>Az operációs rendszereknek egyre növekvő számú folyamatot, erőforrást (például több központi egységet) kell kezelniük, az időosztásos és valósidejű rendszerek jelentősége tovább növekszik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F6541-1EA0-4DF2-BAA0-72A4D625C52C}" type="slidenum">
              <a:rPr lang="hu-HU"/>
              <a:pPr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034618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Holtpont nélküli eset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520C6-8263-41A5-979B-E897E8F56982}" type="slidenum">
              <a:rPr lang="hu-HU"/>
              <a:pPr/>
              <a:t>40</a:t>
            </a:fld>
            <a:endParaRPr lang="hu-HU"/>
          </a:p>
        </p:txBody>
      </p:sp>
      <p:graphicFrame>
        <p:nvGraphicFramePr>
          <p:cNvPr id="130051" name="Object 3"/>
          <p:cNvGraphicFramePr>
            <a:graphicFrameLocks/>
          </p:cNvGraphicFramePr>
          <p:nvPr/>
        </p:nvGraphicFramePr>
        <p:xfrm>
          <a:off x="2514600" y="3352800"/>
          <a:ext cx="4191000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68" name="Visio" r:id="rId3" imgW="3229051" imgH="2218944" progId="">
                  <p:embed/>
                </p:oleObj>
              </mc:Choice>
              <mc:Fallback>
                <p:oleObj name="Visio" r:id="rId3" imgW="3229051" imgH="2218944" progId="">
                  <p:embed/>
                  <p:pic>
                    <p:nvPicPr>
                      <p:cNvPr id="0" name="Picture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4191000" cy="277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0052" name="Text Box 4"/>
          <p:cNvSpPr txBox="1">
            <a:spLocks noChangeArrowheads="1"/>
          </p:cNvSpPr>
          <p:nvPr/>
        </p:nvSpPr>
        <p:spPr bwMode="auto">
          <a:xfrm>
            <a:off x="2209800" y="1543050"/>
            <a:ext cx="4876800" cy="14322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latin typeface="+mn-lt"/>
              </a:rPr>
              <a:t> A:		B:		C: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</a:t>
            </a:r>
            <a:r>
              <a:rPr lang="en-US" dirty="0">
                <a:solidFill>
                  <a:schemeClr val="folHlink"/>
                </a:solidFill>
                <a:latin typeface="+mn-lt"/>
              </a:rPr>
              <a:t>	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T </a:t>
            </a:r>
            <a:br>
              <a:rPr lang="hu-HU" dirty="0">
                <a:solidFill>
                  <a:schemeClr val="folHlink"/>
                </a:solidFill>
                <a:latin typeface="+mn-lt"/>
              </a:rPr>
            </a:b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T 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 </a:t>
            </a:r>
            <a:br>
              <a:rPr lang="hu-HU" dirty="0">
                <a:solidFill>
                  <a:schemeClr val="folHlink"/>
                </a:solidFill>
                <a:latin typeface="+mn-lt"/>
              </a:rPr>
            </a:b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Release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 	</a:t>
            </a:r>
            <a:r>
              <a:rPr lang="hu-HU" dirty="0" err="1">
                <a:solidFill>
                  <a:srgbClr val="FF0000"/>
                </a:solidFill>
                <a:latin typeface="+mn-lt"/>
              </a:rPr>
              <a:t>Release</a:t>
            </a:r>
            <a:r>
              <a:rPr lang="hu-HU" dirty="0">
                <a:solidFill>
                  <a:srgbClr val="FF0000"/>
                </a:solidFill>
                <a:latin typeface="+mn-lt"/>
              </a:rPr>
              <a:t> T</a:t>
            </a:r>
            <a:r>
              <a:rPr lang="hu-HU" dirty="0">
                <a:latin typeface="+mn-lt"/>
              </a:rPr>
              <a:t> 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Release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R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Holtpont nélküli eset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BBB77-3DBF-4726-A10C-4B0E8AE0E24B}" type="slidenum">
              <a:rPr lang="hu-HU"/>
              <a:pPr/>
              <a:t>41</a:t>
            </a:fld>
            <a:endParaRPr lang="hu-HU"/>
          </a:p>
        </p:txBody>
      </p:sp>
      <p:graphicFrame>
        <p:nvGraphicFramePr>
          <p:cNvPr id="131075" name="Object 3"/>
          <p:cNvGraphicFramePr>
            <a:graphicFrameLocks/>
          </p:cNvGraphicFramePr>
          <p:nvPr/>
        </p:nvGraphicFramePr>
        <p:xfrm>
          <a:off x="2514600" y="3352800"/>
          <a:ext cx="4191000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092" name="Visio" r:id="rId3" imgW="3229051" imgH="2218944" progId="">
                  <p:embed/>
                </p:oleObj>
              </mc:Choice>
              <mc:Fallback>
                <p:oleObj name="Visio" r:id="rId3" imgW="3229051" imgH="2218944" progId="">
                  <p:embed/>
                  <p:pic>
                    <p:nvPicPr>
                      <p:cNvPr id="0" name="Picture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4191000" cy="277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1076" name="Text Box 4"/>
          <p:cNvSpPr txBox="1">
            <a:spLocks noChangeArrowheads="1"/>
          </p:cNvSpPr>
          <p:nvPr/>
        </p:nvSpPr>
        <p:spPr bwMode="auto">
          <a:xfrm>
            <a:off x="2209800" y="1543050"/>
            <a:ext cx="4876800" cy="14322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latin typeface="+mn-lt"/>
              </a:rPr>
              <a:t> A:		B:		C: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</a:t>
            </a:r>
            <a:r>
              <a:rPr lang="en-US" dirty="0">
                <a:solidFill>
                  <a:schemeClr val="folHlink"/>
                </a:solidFill>
                <a:latin typeface="+mn-lt"/>
              </a:rPr>
              <a:t>	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T </a:t>
            </a:r>
            <a:br>
              <a:rPr lang="hu-HU" dirty="0">
                <a:solidFill>
                  <a:schemeClr val="folHlink"/>
                </a:solidFill>
                <a:latin typeface="+mn-lt"/>
              </a:rPr>
            </a:b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T 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 </a:t>
            </a:r>
            <a:br>
              <a:rPr lang="hu-HU" dirty="0">
                <a:solidFill>
                  <a:schemeClr val="folHlink"/>
                </a:solidFill>
                <a:latin typeface="+mn-lt"/>
              </a:rPr>
            </a:b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Release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 	</a:t>
            </a:r>
            <a:r>
              <a:rPr lang="hu-HU" dirty="0" err="1">
                <a:solidFill>
                  <a:srgbClr val="FF0000"/>
                </a:solidFill>
                <a:latin typeface="+mn-lt"/>
              </a:rPr>
              <a:t>Release</a:t>
            </a:r>
            <a:r>
              <a:rPr lang="hu-HU" dirty="0">
                <a:solidFill>
                  <a:srgbClr val="FF0000"/>
                </a:solidFill>
                <a:latin typeface="+mn-lt"/>
              </a:rPr>
              <a:t> T</a:t>
            </a:r>
            <a:r>
              <a:rPr lang="hu-HU" dirty="0">
                <a:latin typeface="+mn-lt"/>
              </a:rPr>
              <a:t>  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Release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R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Holtpont nélküli eset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67A49-0E9A-462D-9160-89EDD116FA5E}" type="slidenum">
              <a:rPr lang="hu-HU"/>
              <a:pPr/>
              <a:t>42</a:t>
            </a:fld>
            <a:endParaRPr lang="hu-HU"/>
          </a:p>
        </p:txBody>
      </p:sp>
      <p:graphicFrame>
        <p:nvGraphicFramePr>
          <p:cNvPr id="132099" name="Object 3"/>
          <p:cNvGraphicFramePr>
            <a:graphicFrameLocks/>
          </p:cNvGraphicFramePr>
          <p:nvPr/>
        </p:nvGraphicFramePr>
        <p:xfrm>
          <a:off x="2514600" y="3352800"/>
          <a:ext cx="4191000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16" name="Visio" r:id="rId3" imgW="3229051" imgH="2218944" progId="">
                  <p:embed/>
                </p:oleObj>
              </mc:Choice>
              <mc:Fallback>
                <p:oleObj name="Visio" r:id="rId3" imgW="3229051" imgH="2218944" progId="">
                  <p:embed/>
                  <p:pic>
                    <p:nvPicPr>
                      <p:cNvPr id="0" name="Picture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4191000" cy="277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2100" name="Text Box 4"/>
          <p:cNvSpPr txBox="1">
            <a:spLocks noChangeArrowheads="1"/>
          </p:cNvSpPr>
          <p:nvPr/>
        </p:nvSpPr>
        <p:spPr bwMode="auto">
          <a:xfrm>
            <a:off x="2209800" y="1543050"/>
            <a:ext cx="4876800" cy="14322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latin typeface="+mn-lt"/>
              </a:rPr>
              <a:t> A:		B:		C: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</a:t>
            </a:r>
            <a:r>
              <a:rPr lang="en-US" dirty="0">
                <a:solidFill>
                  <a:schemeClr val="folHlink"/>
                </a:solidFill>
                <a:latin typeface="+mn-lt"/>
              </a:rPr>
              <a:t>	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T </a:t>
            </a:r>
            <a:br>
              <a:rPr lang="hu-HU" dirty="0">
                <a:solidFill>
                  <a:schemeClr val="folHlink"/>
                </a:solidFill>
                <a:latin typeface="+mn-lt"/>
              </a:rPr>
            </a:b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T 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 </a:t>
            </a:r>
            <a:br>
              <a:rPr lang="hu-HU" dirty="0">
                <a:solidFill>
                  <a:schemeClr val="folHlink"/>
                </a:solidFill>
                <a:latin typeface="+mn-lt"/>
              </a:rPr>
            </a:b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Release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S 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Release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T  </a:t>
            </a:r>
            <a:br>
              <a:rPr lang="hu-HU" dirty="0">
                <a:solidFill>
                  <a:schemeClr val="folHlink"/>
                </a:solidFill>
                <a:latin typeface="+mn-lt"/>
              </a:rPr>
            </a:b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Release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solidFill>
                  <a:srgbClr val="FF0000"/>
                </a:solidFill>
                <a:latin typeface="+mn-lt"/>
              </a:rPr>
              <a:t>Release</a:t>
            </a:r>
            <a:r>
              <a:rPr lang="hu-HU" dirty="0">
                <a:solidFill>
                  <a:srgbClr val="FF0000"/>
                </a:solidFill>
                <a:latin typeface="+mn-lt"/>
              </a:rPr>
              <a:t> R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Holtpont nélküli eset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31657-1F09-4BE8-AA5E-247E2EF39C2B}" type="slidenum">
              <a:rPr lang="hu-HU"/>
              <a:pPr/>
              <a:t>43</a:t>
            </a:fld>
            <a:endParaRPr lang="hu-HU"/>
          </a:p>
        </p:txBody>
      </p:sp>
      <p:graphicFrame>
        <p:nvGraphicFramePr>
          <p:cNvPr id="133123" name="Object 3"/>
          <p:cNvGraphicFramePr>
            <a:graphicFrameLocks/>
          </p:cNvGraphicFramePr>
          <p:nvPr/>
        </p:nvGraphicFramePr>
        <p:xfrm>
          <a:off x="2514600" y="3352800"/>
          <a:ext cx="4191000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40" name="Visio" r:id="rId3" imgW="3229051" imgH="2218944" progId="">
                  <p:embed/>
                </p:oleObj>
              </mc:Choice>
              <mc:Fallback>
                <p:oleObj name="Visio" r:id="rId3" imgW="3229051" imgH="2218944" progId="">
                  <p:embed/>
                  <p:pic>
                    <p:nvPicPr>
                      <p:cNvPr id="0" name="Picture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4191000" cy="277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24" name="Text Box 4"/>
          <p:cNvSpPr txBox="1">
            <a:spLocks noChangeArrowheads="1"/>
          </p:cNvSpPr>
          <p:nvPr/>
        </p:nvSpPr>
        <p:spPr bwMode="auto">
          <a:xfrm>
            <a:off x="2209800" y="1543050"/>
            <a:ext cx="4876800" cy="14322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latin typeface="+mn-lt"/>
              </a:rPr>
              <a:t> A:		B:		C: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</a:t>
            </a:r>
            <a:r>
              <a:rPr lang="en-US" dirty="0">
                <a:solidFill>
                  <a:schemeClr val="folHlink"/>
                </a:solidFill>
                <a:latin typeface="+mn-lt"/>
              </a:rPr>
              <a:t>	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T </a:t>
            </a:r>
            <a:br>
              <a:rPr lang="hu-HU" dirty="0">
                <a:solidFill>
                  <a:schemeClr val="folHlink"/>
                </a:solidFill>
                <a:latin typeface="+mn-lt"/>
              </a:rPr>
            </a:b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T 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 </a:t>
            </a:r>
            <a:br>
              <a:rPr lang="hu-HU" dirty="0">
                <a:solidFill>
                  <a:schemeClr val="folHlink"/>
                </a:solidFill>
                <a:latin typeface="+mn-lt"/>
              </a:rPr>
            </a:b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Release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solidFill>
                  <a:srgbClr val="FF0000"/>
                </a:solidFill>
                <a:latin typeface="+mn-lt"/>
              </a:rPr>
              <a:t>Release</a:t>
            </a:r>
            <a:r>
              <a:rPr lang="hu-HU" dirty="0">
                <a:solidFill>
                  <a:srgbClr val="FF0000"/>
                </a:solidFill>
                <a:latin typeface="+mn-lt"/>
              </a:rPr>
              <a:t> S</a:t>
            </a:r>
            <a:r>
              <a:rPr lang="hu-HU" dirty="0">
                <a:latin typeface="+mn-lt"/>
              </a:rPr>
              <a:t> 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Release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T  </a:t>
            </a:r>
            <a:br>
              <a:rPr lang="hu-HU" dirty="0">
                <a:solidFill>
                  <a:schemeClr val="folHlink"/>
                </a:solidFill>
                <a:latin typeface="+mn-lt"/>
              </a:rPr>
            </a:b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Release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latin typeface="+mn-lt"/>
              </a:rPr>
              <a:t>Release</a:t>
            </a:r>
            <a:r>
              <a:rPr lang="hu-HU" dirty="0">
                <a:latin typeface="+mn-lt"/>
              </a:rPr>
              <a:t> T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Release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Holtpont nélküli eset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50B4F-2B47-4E70-A1A0-EA0ADA2DB3A4}" type="slidenum">
              <a:rPr lang="hu-HU"/>
              <a:pPr/>
              <a:t>44</a:t>
            </a:fld>
            <a:endParaRPr lang="hu-HU"/>
          </a:p>
        </p:txBody>
      </p:sp>
      <p:graphicFrame>
        <p:nvGraphicFramePr>
          <p:cNvPr id="134147" name="Object 3"/>
          <p:cNvGraphicFramePr>
            <a:graphicFrameLocks/>
          </p:cNvGraphicFramePr>
          <p:nvPr/>
        </p:nvGraphicFramePr>
        <p:xfrm>
          <a:off x="2514600" y="3352800"/>
          <a:ext cx="4191000" cy="277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64" name="Visio" r:id="rId3" imgW="3229051" imgH="2218944" progId="">
                  <p:embed/>
                </p:oleObj>
              </mc:Choice>
              <mc:Fallback>
                <p:oleObj name="Visio" r:id="rId3" imgW="3229051" imgH="2218944" progId="">
                  <p:embed/>
                  <p:pic>
                    <p:nvPicPr>
                      <p:cNvPr id="0" name="Picture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352800"/>
                        <a:ext cx="4191000" cy="277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4148" name="Text Box 4"/>
          <p:cNvSpPr txBox="1">
            <a:spLocks noChangeArrowheads="1"/>
          </p:cNvSpPr>
          <p:nvPr/>
        </p:nvSpPr>
        <p:spPr bwMode="auto">
          <a:xfrm>
            <a:off x="2209800" y="1543050"/>
            <a:ext cx="4876800" cy="14322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latin typeface="+mn-lt"/>
              </a:rPr>
              <a:t> A:		B:		C:</a:t>
            </a:r>
            <a:br>
              <a:rPr lang="hu-HU" dirty="0">
                <a:latin typeface="+mn-lt"/>
              </a:rPr>
            </a:br>
            <a:r>
              <a:rPr lang="hu-HU" dirty="0"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</a:t>
            </a:r>
            <a:r>
              <a:rPr lang="en-US" dirty="0">
                <a:solidFill>
                  <a:schemeClr val="folHlink"/>
                </a:solidFill>
                <a:latin typeface="+mn-lt"/>
              </a:rPr>
              <a:t>	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T </a:t>
            </a:r>
            <a:br>
              <a:rPr lang="hu-HU" dirty="0">
                <a:solidFill>
                  <a:schemeClr val="folHlink"/>
                </a:solidFill>
                <a:latin typeface="+mn-lt"/>
              </a:rPr>
            </a:b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T 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Request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 </a:t>
            </a:r>
            <a:br>
              <a:rPr lang="hu-HU" dirty="0">
                <a:solidFill>
                  <a:schemeClr val="folHlink"/>
                </a:solidFill>
                <a:latin typeface="+mn-lt"/>
              </a:rPr>
            </a:b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Release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Release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 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Release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T  </a:t>
            </a:r>
            <a:br>
              <a:rPr lang="hu-HU" dirty="0">
                <a:solidFill>
                  <a:schemeClr val="folHlink"/>
                </a:solidFill>
                <a:latin typeface="+mn-lt"/>
              </a:rPr>
            </a:br>
            <a:r>
              <a:rPr lang="hu-HU" dirty="0">
                <a:solidFill>
                  <a:schemeClr val="folHlink"/>
                </a:solidFill>
                <a:latin typeface="+mn-lt"/>
              </a:rPr>
              <a:t> 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Release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S</a:t>
            </a:r>
            <a:r>
              <a:rPr lang="hu-HU" dirty="0">
                <a:latin typeface="+mn-lt"/>
              </a:rPr>
              <a:t>	</a:t>
            </a:r>
            <a:r>
              <a:rPr lang="hu-HU" dirty="0" err="1">
                <a:solidFill>
                  <a:srgbClr val="FF0000"/>
                </a:solidFill>
                <a:latin typeface="+mn-lt"/>
              </a:rPr>
              <a:t>Release</a:t>
            </a:r>
            <a:r>
              <a:rPr lang="hu-HU" dirty="0">
                <a:solidFill>
                  <a:srgbClr val="FF0000"/>
                </a:solidFill>
                <a:latin typeface="+mn-lt"/>
              </a:rPr>
              <a:t> T</a:t>
            </a:r>
            <a:r>
              <a:rPr lang="hu-HU" dirty="0">
                <a:latin typeface="+mn-lt"/>
              </a:rPr>
              <a:t>	</a:t>
            </a:r>
            <a:r>
              <a:rPr lang="en-US" dirty="0">
                <a:latin typeface="+mn-lt"/>
              </a:rPr>
              <a:t>	</a:t>
            </a:r>
            <a:r>
              <a:rPr lang="hu-HU" dirty="0" err="1">
                <a:solidFill>
                  <a:schemeClr val="folHlink"/>
                </a:solidFill>
                <a:latin typeface="+mn-lt"/>
              </a:rPr>
              <a:t>Release</a:t>
            </a:r>
            <a:r>
              <a:rPr lang="hu-HU" dirty="0">
                <a:solidFill>
                  <a:schemeClr val="folHlink"/>
                </a:solidFill>
                <a:latin typeface="+mn-lt"/>
              </a:rPr>
              <a:t> R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Holtpont</a:t>
            </a:r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Holtpont kezelése</a:t>
            </a:r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Holtpont kezelése</a:t>
            </a: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Nem veszünk tudomást a problémáról és nem teszünk semmit</a:t>
            </a:r>
          </a:p>
          <a:p>
            <a:pPr lvl="1"/>
            <a:r>
              <a:rPr lang="hu-HU" dirty="0"/>
              <a:t>Bizonyos típusú rendszereknél nem engedhető meg</a:t>
            </a:r>
          </a:p>
          <a:p>
            <a:pPr lvl="1"/>
            <a:r>
              <a:rPr lang="hu-HU" dirty="0"/>
              <a:t>Megengedhető kisebb kockázatú rendszereknél, ahol tolerálható a „kiszállunk-beszállunk elv”</a:t>
            </a:r>
          </a:p>
          <a:p>
            <a:pPr lvl="1"/>
            <a:r>
              <a:rPr lang="hu-HU" dirty="0"/>
              <a:t>Fontos a probléma súlya és a megoldás ára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85CD9-7E06-4A30-8C92-5930551160E9}" type="slidenum">
              <a:rPr lang="hu-HU"/>
              <a:pPr/>
              <a:t>46</a:t>
            </a:fld>
            <a:endParaRPr lang="hu-HU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Holtpont kezelése</a:t>
            </a: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dirty="0"/>
              <a:t>Szabályokkal biztosítjuk, hogy holtpont ne alakulhasson ki</a:t>
            </a:r>
          </a:p>
          <a:p>
            <a:pPr lvl="1"/>
            <a:r>
              <a:rPr lang="hu-HU" dirty="0"/>
              <a:t>Holtpont megelőzés</a:t>
            </a:r>
            <a:r>
              <a:rPr lang="en-US" dirty="0"/>
              <a:t> (deadlock prevention)</a:t>
            </a:r>
            <a:endParaRPr lang="hu-HU" dirty="0"/>
          </a:p>
          <a:p>
            <a:pPr lvl="1"/>
            <a:r>
              <a:rPr lang="hu-HU" dirty="0"/>
              <a:t>Holtpont elkerülés</a:t>
            </a:r>
            <a:r>
              <a:rPr lang="en-US" dirty="0"/>
              <a:t> (deadlock avoidance)</a:t>
            </a:r>
            <a:endParaRPr lang="hu-HU" dirty="0"/>
          </a:p>
          <a:p>
            <a:r>
              <a:rPr lang="hu-HU" dirty="0"/>
              <a:t>Hagyjuk, hogy esetleg kialakuljon a holtpont és csak ekkor avatkozunk be</a:t>
            </a:r>
          </a:p>
          <a:p>
            <a:pPr lvl="1"/>
            <a:r>
              <a:rPr lang="hu-HU" dirty="0"/>
              <a:t>Holtpont felismerés </a:t>
            </a:r>
            <a:r>
              <a:rPr lang="en-US" dirty="0"/>
              <a:t>(deadlock recognition)</a:t>
            </a:r>
            <a:endParaRPr lang="hu-HU" dirty="0"/>
          </a:p>
          <a:p>
            <a:pPr lvl="1"/>
            <a:r>
              <a:rPr lang="hu-HU" dirty="0"/>
              <a:t>Holtpont megszüntetés </a:t>
            </a:r>
            <a:r>
              <a:rPr lang="en-US" dirty="0"/>
              <a:t>(deadlock recovery)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85CD9-7E06-4A30-8C92-5930551160E9}" type="slidenum">
              <a:rPr lang="hu-HU"/>
              <a:pPr/>
              <a:t>47</a:t>
            </a:fld>
            <a:endParaRPr lang="hu-HU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Holtpont kezelése</a:t>
            </a:r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Holtpont megelőzés</a:t>
            </a:r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Holtpont megelőzés</a:t>
            </a: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holtpont kialakulás valamelyik feltételének kizárásával eleve lehetetlenné teszi, hogy a rendszerben holtpont jöjjön létre</a:t>
            </a:r>
          </a:p>
          <a:p>
            <a:pPr lvl="1"/>
            <a:r>
              <a:rPr lang="hu-HU" dirty="0"/>
              <a:t>Emlékeztetőül a 4 feltétel</a:t>
            </a:r>
          </a:p>
          <a:p>
            <a:pPr lvl="2"/>
            <a:r>
              <a:rPr lang="hu-HU" dirty="0"/>
              <a:t>Kölcsönös kizárás</a:t>
            </a:r>
          </a:p>
          <a:p>
            <a:pPr lvl="2"/>
            <a:r>
              <a:rPr lang="hu-HU" dirty="0"/>
              <a:t>Foglalva várakozás</a:t>
            </a:r>
          </a:p>
          <a:p>
            <a:pPr lvl="2"/>
            <a:r>
              <a:rPr lang="hu-HU" dirty="0"/>
              <a:t>Nem elvehető erőforrások találhatók a rendszerben</a:t>
            </a:r>
          </a:p>
          <a:p>
            <a:pPr lvl="2"/>
            <a:r>
              <a:rPr lang="hu-HU" dirty="0"/>
              <a:t>Körkörös várakozás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4881-C4E5-43BE-8E01-57FB52551088}" type="slidenum">
              <a:rPr lang="hu-HU"/>
              <a:pPr/>
              <a:t>49</a:t>
            </a:fld>
            <a:endParaRPr lang="hu-H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Klasszikus példa</a:t>
            </a:r>
            <a:endParaRPr 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Kansas állam törvénye a XX. század elejéről</a:t>
            </a:r>
          </a:p>
          <a:p>
            <a:pPr lvl="1"/>
            <a:r>
              <a:rPr lang="en-US"/>
              <a:t>„When two trains approach each other at a crossing, they shall both come to a full stop and neither shall start up until the other has gone.”</a:t>
            </a:r>
            <a:endParaRPr lang="hu-HU"/>
          </a:p>
          <a:p>
            <a:pPr lvl="1"/>
            <a:r>
              <a:rPr lang="hu-HU"/>
              <a:t>Magyarul: Ha két vonat találkozik egy kereszteződésnél, akkor mind a kettőnek teljesen meg kell állnia és egyik sem mehet tovább, amíg a másik el nem 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85573-72D5-4B0B-9A07-5C37A7D3D764}" type="slidenum">
              <a:rPr lang="hu-HU"/>
              <a:pPr/>
              <a:t>5</a:t>
            </a:fld>
            <a:endParaRPr lang="hu-HU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Holtpont megelőzés</a:t>
            </a:r>
            <a:br>
              <a:rPr lang="hu-HU"/>
            </a:br>
            <a:r>
              <a:rPr lang="hu-HU"/>
              <a:t>(kölcsönös kizárás)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Általában nem kerülhető meg</a:t>
            </a:r>
          </a:p>
          <a:p>
            <a:r>
              <a:rPr lang="hu-HU"/>
              <a:t>A rendszerben vannak kizárólagosan használható erőforrások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330D5-8A68-4652-A13C-BE39C39F55ED}" type="slidenum">
              <a:rPr lang="hu-HU"/>
              <a:pPr/>
              <a:t>50</a:t>
            </a:fld>
            <a:endParaRPr lang="hu-HU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Holtpont megelőzés</a:t>
            </a:r>
            <a:br>
              <a:rPr lang="hu-HU"/>
            </a:br>
            <a:r>
              <a:rPr lang="hu-HU"/>
              <a:t>(foglalva várakozás)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Lehetséges módszerek</a:t>
            </a:r>
          </a:p>
          <a:p>
            <a:pPr lvl="1"/>
            <a:r>
              <a:rPr lang="hu-HU" dirty="0"/>
              <a:t>A folyamat elindulásakor egyszerre igényli a futásához szükséges összes erőforrást és csak akkor mehet tovább, ha mindegyiket megkapta</a:t>
            </a:r>
          </a:p>
          <a:p>
            <a:pPr lvl="1"/>
            <a:r>
              <a:rPr lang="hu-HU" dirty="0"/>
              <a:t>A folyamat csak akkor igényelhet erőforrásokat, ha más erőforrást nem használ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D5370-3987-4AE8-A5A0-60C6B64881D5}" type="slidenum">
              <a:rPr lang="hu-HU"/>
              <a:pPr/>
              <a:t>51</a:t>
            </a:fld>
            <a:endParaRPr lang="hu-HU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Holtpont megelőzés</a:t>
            </a:r>
            <a:br>
              <a:rPr lang="hu-HU"/>
            </a:br>
            <a:r>
              <a:rPr lang="hu-HU"/>
              <a:t>(foglalva várakozás)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Problémák</a:t>
            </a:r>
          </a:p>
          <a:p>
            <a:pPr lvl="1"/>
            <a:r>
              <a:rPr lang="hu-HU" dirty="0"/>
              <a:t>Rossz az erőforrások kihasználtsága, a folyamatok szükségesnél tovább birtokolják azokat</a:t>
            </a:r>
          </a:p>
          <a:p>
            <a:pPr lvl="1"/>
            <a:r>
              <a:rPr lang="hu-HU" dirty="0"/>
              <a:t>Fennáll a kiéheztetés veszélye</a:t>
            </a:r>
          </a:p>
          <a:p>
            <a:pPr lvl="2"/>
            <a:r>
              <a:rPr lang="hu-HU" dirty="0"/>
              <a:t>Ha egy folyamat több „népszerű” erőforrást akar használni, akkor nagy az esélye, hogy az összest egyszerre soha nem kaphatja meg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D5370-3987-4AE8-A5A0-60C6B64881D5}" type="slidenum">
              <a:rPr lang="hu-HU"/>
              <a:pPr/>
              <a:t>52</a:t>
            </a:fld>
            <a:endParaRPr lang="hu-HU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Holtpont megelőzés</a:t>
            </a:r>
            <a:br>
              <a:rPr lang="hu-HU"/>
            </a:br>
            <a:r>
              <a:rPr lang="hu-HU"/>
              <a:t>(erőforrások elvétele)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dirty="0"/>
              <a:t>Lehetséges módszerek</a:t>
            </a:r>
          </a:p>
          <a:p>
            <a:pPr lvl="1"/>
            <a:r>
              <a:rPr lang="hu-HU" dirty="0"/>
              <a:t>Ha egy folyamatnak valamelyik erőforrásigénye nem elégíthető ki, akkor az operációs rendszer elveszi tőle az összes lefoglalva tartott erőforrását</a:t>
            </a:r>
          </a:p>
          <a:p>
            <a:pPr lvl="2"/>
            <a:r>
              <a:rPr lang="hu-HU" dirty="0"/>
              <a:t>Ezekre a továbbiakban várakozik</a:t>
            </a:r>
          </a:p>
          <a:p>
            <a:pPr lvl="2"/>
            <a:r>
              <a:rPr lang="hu-HU" dirty="0"/>
              <a:t>Akkor futhat tovább, ha az összes erőforrásigényét egyszerre ki lehet elégíteni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AC7B-DBD4-452C-B5D5-7BA474631277}" type="slidenum">
              <a:rPr lang="hu-HU"/>
              <a:pPr/>
              <a:t>53</a:t>
            </a:fld>
            <a:endParaRPr lang="hu-HU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Holtpont megelőzés</a:t>
            </a:r>
            <a:br>
              <a:rPr lang="hu-HU"/>
            </a:br>
            <a:r>
              <a:rPr lang="hu-HU"/>
              <a:t>(erőforrások elvétele)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dirty="0"/>
              <a:t>Lehetséges módszerek</a:t>
            </a:r>
          </a:p>
          <a:p>
            <a:pPr lvl="1"/>
            <a:r>
              <a:rPr lang="hu-HU" dirty="0"/>
              <a:t>Ha egy folyamatnak olyan erőforrásra van szüksége amelyik foglalt, akkor megnézzük, hogy valamelyik várakozó folyamat foglalja-e</a:t>
            </a:r>
          </a:p>
          <a:p>
            <a:pPr lvl="2"/>
            <a:r>
              <a:rPr lang="hu-HU" dirty="0"/>
              <a:t>Ha igen, ettől a várakozótól elvesszük és az igénylő továbbmehet</a:t>
            </a:r>
          </a:p>
          <a:p>
            <a:pPr lvl="3"/>
            <a:r>
              <a:rPr lang="hu-HU" dirty="0"/>
              <a:t>Csak akkor vesszük el, ha az igénylő összes erőforrásigénye egyszerre kielégíthető</a:t>
            </a:r>
          </a:p>
          <a:p>
            <a:pPr lvl="2"/>
            <a:r>
              <a:rPr lang="hu-HU" dirty="0"/>
              <a:t>Ha nincs ilyen várakozó folyamat, az igénylő is várakozni kezd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AC7B-DBD4-452C-B5D5-7BA474631277}" type="slidenum">
              <a:rPr lang="hu-HU"/>
              <a:pPr/>
              <a:t>54</a:t>
            </a:fld>
            <a:endParaRPr lang="hu-HU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Holtpont megelőzés</a:t>
            </a:r>
            <a:br>
              <a:rPr lang="hu-HU"/>
            </a:br>
            <a:r>
              <a:rPr lang="hu-HU"/>
              <a:t>(erőforrások elvétele)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Problémák</a:t>
            </a:r>
          </a:p>
          <a:p>
            <a:pPr lvl="1"/>
            <a:r>
              <a:rPr lang="hu-HU" dirty="0"/>
              <a:t>Az erőforrások jelentős része csak úgy vehető el egy folyamattól, ha az futásának addigi eredményeit is elveszti</a:t>
            </a:r>
          </a:p>
          <a:p>
            <a:pPr lvl="1"/>
            <a:r>
              <a:rPr lang="hu-HU" dirty="0"/>
              <a:t>Fennáll a kiéheztetés veszélye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4AC7B-DBD4-452C-B5D5-7BA474631277}" type="slidenum">
              <a:rPr lang="hu-HU"/>
              <a:pPr/>
              <a:t>55</a:t>
            </a:fld>
            <a:endParaRPr lang="hu-HU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Holtpont megelőzés</a:t>
            </a:r>
            <a:br>
              <a:rPr lang="hu-HU"/>
            </a:br>
            <a:r>
              <a:rPr lang="hu-HU"/>
              <a:t>(körkörös várakozás)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Rendeljünk a rendszer összes erőforrásához egy növekvő számsorozat egy-egy elemét</a:t>
            </a:r>
          </a:p>
          <a:p>
            <a:r>
              <a:rPr lang="hu-HU" dirty="0"/>
              <a:t>Lehetséges módszerek</a:t>
            </a:r>
          </a:p>
          <a:p>
            <a:pPr lvl="1"/>
            <a:r>
              <a:rPr lang="hu-HU" dirty="0"/>
              <a:t>A folyamatok csak növekvő sorrendben igényelhetnek erőforrásokat</a:t>
            </a:r>
          </a:p>
          <a:p>
            <a:pPr lvl="1"/>
            <a:r>
              <a:rPr lang="hu-HU" dirty="0"/>
              <a:t>A folyamat csak akkor igényelhet egy erőforrást, ha nem használ ez igényeltnél magasabb sorszámút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B3B0-BD32-497B-B2A6-C0562011920E}" type="slidenum">
              <a:rPr lang="hu-HU"/>
              <a:pPr/>
              <a:t>56</a:t>
            </a:fld>
            <a:endParaRPr lang="hu-HU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Holtpont megelőzés</a:t>
            </a:r>
            <a:br>
              <a:rPr lang="hu-HU"/>
            </a:br>
            <a:r>
              <a:rPr lang="hu-HU"/>
              <a:t>(körkörös várakozás)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Problémák</a:t>
            </a:r>
          </a:p>
          <a:p>
            <a:pPr lvl="1"/>
            <a:r>
              <a:rPr lang="hu-HU" dirty="0"/>
              <a:t>Nehéz az erőforrásokat olyan módon beszámozni, hogy az tükrözze az erőforrás-használat szokásos sorrendjét</a:t>
            </a:r>
          </a:p>
          <a:p>
            <a:pPr lvl="1"/>
            <a:r>
              <a:rPr lang="hu-HU" dirty="0"/>
              <a:t>Gyakorlatilag csak logikailag függő folyamatokból álló rendszerekben használható</a:t>
            </a:r>
          </a:p>
          <a:p>
            <a:pPr lvl="1"/>
            <a:r>
              <a:rPr lang="hu-HU" dirty="0"/>
              <a:t>Interaktív rendszerekben megjósolhatatlan, hogy a folyamatok milyen sorrendben igénylik az erőforrásokat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BB3B0-BD32-497B-B2A6-C0562011920E}" type="slidenum">
              <a:rPr lang="hu-HU"/>
              <a:pPr/>
              <a:t>57</a:t>
            </a:fld>
            <a:endParaRPr lang="hu-HU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Holtpont kezelése</a:t>
            </a:r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Holtpont elkerülés</a:t>
            </a:r>
            <a:endParaRPr lang="en-US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Bevezetés</a:t>
            </a: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dirty="0"/>
              <a:t>A holtpont kialakulásának feltételeit nem akadályozzuk meg, de a folyamatok erőforrás-igényéről való ismereteink alapján a kért erőforrásokat „óvatosan” allokáljuk, hogy holtpont ne alakulhasson ki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8BBA1-8A0E-4642-A584-D53F713C57EA}" type="slidenum">
              <a:rPr lang="hu-HU"/>
              <a:pPr/>
              <a:t>59</a:t>
            </a:fld>
            <a:endParaRPr lang="hu-H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 holtpontra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33A73-C3FB-4EA0-B0CC-753C49F1359D}" type="slidenum">
              <a:rPr lang="hu-HU"/>
              <a:pPr/>
              <a:t>6</a:t>
            </a:fld>
            <a:endParaRPr lang="hu-HU"/>
          </a:p>
        </p:txBody>
      </p:sp>
      <p:pic>
        <p:nvPicPr>
          <p:cNvPr id="9933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524000"/>
            <a:ext cx="5791200" cy="459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Használatának feltételei</a:t>
            </a:r>
            <a:endParaRPr 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dirty="0"/>
              <a:t>Ismerjük a folyamatok erőforrás-osztályonkénti maximális igényét, azaz egy időben mennyi a legtöbb lefoglalva tartott, a típushoz tartozó erőforrás</a:t>
            </a:r>
          </a:p>
          <a:p>
            <a:r>
              <a:rPr lang="hu-HU" dirty="0"/>
              <a:t>Feltételezzük, hogy ha egy folyamat igényét kielégítettük, akkor az véges idő alatt lefut és visszaadja a használt erőforrásokat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8BBA1-8A0E-4642-A584-D53F713C57EA}" type="slidenum">
              <a:rPr lang="hu-HU"/>
              <a:pPr/>
              <a:t>60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846329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Holtpont elkerülés</a:t>
            </a: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Biztonságos állapot</a:t>
            </a:r>
          </a:p>
          <a:p>
            <a:pPr lvl="1"/>
            <a:r>
              <a:rPr lang="hu-HU" dirty="0"/>
              <a:t>Az a helyzet, amikor a folyamatok igényeit valamilyen sorrendben kielégítve az összes folyamat le tud futni</a:t>
            </a:r>
          </a:p>
          <a:p>
            <a:r>
              <a:rPr lang="hu-HU" dirty="0"/>
              <a:t>Biztonságos sorozat</a:t>
            </a:r>
          </a:p>
          <a:p>
            <a:pPr lvl="1"/>
            <a:r>
              <a:rPr lang="hu-HU" dirty="0"/>
              <a:t>A folyamatok olyan P</a:t>
            </a:r>
            <a:r>
              <a:rPr lang="hu-HU" baseline="-25000" dirty="0"/>
              <a:t>1</a:t>
            </a:r>
            <a:r>
              <a:rPr lang="hu-HU" dirty="0"/>
              <a:t>, P</a:t>
            </a:r>
            <a:r>
              <a:rPr lang="hu-HU" baseline="-25000" dirty="0"/>
              <a:t>2</a:t>
            </a:r>
            <a:r>
              <a:rPr lang="hu-HU" dirty="0"/>
              <a:t>, ..., </a:t>
            </a:r>
            <a:r>
              <a:rPr lang="hu-HU" dirty="0" err="1"/>
              <a:t>P</a:t>
            </a:r>
            <a:r>
              <a:rPr lang="hu-HU" baseline="-25000" dirty="0" err="1"/>
              <a:t>n</a:t>
            </a:r>
            <a:r>
              <a:rPr lang="hu-HU" dirty="0"/>
              <a:t> sorozata, ahol bármelyik </a:t>
            </a:r>
            <a:r>
              <a:rPr lang="hu-HU" dirty="0" err="1"/>
              <a:t>P</a:t>
            </a:r>
            <a:r>
              <a:rPr lang="hu-HU" baseline="-25000" dirty="0" err="1"/>
              <a:t>j</a:t>
            </a:r>
            <a:r>
              <a:rPr lang="hu-HU" dirty="0"/>
              <a:t> folyamat erőforrásigénye kielégíthető a rendelkezésre álló, valamint a P</a:t>
            </a:r>
            <a:r>
              <a:rPr lang="hu-HU" baseline="-25000" dirty="0"/>
              <a:t>i</a:t>
            </a:r>
            <a:r>
              <a:rPr lang="hu-HU" dirty="0"/>
              <a:t> (i &lt; j) folyamat által használt és felszabadított erőforrással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D0414-0A2E-4E83-8365-06497C7F5AD4}" type="slidenum">
              <a:rPr lang="hu-HU"/>
              <a:pPr/>
              <a:t>61</a:t>
            </a:fld>
            <a:endParaRPr lang="hu-HU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Holtpont elkerülés</a:t>
            </a: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holtpont elkerülését szolgáló stratégiáknál ügyelünk arra, hogy csak biztonságos állapotátmenetet hajtsunk végre</a:t>
            </a:r>
          </a:p>
          <a:p>
            <a:pPr lvl="1"/>
            <a:r>
              <a:rPr lang="hu-HU" dirty="0"/>
              <a:t>Azaz egy folyamat erőforrásigényét csak akkor elégítsük ki, ha az új állapot továbbra is biztonságos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D0414-0A2E-4E83-8365-06497C7F5AD4}" type="slidenum">
              <a:rPr lang="hu-HU"/>
              <a:pPr/>
              <a:t>62</a:t>
            </a:fld>
            <a:endParaRPr lang="hu-HU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Holtpont elkerülés</a:t>
            </a: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Természetesen vannak nem biztonságos állapotok is, ám ezek még nem jelentik azt, hogy a rendszerben holtpont alakult ki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FA56F-36FF-44A9-AF44-B7C49997DEFF}" type="slidenum">
              <a:rPr lang="hu-HU"/>
              <a:pPr/>
              <a:t>63</a:t>
            </a:fld>
            <a:endParaRPr lang="hu-HU"/>
          </a:p>
        </p:txBody>
      </p:sp>
      <p:graphicFrame>
        <p:nvGraphicFramePr>
          <p:cNvPr id="25606" name="Object 6"/>
          <p:cNvGraphicFramePr>
            <a:graphicFrameLocks noChangeAspect="1"/>
          </p:cNvGraphicFramePr>
          <p:nvPr/>
        </p:nvGraphicFramePr>
        <p:xfrm>
          <a:off x="3276600" y="3200400"/>
          <a:ext cx="2743200" cy="3124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3" name="Visio" r:id="rId3" imgW="3878280" imgH="4418280" progId="">
                  <p:embed/>
                </p:oleObj>
              </mc:Choice>
              <mc:Fallback>
                <p:oleObj name="Visio" r:id="rId3" imgW="3878280" imgH="441828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3200400"/>
                        <a:ext cx="2743200" cy="3124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Példa</a:t>
            </a:r>
            <a:br>
              <a:rPr lang="hu-HU" dirty="0"/>
            </a:br>
            <a:r>
              <a:rPr lang="hu-HU" dirty="0"/>
              <a:t>(biztonságos állapot)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kiinduló állapot biztonságos</a:t>
            </a:r>
          </a:p>
          <a:p>
            <a:r>
              <a:rPr lang="hu-HU" dirty="0"/>
              <a:t>Csak egy erőforrás-osztályt figyelünk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64</a:t>
            </a:fld>
            <a:endParaRPr lang="hu-HU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3429000"/>
          <a:ext cx="16764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0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87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Akt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Szabad: 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981200" y="3429000"/>
          <a:ext cx="16764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35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35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Akt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Szabad: 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733800" y="3429000"/>
          <a:ext cx="16764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35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35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Akt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Szabad: 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486400" y="3429000"/>
          <a:ext cx="16764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35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35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Akt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Szabad: 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7239000" y="3429000"/>
          <a:ext cx="16764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35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35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Akt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Szabad: 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Példa</a:t>
            </a:r>
            <a:br>
              <a:rPr lang="hu-HU" dirty="0"/>
            </a:br>
            <a:r>
              <a:rPr lang="hu-HU" dirty="0"/>
              <a:t>(biztonságos állapot)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kiinduló állapot biztonságos</a:t>
            </a:r>
          </a:p>
          <a:p>
            <a:r>
              <a:rPr lang="hu-HU" dirty="0"/>
              <a:t>Csak egy erőforrás-osztályt figyelünk</a:t>
            </a:r>
          </a:p>
          <a:p>
            <a:r>
              <a:rPr lang="hu-HU" dirty="0"/>
              <a:t>A második állapot már nem biztonságos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65</a:t>
            </a:fld>
            <a:endParaRPr lang="hu-HU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3429000"/>
          <a:ext cx="16764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0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87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Akt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Szabad: 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981200" y="3429000"/>
          <a:ext cx="16764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35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35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Akt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Szabad: 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733800" y="3429000"/>
          <a:ext cx="16764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35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35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Akt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Szabad: 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486400" y="3429000"/>
          <a:ext cx="16764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35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35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Akt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Szabad: 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Holtpont elkerülés</a:t>
            </a: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hu-HU" dirty="0"/>
              <a:t>A holtpontot elkerülő algoritmusok alapja az úgynevezett bankár (</a:t>
            </a:r>
            <a:r>
              <a:rPr lang="en-US" dirty="0"/>
              <a:t>banker</a:t>
            </a:r>
            <a:r>
              <a:rPr lang="hu-HU" dirty="0"/>
              <a:t>) algoritmus</a:t>
            </a:r>
          </a:p>
          <a:p>
            <a:pPr lvl="1"/>
            <a:r>
              <a:rPr lang="hu-HU" dirty="0" err="1"/>
              <a:t>Dijkstra</a:t>
            </a:r>
            <a:r>
              <a:rPr lang="hu-HU" dirty="0"/>
              <a:t>, 1965</a:t>
            </a:r>
          </a:p>
          <a:p>
            <a:r>
              <a:rPr lang="hu-HU" dirty="0"/>
              <a:t>Az algoritmus előfeltételei</a:t>
            </a:r>
          </a:p>
          <a:p>
            <a:pPr lvl="1"/>
            <a:r>
              <a:rPr lang="hu-HU" dirty="0"/>
              <a:t>Az erőforrás-osztályok több egyedből állhatnak</a:t>
            </a:r>
          </a:p>
          <a:p>
            <a:pPr lvl="1"/>
            <a:r>
              <a:rPr lang="hu-HU" dirty="0"/>
              <a:t>Minden folyamat előzetesen megadja maximális igényét</a:t>
            </a:r>
          </a:p>
          <a:p>
            <a:pPr lvl="1"/>
            <a:r>
              <a:rPr lang="hu-HU" dirty="0"/>
              <a:t>Egy igénylő folyamat várakozni kényszerülhet</a:t>
            </a:r>
          </a:p>
          <a:p>
            <a:pPr lvl="1"/>
            <a:r>
              <a:rPr lang="hu-HU" dirty="0"/>
              <a:t>Ha egy folyamat megkapja az igényelt erőforrásait, véges időn belül visszaadja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84FEB-91FB-4356-B29D-88CE5F8A4BBB}" type="slidenum">
              <a:rPr lang="hu-HU"/>
              <a:pPr/>
              <a:t>66</a:t>
            </a:fld>
            <a:endParaRPr lang="hu-HU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Bankár algoritmus</a:t>
            </a:r>
            <a:endParaRPr lang="en-US"/>
          </a:p>
        </p:txBody>
      </p:sp>
      <p:sp>
        <p:nvSpPr>
          <p:cNvPr id="952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Alapötlet</a:t>
            </a:r>
          </a:p>
          <a:p>
            <a:pPr lvl="1"/>
            <a:r>
              <a:rPr lang="hu-HU" dirty="0"/>
              <a:t>Ha a kérés egyébként teljesíthető, akkor tegyünk úgy, mintha már teljesítettük volna</a:t>
            </a:r>
          </a:p>
          <a:p>
            <a:pPr lvl="1"/>
            <a:r>
              <a:rPr lang="hu-HU" dirty="0"/>
              <a:t>Vizsgáljuk meg, hogy ez az állapot biztonságos-e</a:t>
            </a:r>
          </a:p>
          <a:p>
            <a:pPr lvl="1"/>
            <a:r>
              <a:rPr lang="hu-HU" dirty="0"/>
              <a:t>Ha igen, valóban teljesíthetjük a kérést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92CDF-3460-458F-ACD9-A3039D7E504C}" type="slidenum">
              <a:rPr lang="hu-HU"/>
              <a:pPr/>
              <a:t>67</a:t>
            </a:fld>
            <a:endParaRPr lang="hu-HU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Az algoritmus adatszerkezetei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00600"/>
          </a:xfrm>
        </p:spPr>
        <p:txBody>
          <a:bodyPr>
            <a:normAutofit fontScale="77500" lnSpcReduction="20000"/>
          </a:bodyPr>
          <a:lstStyle/>
          <a:p>
            <a:r>
              <a:rPr lang="hu-HU" dirty="0"/>
              <a:t>n = folyamatok száma</a:t>
            </a:r>
          </a:p>
          <a:p>
            <a:r>
              <a:rPr lang="hu-HU" dirty="0"/>
              <a:t>m = erőforrás-osztályok száma</a:t>
            </a:r>
          </a:p>
          <a:p>
            <a:r>
              <a:rPr lang="hu-HU" dirty="0"/>
              <a:t>SZABAD: m elemű vektor</a:t>
            </a:r>
          </a:p>
          <a:p>
            <a:pPr lvl="1"/>
            <a:r>
              <a:rPr lang="hu-HU" dirty="0"/>
              <a:t>Ha SZABAD[j] = k, akkor az </a:t>
            </a:r>
            <a:r>
              <a:rPr lang="hu-HU" dirty="0" err="1"/>
              <a:t>R</a:t>
            </a:r>
            <a:r>
              <a:rPr lang="hu-HU" baseline="-25000" dirty="0" err="1"/>
              <a:t>j</a:t>
            </a:r>
            <a:r>
              <a:rPr lang="hu-HU" dirty="0"/>
              <a:t> típusú erőforrásból k példány elérhető</a:t>
            </a:r>
          </a:p>
          <a:p>
            <a:r>
              <a:rPr lang="hu-HU" dirty="0"/>
              <a:t>MAX: n x m méretű mátrix</a:t>
            </a:r>
          </a:p>
          <a:p>
            <a:pPr lvl="1"/>
            <a:r>
              <a:rPr lang="hu-HU" dirty="0"/>
              <a:t>A MAX[i] m elemű sorvektor jelzi, hogy az egyes erőforrás-osztályokból P</a:t>
            </a:r>
            <a:r>
              <a:rPr lang="hu-HU" baseline="-25000" dirty="0"/>
              <a:t>i</a:t>
            </a:r>
            <a:r>
              <a:rPr lang="hu-HU" dirty="0"/>
              <a:t> folyamat maximum hány példányt használhat</a:t>
            </a:r>
          </a:p>
          <a:p>
            <a:r>
              <a:rPr lang="hu-HU" dirty="0"/>
              <a:t>FOGLAL: n x m méretű mátrix</a:t>
            </a:r>
          </a:p>
          <a:p>
            <a:pPr lvl="1"/>
            <a:r>
              <a:rPr lang="hu-HU" dirty="0"/>
              <a:t>A FOGLAL[i] m elemű sorvektor jelzi, hogy az egyes erőforrás-osztályokból P</a:t>
            </a:r>
            <a:r>
              <a:rPr lang="hu-HU" baseline="-25000" dirty="0"/>
              <a:t>i</a:t>
            </a:r>
            <a:r>
              <a:rPr lang="hu-HU" dirty="0"/>
              <a:t> folyamat jelenleg hány példányt használ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00600"/>
          </a:xfrm>
        </p:spPr>
        <p:txBody>
          <a:bodyPr>
            <a:normAutofit fontScale="77500" lnSpcReduction="20000"/>
          </a:bodyPr>
          <a:lstStyle/>
          <a:p>
            <a:r>
              <a:rPr lang="hu-HU" dirty="0"/>
              <a:t>MÉG: n x m méretű mátrix</a:t>
            </a:r>
          </a:p>
          <a:p>
            <a:pPr lvl="1"/>
            <a:r>
              <a:rPr lang="hu-HU" dirty="0"/>
              <a:t>A MÉG[i] m elemű sorvektor jelzi, hogy az egyes erőforrás-osztályokból P</a:t>
            </a:r>
            <a:r>
              <a:rPr lang="hu-HU" baseline="-25000" dirty="0"/>
              <a:t>i</a:t>
            </a:r>
            <a:r>
              <a:rPr lang="hu-HU" dirty="0"/>
              <a:t> folyamatnak feladata befejezéséhez még hány példányra lehet szüksége</a:t>
            </a:r>
          </a:p>
          <a:p>
            <a:pPr lvl="1"/>
            <a:r>
              <a:rPr lang="hu-HU" dirty="0"/>
              <a:t>Nyilvánvalóan: MÉG[i, j] = MAX[i, j] – FOGLAL[i, j]</a:t>
            </a:r>
            <a:endParaRPr lang="en-US" dirty="0"/>
          </a:p>
          <a:p>
            <a:r>
              <a:rPr lang="hu-HU" dirty="0"/>
              <a:t>KÉR: n x m méretű mátrix</a:t>
            </a:r>
          </a:p>
          <a:p>
            <a:pPr lvl="1"/>
            <a:r>
              <a:rPr lang="hu-HU" dirty="0"/>
              <a:t>A KÉR[i] m elemű sorvektor jelzi P</a:t>
            </a:r>
            <a:r>
              <a:rPr lang="hu-HU" baseline="-25000" dirty="0"/>
              <a:t>i</a:t>
            </a:r>
            <a:r>
              <a:rPr lang="hu-HU" dirty="0"/>
              <a:t> folyamat kérését az egyes erőforrás-osztályokra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68</a:t>
            </a:fld>
            <a:endParaRPr lang="hu-HU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Kérés feldolgozása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hu-HU" dirty="0"/>
              <a:t>1. A kérés ellenőrzése:</a:t>
            </a:r>
          </a:p>
          <a:p>
            <a:pPr>
              <a:buNone/>
            </a:pPr>
            <a:r>
              <a:rPr lang="hu-HU" dirty="0"/>
              <a:t>	</a:t>
            </a:r>
            <a:r>
              <a:rPr lang="hu-HU" b="1" dirty="0" err="1"/>
              <a:t>if</a:t>
            </a:r>
            <a:r>
              <a:rPr lang="hu-HU" dirty="0"/>
              <a:t> KÉR[i] &gt; MÉG[i] </a:t>
            </a:r>
            <a:r>
              <a:rPr lang="hu-HU" b="1" dirty="0" err="1"/>
              <a:t>then</a:t>
            </a:r>
            <a:r>
              <a:rPr lang="hu-HU" dirty="0"/>
              <a:t> STOP; (HIBA: túllépte a maximális igényt)</a:t>
            </a:r>
          </a:p>
          <a:p>
            <a:pPr>
              <a:buNone/>
            </a:pPr>
            <a:r>
              <a:rPr lang="hu-HU" dirty="0"/>
              <a:t>	</a:t>
            </a:r>
            <a:r>
              <a:rPr lang="hu-HU" b="1" dirty="0" err="1"/>
              <a:t>if</a:t>
            </a:r>
            <a:r>
              <a:rPr lang="hu-HU" dirty="0"/>
              <a:t> KÉR[i] &gt; SZABAD </a:t>
            </a:r>
            <a:r>
              <a:rPr lang="hu-HU" b="1" dirty="0" err="1"/>
              <a:t>then</a:t>
            </a:r>
            <a:r>
              <a:rPr lang="hu-HU" dirty="0"/>
              <a:t> VÉGE; (most nincs elég szabad erőforrás)</a:t>
            </a:r>
          </a:p>
          <a:p>
            <a:pPr>
              <a:buNone/>
            </a:pPr>
            <a:r>
              <a:rPr lang="hu-HU" dirty="0"/>
              <a:t>2. A nyilvántartás átállítása az új állapotra:</a:t>
            </a:r>
          </a:p>
          <a:p>
            <a:pPr>
              <a:buNone/>
            </a:pPr>
            <a:r>
              <a:rPr lang="hu-HU" dirty="0"/>
              <a:t>	SZABAD := </a:t>
            </a:r>
            <a:r>
              <a:rPr lang="hu-HU" dirty="0" err="1"/>
              <a:t>SZABAD</a:t>
            </a:r>
            <a:r>
              <a:rPr lang="hu-HU" dirty="0"/>
              <a:t> – KÉR[i];</a:t>
            </a:r>
          </a:p>
          <a:p>
            <a:pPr>
              <a:buNone/>
            </a:pPr>
            <a:r>
              <a:rPr lang="hu-HU" dirty="0"/>
              <a:t>	FOGLAL[i] := FOGLAL[i] + KÉR[i];</a:t>
            </a:r>
          </a:p>
          <a:p>
            <a:pPr>
              <a:buNone/>
            </a:pPr>
            <a:r>
              <a:rPr lang="hu-HU" dirty="0"/>
              <a:t>	MÉG[i] := MÉG[i] – KÉR[i];</a:t>
            </a:r>
          </a:p>
          <a:p>
            <a:pPr>
              <a:buNone/>
            </a:pPr>
            <a:r>
              <a:rPr lang="hu-HU" dirty="0"/>
              <a:t>3. Vizsgálat: a létrejött állapot biztonságos-e? (lásd később)</a:t>
            </a:r>
          </a:p>
          <a:p>
            <a:pPr>
              <a:buNone/>
            </a:pPr>
            <a:r>
              <a:rPr lang="hu-HU" dirty="0"/>
              <a:t>4. </a:t>
            </a:r>
            <a:r>
              <a:rPr lang="hu-HU" b="1" dirty="0" err="1"/>
              <a:t>if</a:t>
            </a:r>
            <a:r>
              <a:rPr lang="hu-HU" dirty="0"/>
              <a:t> BIZTONSÁGOS </a:t>
            </a:r>
            <a:r>
              <a:rPr lang="hu-HU" b="1" dirty="0" err="1"/>
              <a:t>then</a:t>
            </a:r>
            <a:endParaRPr lang="hu-HU" b="1" dirty="0"/>
          </a:p>
          <a:p>
            <a:pPr>
              <a:buNone/>
            </a:pPr>
            <a:r>
              <a:rPr lang="hu-HU" dirty="0"/>
              <a:t>		KÉRÉS TELJESÍTÉSE;</a:t>
            </a:r>
          </a:p>
          <a:p>
            <a:pPr>
              <a:buNone/>
            </a:pPr>
            <a:r>
              <a:rPr lang="hu-HU" b="1" dirty="0"/>
              <a:t>    </a:t>
            </a:r>
            <a:r>
              <a:rPr lang="hu-HU" b="1" dirty="0" err="1"/>
              <a:t>else</a:t>
            </a:r>
            <a:r>
              <a:rPr lang="hu-HU" dirty="0"/>
              <a:t> állapot visszaállítása a (2) pont előttire:</a:t>
            </a:r>
          </a:p>
          <a:p>
            <a:pPr>
              <a:buNone/>
            </a:pPr>
            <a:r>
              <a:rPr lang="hu-HU" dirty="0"/>
              <a:t>		SZABAD := </a:t>
            </a:r>
            <a:r>
              <a:rPr lang="hu-HU" dirty="0" err="1"/>
              <a:t>SZABAD</a:t>
            </a:r>
            <a:r>
              <a:rPr lang="hu-HU" dirty="0"/>
              <a:t> + KÉR[i];</a:t>
            </a:r>
          </a:p>
          <a:p>
            <a:pPr>
              <a:buNone/>
            </a:pPr>
            <a:r>
              <a:rPr lang="hu-HU" dirty="0"/>
              <a:t>		FOGLAL[i] := FOGLAL[i] – KÉR[i];</a:t>
            </a:r>
          </a:p>
          <a:p>
            <a:pPr>
              <a:buNone/>
            </a:pPr>
            <a:r>
              <a:rPr lang="hu-HU" dirty="0"/>
              <a:t>		MÉG[i] := MÉG[i] + KÉR[i];</a:t>
            </a:r>
          </a:p>
          <a:p>
            <a:pPr>
              <a:buNone/>
            </a:pPr>
            <a:r>
              <a:rPr lang="hu-HU" dirty="0"/>
              <a:t>		KÉRÉS ELUTASÍTÁSA: A FOLYAMATNAK VÁRNIA KELL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69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Holtpont</a:t>
            </a:r>
            <a:endParaRPr 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A holtpont kialakulásának feltételei</a:t>
            </a:r>
            <a:endParaRPr lang="en-US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Biztonságos sorozat keresése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85000" lnSpcReduction="10000"/>
          </a:bodyPr>
          <a:lstStyle/>
          <a:p>
            <a:r>
              <a:rPr lang="hu-HU" dirty="0"/>
              <a:t>Keressünk olyan folyamatot, ami le tud futni a most éppen rendelkezésre álló szabad erőforráskészlettel</a:t>
            </a:r>
          </a:p>
          <a:p>
            <a:pPr lvl="1"/>
            <a:r>
              <a:rPr lang="hu-HU" dirty="0"/>
              <a:t>Ha nincs ilyen, de van várakozó folyamat, akkor nincs biztonságos sorozat</a:t>
            </a:r>
          </a:p>
          <a:p>
            <a:r>
              <a:rPr lang="hu-HU" dirty="0"/>
              <a:t>A gondolatban lefuttatott folyamat által birtokolt erőforrásokat visszaadjuk, így most már több erőforrással próbálkozhatunk újra</a:t>
            </a:r>
          </a:p>
          <a:p>
            <a:r>
              <a:rPr lang="hu-HU" dirty="0"/>
              <a:t>Újabb változók</a:t>
            </a:r>
          </a:p>
          <a:p>
            <a:pPr lvl="1"/>
            <a:r>
              <a:rPr lang="hu-HU" dirty="0"/>
              <a:t>SZABAD_MOST: mint SZABAD</a:t>
            </a:r>
          </a:p>
          <a:p>
            <a:pPr lvl="2"/>
            <a:r>
              <a:rPr lang="hu-HU" dirty="0"/>
              <a:t>Munkaváltozó</a:t>
            </a:r>
          </a:p>
          <a:p>
            <a:pPr lvl="1"/>
            <a:r>
              <a:rPr lang="hu-HU" dirty="0"/>
              <a:t>LEFUT: n elemű vektor</a:t>
            </a:r>
          </a:p>
          <a:p>
            <a:pPr lvl="2"/>
            <a:r>
              <a:rPr lang="hu-HU" dirty="0"/>
              <a:t>Ha LEFUT[j] = </a:t>
            </a:r>
            <a:r>
              <a:rPr lang="hu-HU" b="1" dirty="0"/>
              <a:t>igaz</a:t>
            </a:r>
            <a:r>
              <a:rPr lang="hu-HU" dirty="0"/>
              <a:t>, akkor </a:t>
            </a:r>
            <a:r>
              <a:rPr lang="hu-HU" dirty="0" err="1"/>
              <a:t>P</a:t>
            </a:r>
            <a:r>
              <a:rPr lang="hu-HU" baseline="-25000" dirty="0" err="1"/>
              <a:t>j</a:t>
            </a:r>
            <a:r>
              <a:rPr lang="hu-HU" dirty="0"/>
              <a:t> folyamat mindenképpen le tud futni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70</a:t>
            </a:fld>
            <a:endParaRPr lang="hu-HU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Biztonságos állapot vizsgálata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hu-HU" dirty="0"/>
              <a:t>B1. Kezdőérték beállítása</a:t>
            </a:r>
          </a:p>
          <a:p>
            <a:pPr>
              <a:buNone/>
            </a:pPr>
            <a:r>
              <a:rPr lang="hu-HU" dirty="0"/>
              <a:t>	SZABAD_MOST := SZABAD</a:t>
            </a:r>
          </a:p>
          <a:p>
            <a:pPr>
              <a:buNone/>
            </a:pPr>
            <a:r>
              <a:rPr lang="hu-HU" dirty="0"/>
              <a:t>	LEFUT[i] := </a:t>
            </a:r>
            <a:r>
              <a:rPr lang="hu-HU" b="1" dirty="0"/>
              <a:t>hamis</a:t>
            </a:r>
            <a:r>
              <a:rPr lang="hu-HU" dirty="0"/>
              <a:t> minden i-re (i = 1, 2, ..., n)</a:t>
            </a:r>
          </a:p>
          <a:p>
            <a:pPr>
              <a:buNone/>
            </a:pPr>
            <a:r>
              <a:rPr lang="hu-HU" dirty="0"/>
              <a:t>B2. Továbblépésre esélyes folyamatok keresése</a:t>
            </a:r>
          </a:p>
          <a:p>
            <a:pPr>
              <a:buNone/>
            </a:pPr>
            <a:r>
              <a:rPr lang="hu-HU" dirty="0"/>
              <a:t>	Keress i-t amelyre (LEFUT[i] = </a:t>
            </a:r>
            <a:r>
              <a:rPr lang="hu-HU" b="1" dirty="0"/>
              <a:t>hamis</a:t>
            </a:r>
            <a:r>
              <a:rPr lang="hu-HU" dirty="0"/>
              <a:t> &amp;&amp; MÉG[i] ≤ SZABAD_MOST);</a:t>
            </a:r>
          </a:p>
          <a:p>
            <a:pPr>
              <a:buNone/>
            </a:pPr>
            <a:r>
              <a:rPr lang="hu-HU" dirty="0"/>
              <a:t>	</a:t>
            </a:r>
            <a:r>
              <a:rPr lang="hu-HU" b="1" dirty="0" err="1"/>
              <a:t>if</a:t>
            </a:r>
            <a:r>
              <a:rPr lang="hu-HU" dirty="0"/>
              <a:t> van ilyen i </a:t>
            </a:r>
            <a:r>
              <a:rPr lang="hu-HU" b="1" dirty="0" err="1"/>
              <a:t>then</a:t>
            </a:r>
            <a:endParaRPr lang="hu-HU" b="1" dirty="0"/>
          </a:p>
          <a:p>
            <a:pPr>
              <a:buNone/>
            </a:pPr>
            <a:r>
              <a:rPr lang="hu-HU" dirty="0"/>
              <a:t>		SZABAD_MOST := SZABAD_MOST + FOGLAL[i];</a:t>
            </a:r>
          </a:p>
          <a:p>
            <a:pPr>
              <a:buNone/>
            </a:pPr>
            <a:r>
              <a:rPr lang="hu-HU" dirty="0"/>
              <a:t>		LEFUT[i] := </a:t>
            </a:r>
            <a:r>
              <a:rPr lang="hu-HU" b="1" dirty="0"/>
              <a:t>igaz</a:t>
            </a:r>
            <a:r>
              <a:rPr lang="hu-HU" dirty="0"/>
              <a:t>;</a:t>
            </a:r>
          </a:p>
          <a:p>
            <a:pPr>
              <a:buNone/>
            </a:pPr>
            <a:r>
              <a:rPr lang="hu-HU" dirty="0"/>
              <a:t>		ismételd a B2. lépést</a:t>
            </a:r>
          </a:p>
          <a:p>
            <a:pPr>
              <a:buNone/>
            </a:pPr>
            <a:r>
              <a:rPr lang="hu-HU" dirty="0"/>
              <a:t>	</a:t>
            </a:r>
            <a:r>
              <a:rPr lang="hu-HU" b="1" dirty="0" err="1"/>
              <a:t>else</a:t>
            </a:r>
            <a:endParaRPr lang="hu-HU" b="1" dirty="0"/>
          </a:p>
          <a:p>
            <a:pPr>
              <a:buNone/>
            </a:pPr>
            <a:r>
              <a:rPr lang="hu-HU" dirty="0"/>
              <a:t>		folytasd a B3. lépéssel</a:t>
            </a:r>
          </a:p>
          <a:p>
            <a:pPr>
              <a:buNone/>
            </a:pPr>
            <a:r>
              <a:rPr lang="hu-HU" dirty="0"/>
              <a:t>B3. Kiértékelés</a:t>
            </a:r>
          </a:p>
          <a:p>
            <a:pPr>
              <a:buNone/>
            </a:pPr>
            <a:r>
              <a:rPr lang="hu-HU" dirty="0"/>
              <a:t>	</a:t>
            </a:r>
            <a:r>
              <a:rPr lang="hu-HU" b="1" dirty="0" err="1"/>
              <a:t>if</a:t>
            </a:r>
            <a:r>
              <a:rPr lang="hu-HU" dirty="0"/>
              <a:t> LEFUT[i] = </a:t>
            </a:r>
            <a:r>
              <a:rPr lang="hu-HU" b="1" dirty="0"/>
              <a:t>igaz</a:t>
            </a:r>
            <a:r>
              <a:rPr lang="hu-HU" dirty="0"/>
              <a:t> minden i-re (i = 1, 2, ..., n) </a:t>
            </a:r>
            <a:r>
              <a:rPr lang="hu-HU" b="1" dirty="0" err="1"/>
              <a:t>then</a:t>
            </a:r>
            <a:endParaRPr lang="hu-HU" b="1" dirty="0"/>
          </a:p>
          <a:p>
            <a:pPr>
              <a:buNone/>
            </a:pPr>
            <a:r>
              <a:rPr lang="hu-HU" dirty="0"/>
              <a:t>		BIZTONSÁGOS</a:t>
            </a:r>
          </a:p>
          <a:p>
            <a:pPr>
              <a:buNone/>
            </a:pPr>
            <a:r>
              <a:rPr lang="hu-HU" dirty="0"/>
              <a:t>	</a:t>
            </a:r>
            <a:r>
              <a:rPr lang="hu-HU" b="1" dirty="0" err="1"/>
              <a:t>else</a:t>
            </a:r>
            <a:endParaRPr lang="hu-HU" b="1" dirty="0"/>
          </a:p>
          <a:p>
            <a:pPr>
              <a:buNone/>
            </a:pPr>
            <a:r>
              <a:rPr lang="hu-HU" dirty="0"/>
              <a:t>		NEM BIZTONSÁGOS</a:t>
            </a:r>
          </a:p>
          <a:p>
            <a:pPr>
              <a:buNone/>
            </a:pPr>
            <a:r>
              <a:rPr lang="hu-HU" dirty="0"/>
              <a:t>		(P</a:t>
            </a:r>
            <a:r>
              <a:rPr lang="hu-HU" baseline="-25000" dirty="0"/>
              <a:t>i</a:t>
            </a:r>
            <a:r>
              <a:rPr lang="hu-HU" dirty="0"/>
              <a:t> folyamatok, amelyekre LEFUT[i] = </a:t>
            </a:r>
            <a:r>
              <a:rPr lang="hu-HU" b="1" dirty="0"/>
              <a:t>hamis</a:t>
            </a:r>
            <a:r>
              <a:rPr lang="hu-HU" dirty="0"/>
              <a:t> holtpontra juthatnak)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71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Bankár algoritmus</a:t>
            </a:r>
            <a:endParaRPr lang="en-US"/>
          </a:p>
        </p:txBody>
      </p:sp>
      <p:sp>
        <p:nvSpPr>
          <p:cNvPr id="952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algoritmus problémái</a:t>
            </a:r>
          </a:p>
          <a:p>
            <a:pPr lvl="1"/>
            <a:r>
              <a:rPr lang="hu-HU" dirty="0"/>
              <a:t>Az algoritmus időigényes</a:t>
            </a:r>
          </a:p>
          <a:p>
            <a:pPr lvl="1"/>
            <a:r>
              <a:rPr lang="hu-HU" dirty="0"/>
              <a:t>Az algoritmus alapfeltételei (ismert folyamatszám, maximális igények, a folyamat biztos befejeződése) az operációs rendszerekben valós körülmények között nem biztosíthatók</a:t>
            </a:r>
          </a:p>
          <a:p>
            <a:pPr lvl="1"/>
            <a:r>
              <a:rPr lang="hu-HU" dirty="0"/>
              <a:t>Az algoritmus néha túlzott óvatosságból várakoztat folyamatokat, az erőforrások kihasználtsága rosszabb mint holtpont elkerülés nélkül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92CDF-3460-458F-ACD9-A3039D7E504C}" type="slidenum">
              <a:rPr lang="hu-HU"/>
              <a:pPr/>
              <a:t>72</a:t>
            </a:fld>
            <a:endParaRPr lang="hu-HU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Példa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5 folyamat</a:t>
            </a:r>
          </a:p>
          <a:p>
            <a:pPr lvl="1"/>
            <a:r>
              <a:rPr lang="hu-HU" dirty="0"/>
              <a:t>P</a:t>
            </a:r>
            <a:r>
              <a:rPr lang="hu-HU" baseline="-25000" dirty="0"/>
              <a:t>0</a:t>
            </a:r>
            <a:r>
              <a:rPr lang="hu-HU" dirty="0"/>
              <a:t>, P</a:t>
            </a:r>
            <a:r>
              <a:rPr lang="hu-HU" baseline="-25000" dirty="0"/>
              <a:t>1</a:t>
            </a:r>
            <a:r>
              <a:rPr lang="hu-HU" dirty="0"/>
              <a:t>, P</a:t>
            </a:r>
            <a:r>
              <a:rPr lang="hu-HU" baseline="-25000" dirty="0"/>
              <a:t>2</a:t>
            </a:r>
            <a:r>
              <a:rPr lang="hu-HU" dirty="0"/>
              <a:t>, P</a:t>
            </a:r>
            <a:r>
              <a:rPr lang="hu-HU" baseline="-25000" dirty="0"/>
              <a:t>3</a:t>
            </a:r>
            <a:r>
              <a:rPr lang="hu-HU" dirty="0"/>
              <a:t>, P</a:t>
            </a:r>
            <a:r>
              <a:rPr lang="hu-HU" baseline="-25000" dirty="0"/>
              <a:t>4</a:t>
            </a:r>
          </a:p>
          <a:p>
            <a:r>
              <a:rPr lang="hu-HU" dirty="0"/>
              <a:t>3 erőforrás-osztály (erőforrások száma az osztályban)</a:t>
            </a:r>
          </a:p>
          <a:p>
            <a:pPr lvl="1"/>
            <a:r>
              <a:rPr lang="hu-HU" dirty="0"/>
              <a:t>A (10)</a:t>
            </a:r>
          </a:p>
          <a:p>
            <a:pPr lvl="1"/>
            <a:r>
              <a:rPr lang="hu-HU" dirty="0"/>
              <a:t>B (5)</a:t>
            </a:r>
          </a:p>
          <a:p>
            <a:pPr lvl="1"/>
            <a:r>
              <a:rPr lang="hu-HU" dirty="0"/>
              <a:t>C (7)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73</a:t>
            </a:fld>
            <a:endParaRPr lang="hu-HU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Példa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rendszer kiinduló állapota</a:t>
            </a:r>
          </a:p>
          <a:p>
            <a:pPr lvl="1"/>
            <a:r>
              <a:rPr lang="hu-HU" dirty="0"/>
              <a:t>Biztonságos állapot</a:t>
            </a:r>
          </a:p>
          <a:p>
            <a:pPr lvl="2"/>
            <a:r>
              <a:rPr lang="hu-HU" dirty="0"/>
              <a:t>Biztonságos sorozat: &lt;P</a:t>
            </a:r>
            <a:r>
              <a:rPr lang="hu-HU" baseline="-25000" dirty="0"/>
              <a:t>1</a:t>
            </a:r>
            <a:r>
              <a:rPr lang="hu-HU" dirty="0"/>
              <a:t>, P</a:t>
            </a:r>
            <a:r>
              <a:rPr lang="hu-HU" baseline="-25000" dirty="0"/>
              <a:t>3</a:t>
            </a:r>
            <a:r>
              <a:rPr lang="hu-HU" dirty="0"/>
              <a:t>, P</a:t>
            </a:r>
            <a:r>
              <a:rPr lang="hu-HU" baseline="-25000" dirty="0"/>
              <a:t>4</a:t>
            </a:r>
            <a:r>
              <a:rPr lang="hu-HU" dirty="0"/>
              <a:t>, P</a:t>
            </a:r>
            <a:r>
              <a:rPr lang="hu-HU" baseline="-25000" dirty="0"/>
              <a:t>2</a:t>
            </a:r>
            <a:r>
              <a:rPr lang="hu-HU" dirty="0"/>
              <a:t>, P</a:t>
            </a:r>
            <a:r>
              <a:rPr lang="hu-HU" baseline="-25000" dirty="0"/>
              <a:t>0</a:t>
            </a:r>
            <a:r>
              <a:rPr lang="hu-HU" dirty="0"/>
              <a:t>&gt;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74</a:t>
            </a:fld>
            <a:endParaRPr lang="hu-HU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457200" y="3728720"/>
          <a:ext cx="8229598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3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Foglal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Szabad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Még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Példa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Teljesíthető-e a P</a:t>
            </a:r>
            <a:r>
              <a:rPr lang="hu-HU" baseline="-25000" dirty="0"/>
              <a:t>1</a:t>
            </a:r>
            <a:r>
              <a:rPr lang="hu-HU" dirty="0"/>
              <a:t> (1, 0, 2) kérése?</a:t>
            </a:r>
          </a:p>
          <a:p>
            <a:r>
              <a:rPr lang="hu-HU" dirty="0"/>
              <a:t>Ellenőrzés</a:t>
            </a:r>
          </a:p>
          <a:p>
            <a:pPr lvl="1"/>
            <a:r>
              <a:rPr lang="hu-HU" dirty="0"/>
              <a:t>(1, 0, 2) ≤ (1, 2, </a:t>
            </a:r>
            <a:r>
              <a:rPr lang="hu-HU" dirty="0" err="1"/>
              <a:t>2</a:t>
            </a:r>
            <a:r>
              <a:rPr lang="hu-HU" dirty="0"/>
              <a:t>) (KÉR </a:t>
            </a:r>
            <a:r>
              <a:rPr lang="hu-HU" dirty="0">
                <a:latin typeface="Calibri"/>
              </a:rPr>
              <a:t>≤</a:t>
            </a:r>
            <a:r>
              <a:rPr lang="hu-HU" dirty="0"/>
              <a:t> MÉG)</a:t>
            </a:r>
          </a:p>
          <a:p>
            <a:pPr lvl="1"/>
            <a:r>
              <a:rPr lang="hu-HU" dirty="0"/>
              <a:t>(1, 0, 2) ≤ (3, </a:t>
            </a:r>
            <a:r>
              <a:rPr lang="hu-HU" dirty="0" err="1"/>
              <a:t>3</a:t>
            </a:r>
            <a:r>
              <a:rPr lang="hu-HU" dirty="0"/>
              <a:t>, 2) (KÉR ≤ SZABAD)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75</a:t>
            </a:fld>
            <a:endParaRPr lang="hu-HU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457200" y="3728720"/>
          <a:ext cx="8229598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3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Foglal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Szabad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Még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Példa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Kérés teljesítése (1, 0, 2)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76</a:t>
            </a:fld>
            <a:endParaRPr lang="hu-HU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457200" y="3728720"/>
          <a:ext cx="8229598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3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Foglal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Szabad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Még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Példa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Kérés teljesítése (1, 0, 2)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77</a:t>
            </a:fld>
            <a:endParaRPr lang="hu-HU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457200" y="3728720"/>
          <a:ext cx="8229598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3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3304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Foglal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Szabad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Még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Példa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Biztonságos sorozat keresése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78</a:t>
            </a:fld>
            <a:endParaRPr lang="hu-HU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457200" y="3728720"/>
          <a:ext cx="822959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Foglal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Szabad_most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Még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hu-HU" dirty="0" err="1">
                          <a:solidFill>
                            <a:schemeClr val="tx1"/>
                          </a:solidFill>
                        </a:rPr>
                        <a:t>Le-fut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Példa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Biztonságos sorozat keresése</a:t>
            </a:r>
          </a:p>
          <a:p>
            <a:pPr lvl="1"/>
            <a:r>
              <a:rPr lang="hu-HU" dirty="0"/>
              <a:t>P</a:t>
            </a:r>
            <a:r>
              <a:rPr lang="hu-HU" baseline="-25000" dirty="0"/>
              <a:t>1</a:t>
            </a:r>
            <a:r>
              <a:rPr lang="hu-HU" dirty="0"/>
              <a:t> le tud futni, mivel kisebb a hátralévő kérése, mint amennyi aktuálisan szabad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79</a:t>
            </a:fld>
            <a:endParaRPr lang="hu-HU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457200" y="3728720"/>
          <a:ext cx="822959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Foglal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Szabad_most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Még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hu-HU" dirty="0" err="1">
                          <a:solidFill>
                            <a:schemeClr val="tx1"/>
                          </a:solidFill>
                        </a:rPr>
                        <a:t>Le-fut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Rendszermodell</a:t>
            </a: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dirty="0"/>
              <a:t>A rendszerben véges számú erőforrást kell felosztani az ezekért versengő folyamatok között</a:t>
            </a:r>
          </a:p>
          <a:p>
            <a:r>
              <a:rPr lang="hu-HU" dirty="0"/>
              <a:t>Az erőforrások osztályokba csoportosíthatók</a:t>
            </a:r>
          </a:p>
          <a:p>
            <a:pPr lvl="1"/>
            <a:r>
              <a:rPr lang="hu-HU" dirty="0"/>
              <a:t>Az azonos osztályba tartozó erőforrások közül egy igénylő folyamat bármelyiket igénybe veheti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8BBD4-3B95-4378-B84B-4C3D8D6B0FF6}" type="slidenum">
              <a:rPr lang="hu-HU"/>
              <a:pPr/>
              <a:t>8</a:t>
            </a:fld>
            <a:endParaRPr lang="hu-HU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Példa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Biztonságos sorozat keresése</a:t>
            </a:r>
          </a:p>
          <a:p>
            <a:pPr lvl="1"/>
            <a:r>
              <a:rPr lang="hu-HU" dirty="0"/>
              <a:t>P</a:t>
            </a:r>
            <a:r>
              <a:rPr lang="hu-HU" baseline="-25000" dirty="0"/>
              <a:t>1</a:t>
            </a:r>
            <a:r>
              <a:rPr lang="hu-HU" dirty="0"/>
              <a:t> le tud futni, mivel kisebb a hátralévő kérése, mint amennyi aktuálisan szabad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80</a:t>
            </a:fld>
            <a:endParaRPr lang="hu-HU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8715891"/>
              </p:ext>
            </p:extLst>
          </p:nvPr>
        </p:nvGraphicFramePr>
        <p:xfrm>
          <a:off x="457200" y="3728720"/>
          <a:ext cx="822959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Foglal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Szabad_most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Még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hu-HU" dirty="0" err="1">
                          <a:solidFill>
                            <a:schemeClr val="tx1"/>
                          </a:solidFill>
                        </a:rPr>
                        <a:t>Le-fut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Példa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Biztonságos sorozat keresése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81</a:t>
            </a:fld>
            <a:endParaRPr lang="hu-HU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5796796"/>
              </p:ext>
            </p:extLst>
          </p:nvPr>
        </p:nvGraphicFramePr>
        <p:xfrm>
          <a:off x="457200" y="3728720"/>
          <a:ext cx="822959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Foglal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Szabad_most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Még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hu-HU" dirty="0" err="1">
                          <a:solidFill>
                            <a:schemeClr val="tx1"/>
                          </a:solidFill>
                        </a:rPr>
                        <a:t>Le-fut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Példa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Biztonságos sorozat keresése</a:t>
            </a:r>
          </a:p>
          <a:p>
            <a:pPr lvl="1"/>
            <a:r>
              <a:rPr lang="hu-HU" dirty="0"/>
              <a:t>P</a:t>
            </a:r>
            <a:r>
              <a:rPr lang="hu-HU" baseline="-25000" dirty="0"/>
              <a:t>3</a:t>
            </a:r>
            <a:r>
              <a:rPr lang="hu-HU" dirty="0"/>
              <a:t> és P</a:t>
            </a:r>
            <a:r>
              <a:rPr lang="hu-HU" baseline="-25000" dirty="0"/>
              <a:t>4</a:t>
            </a:r>
            <a:r>
              <a:rPr lang="hu-HU" dirty="0"/>
              <a:t> is le tud futni</a:t>
            </a:r>
          </a:p>
          <a:p>
            <a:pPr lvl="1"/>
            <a:r>
              <a:rPr lang="hu-HU" dirty="0"/>
              <a:t>Most tekintsük P</a:t>
            </a:r>
            <a:r>
              <a:rPr lang="hu-HU" baseline="-25000" dirty="0"/>
              <a:t>3</a:t>
            </a:r>
            <a:r>
              <a:rPr lang="hu-HU" dirty="0"/>
              <a:t>-at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82</a:t>
            </a:fld>
            <a:endParaRPr lang="hu-HU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457200" y="3728720"/>
          <a:ext cx="822959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Foglal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Szabad_most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Még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hu-HU" dirty="0" err="1">
                          <a:solidFill>
                            <a:schemeClr val="tx1"/>
                          </a:solidFill>
                        </a:rPr>
                        <a:t>Le-fut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Példa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Biztonságos sorozat keresése</a:t>
            </a:r>
          </a:p>
          <a:p>
            <a:pPr lvl="1"/>
            <a:r>
              <a:rPr lang="hu-HU" dirty="0"/>
              <a:t>P</a:t>
            </a:r>
            <a:r>
              <a:rPr lang="hu-HU" baseline="-25000" dirty="0"/>
              <a:t>3</a:t>
            </a:r>
            <a:r>
              <a:rPr lang="hu-HU" dirty="0"/>
              <a:t> és P</a:t>
            </a:r>
            <a:r>
              <a:rPr lang="hu-HU" baseline="-25000" dirty="0"/>
              <a:t>4</a:t>
            </a:r>
            <a:r>
              <a:rPr lang="hu-HU" dirty="0"/>
              <a:t> is le tud futni</a:t>
            </a:r>
          </a:p>
          <a:p>
            <a:pPr lvl="1"/>
            <a:r>
              <a:rPr lang="hu-HU" dirty="0"/>
              <a:t>Most tekintsük P</a:t>
            </a:r>
            <a:r>
              <a:rPr lang="hu-HU" baseline="-25000" dirty="0"/>
              <a:t>3</a:t>
            </a:r>
            <a:r>
              <a:rPr lang="hu-HU" dirty="0"/>
              <a:t>-at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83</a:t>
            </a:fld>
            <a:endParaRPr lang="hu-HU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3290907"/>
              </p:ext>
            </p:extLst>
          </p:nvPr>
        </p:nvGraphicFramePr>
        <p:xfrm>
          <a:off x="457200" y="3728720"/>
          <a:ext cx="822959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Foglal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Szabad_most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Még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hu-HU" dirty="0" err="1">
                          <a:solidFill>
                            <a:schemeClr val="tx1"/>
                          </a:solidFill>
                        </a:rPr>
                        <a:t>Le-fut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Példa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Biztonságos sorozat keresése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84</a:t>
            </a:fld>
            <a:endParaRPr lang="hu-HU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4777756"/>
              </p:ext>
            </p:extLst>
          </p:nvPr>
        </p:nvGraphicFramePr>
        <p:xfrm>
          <a:off x="457200" y="3728720"/>
          <a:ext cx="822959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Foglal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Szabad_most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Még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hu-HU" dirty="0" err="1">
                          <a:solidFill>
                            <a:schemeClr val="tx1"/>
                          </a:solidFill>
                        </a:rPr>
                        <a:t>Le-fut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Példa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Biztonságos sorozat keresése</a:t>
            </a:r>
          </a:p>
          <a:p>
            <a:pPr lvl="1"/>
            <a:r>
              <a:rPr lang="hu-HU" dirty="0"/>
              <a:t>P</a:t>
            </a:r>
            <a:r>
              <a:rPr lang="hu-HU" baseline="-25000" dirty="0"/>
              <a:t>0</a:t>
            </a:r>
            <a:r>
              <a:rPr lang="hu-HU" dirty="0"/>
              <a:t>, P</a:t>
            </a:r>
            <a:r>
              <a:rPr lang="hu-HU" baseline="-25000" dirty="0"/>
              <a:t>2</a:t>
            </a:r>
            <a:r>
              <a:rPr lang="hu-HU" dirty="0"/>
              <a:t> és P</a:t>
            </a:r>
            <a:r>
              <a:rPr lang="hu-HU" baseline="-25000" dirty="0"/>
              <a:t>4</a:t>
            </a:r>
            <a:r>
              <a:rPr lang="hu-HU" dirty="0"/>
              <a:t> is le tud futni</a:t>
            </a:r>
          </a:p>
          <a:p>
            <a:pPr lvl="1"/>
            <a:r>
              <a:rPr lang="hu-HU" dirty="0"/>
              <a:t>Tekintsük P</a:t>
            </a:r>
            <a:r>
              <a:rPr lang="hu-HU" baseline="-25000" dirty="0"/>
              <a:t>4</a:t>
            </a:r>
            <a:r>
              <a:rPr lang="hu-HU" dirty="0"/>
              <a:t>-et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85</a:t>
            </a:fld>
            <a:endParaRPr lang="hu-HU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0279391"/>
              </p:ext>
            </p:extLst>
          </p:nvPr>
        </p:nvGraphicFramePr>
        <p:xfrm>
          <a:off x="457200" y="3728720"/>
          <a:ext cx="822959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Foglal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Szabad_most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Még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hu-HU" dirty="0" err="1">
                          <a:solidFill>
                            <a:schemeClr val="tx1"/>
                          </a:solidFill>
                        </a:rPr>
                        <a:t>Le-fut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Példa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Biztonságos sorozat keresése</a:t>
            </a:r>
          </a:p>
          <a:p>
            <a:pPr lvl="1"/>
            <a:r>
              <a:rPr lang="hu-HU" dirty="0"/>
              <a:t>P</a:t>
            </a:r>
            <a:r>
              <a:rPr lang="hu-HU" baseline="-25000" dirty="0"/>
              <a:t>0</a:t>
            </a:r>
            <a:r>
              <a:rPr lang="hu-HU" dirty="0"/>
              <a:t>, P</a:t>
            </a:r>
            <a:r>
              <a:rPr lang="hu-HU" baseline="-25000" dirty="0"/>
              <a:t>2</a:t>
            </a:r>
            <a:r>
              <a:rPr lang="hu-HU" dirty="0"/>
              <a:t> és P</a:t>
            </a:r>
            <a:r>
              <a:rPr lang="hu-HU" baseline="-25000" dirty="0"/>
              <a:t>4</a:t>
            </a:r>
            <a:r>
              <a:rPr lang="hu-HU" dirty="0"/>
              <a:t> is le tud futni</a:t>
            </a:r>
          </a:p>
          <a:p>
            <a:pPr lvl="1"/>
            <a:r>
              <a:rPr lang="hu-HU" dirty="0"/>
              <a:t>Tekintsük P</a:t>
            </a:r>
            <a:r>
              <a:rPr lang="hu-HU" baseline="-25000" dirty="0"/>
              <a:t>4</a:t>
            </a:r>
            <a:r>
              <a:rPr lang="hu-HU" dirty="0"/>
              <a:t>-et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86</a:t>
            </a:fld>
            <a:endParaRPr lang="hu-HU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457200" y="3728720"/>
          <a:ext cx="822959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Foglal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Szabad_most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Még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hu-HU" dirty="0" err="1">
                          <a:solidFill>
                            <a:schemeClr val="tx1"/>
                          </a:solidFill>
                        </a:rPr>
                        <a:t>Le-fut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Példa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Biztonságos sorozat keresése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87</a:t>
            </a:fld>
            <a:endParaRPr lang="hu-HU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457200" y="3728720"/>
          <a:ext cx="822959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Foglal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Szabad_most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Még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hu-HU" dirty="0" err="1">
                          <a:solidFill>
                            <a:schemeClr val="tx1"/>
                          </a:solidFill>
                        </a:rPr>
                        <a:t>Le-fut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Példa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Biztonságos sorozat keresése</a:t>
            </a:r>
          </a:p>
          <a:p>
            <a:pPr lvl="1"/>
            <a:r>
              <a:rPr lang="hu-HU" dirty="0"/>
              <a:t>P</a:t>
            </a:r>
            <a:r>
              <a:rPr lang="hu-HU" baseline="-25000" dirty="0"/>
              <a:t>0</a:t>
            </a:r>
            <a:r>
              <a:rPr lang="hu-HU" dirty="0"/>
              <a:t> és P</a:t>
            </a:r>
            <a:r>
              <a:rPr lang="hu-HU" baseline="-25000" dirty="0"/>
              <a:t>2</a:t>
            </a:r>
            <a:r>
              <a:rPr lang="hu-HU" dirty="0"/>
              <a:t> is le tud futni</a:t>
            </a:r>
          </a:p>
          <a:p>
            <a:pPr lvl="1"/>
            <a:r>
              <a:rPr lang="hu-HU" dirty="0"/>
              <a:t>Tekintsük P</a:t>
            </a:r>
            <a:r>
              <a:rPr lang="hu-HU" baseline="-25000" dirty="0"/>
              <a:t>2</a:t>
            </a:r>
            <a:r>
              <a:rPr lang="hu-HU" dirty="0"/>
              <a:t>-t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88</a:t>
            </a:fld>
            <a:endParaRPr lang="hu-HU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457200" y="3728720"/>
          <a:ext cx="822959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Foglal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Szabad_most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Még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hu-HU" dirty="0" err="1">
                          <a:solidFill>
                            <a:schemeClr val="tx1"/>
                          </a:solidFill>
                        </a:rPr>
                        <a:t>Le-fut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Példa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Biztonságos sorozat keresése</a:t>
            </a:r>
          </a:p>
          <a:p>
            <a:pPr lvl="1"/>
            <a:r>
              <a:rPr lang="hu-HU" dirty="0"/>
              <a:t>P</a:t>
            </a:r>
            <a:r>
              <a:rPr lang="hu-HU" baseline="-25000" dirty="0"/>
              <a:t>0</a:t>
            </a:r>
            <a:r>
              <a:rPr lang="hu-HU" dirty="0"/>
              <a:t> és P</a:t>
            </a:r>
            <a:r>
              <a:rPr lang="hu-HU" baseline="-25000" dirty="0"/>
              <a:t>2</a:t>
            </a:r>
            <a:r>
              <a:rPr lang="hu-HU" dirty="0"/>
              <a:t> is le tud futni</a:t>
            </a:r>
          </a:p>
          <a:p>
            <a:pPr lvl="1"/>
            <a:r>
              <a:rPr lang="hu-HU" dirty="0"/>
              <a:t>Tekintsük P</a:t>
            </a:r>
            <a:r>
              <a:rPr lang="hu-HU" baseline="-25000" dirty="0"/>
              <a:t>2</a:t>
            </a:r>
            <a:r>
              <a:rPr lang="hu-HU" dirty="0"/>
              <a:t>-t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89</a:t>
            </a:fld>
            <a:endParaRPr lang="hu-HU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457200" y="3728720"/>
          <a:ext cx="822959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Foglal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Szabad_most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Még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hu-HU" dirty="0" err="1">
                          <a:solidFill>
                            <a:schemeClr val="tx1"/>
                          </a:solidFill>
                        </a:rPr>
                        <a:t>Le-fut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Rendszermodell</a:t>
            </a: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dirty="0"/>
              <a:t>Az erőforrásokat használati módjuk szerint csoportosíthatjuk osztottan vagy kizárólagosan használható erőforrásokra</a:t>
            </a:r>
          </a:p>
          <a:p>
            <a:pPr lvl="1"/>
            <a:r>
              <a:rPr lang="hu-HU" dirty="0"/>
              <a:t>A kizárólagosan használható csoportba tartoznak az elvehető (</a:t>
            </a:r>
            <a:r>
              <a:rPr lang="en-US" dirty="0" err="1"/>
              <a:t>preemptable</a:t>
            </a:r>
            <a:r>
              <a:rPr lang="hu-HU" dirty="0"/>
              <a:t>) és nem elvehető (</a:t>
            </a:r>
            <a:r>
              <a:rPr lang="en-US" dirty="0"/>
              <a:t>non- </a:t>
            </a:r>
            <a:r>
              <a:rPr lang="en-US" dirty="0" err="1"/>
              <a:t>preemptable</a:t>
            </a:r>
            <a:r>
              <a:rPr lang="hu-HU" dirty="0"/>
              <a:t>) erőforrások</a:t>
            </a:r>
          </a:p>
          <a:p>
            <a:pPr lvl="2"/>
            <a:r>
              <a:rPr lang="hu-HU" dirty="0"/>
              <a:t>Ez utóbbiakat helyes működéséhez a folyamatnak addig kell birtokolnia, amíg le nem mond róla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8BBD4-3B95-4378-B84B-4C3D8D6B0FF6}" type="slidenum">
              <a:rPr lang="hu-HU"/>
              <a:pPr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69481954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Példa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Biztonságos sorozat keresése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90</a:t>
            </a:fld>
            <a:endParaRPr lang="hu-HU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457200" y="3728720"/>
          <a:ext cx="822959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Foglal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Szabad_most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Még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hu-HU" dirty="0" err="1">
                          <a:solidFill>
                            <a:schemeClr val="tx1"/>
                          </a:solidFill>
                        </a:rPr>
                        <a:t>Le-fut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Példa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Biztonságos sorozat keresése</a:t>
            </a:r>
          </a:p>
          <a:p>
            <a:pPr lvl="1"/>
            <a:r>
              <a:rPr lang="hu-HU" dirty="0"/>
              <a:t>P</a:t>
            </a:r>
            <a:r>
              <a:rPr lang="hu-HU" baseline="-25000" dirty="0"/>
              <a:t>0</a:t>
            </a:r>
            <a:r>
              <a:rPr lang="hu-HU" dirty="0"/>
              <a:t> le tud futni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91</a:t>
            </a:fld>
            <a:endParaRPr lang="hu-HU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457200" y="3728720"/>
          <a:ext cx="822959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Foglal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Szabad_most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Még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hu-HU" dirty="0" err="1">
                          <a:solidFill>
                            <a:schemeClr val="tx1"/>
                          </a:solidFill>
                        </a:rPr>
                        <a:t>Le-fut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Példa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Biztonságos sorozat keresése</a:t>
            </a:r>
          </a:p>
          <a:p>
            <a:pPr lvl="1"/>
            <a:r>
              <a:rPr lang="hu-HU" dirty="0"/>
              <a:t>P</a:t>
            </a:r>
            <a:r>
              <a:rPr lang="hu-HU" baseline="-25000" dirty="0"/>
              <a:t>0</a:t>
            </a:r>
            <a:r>
              <a:rPr lang="hu-HU" dirty="0"/>
              <a:t> le tud futni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92</a:t>
            </a:fld>
            <a:endParaRPr lang="hu-HU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457200" y="3728720"/>
          <a:ext cx="822959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Foglal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Szabad_most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Még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hu-HU" dirty="0" err="1">
                          <a:solidFill>
                            <a:schemeClr val="tx1"/>
                          </a:solidFill>
                        </a:rPr>
                        <a:t>Le-fut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Példa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Minden folyamat le tudott futni → biztonságos sorozatot találtunk</a:t>
            </a:r>
          </a:p>
          <a:p>
            <a:r>
              <a:rPr lang="hu-HU" dirty="0"/>
              <a:t>A biztonságos sorozat &lt;P</a:t>
            </a:r>
            <a:r>
              <a:rPr lang="hu-HU" baseline="-25000" dirty="0"/>
              <a:t>1</a:t>
            </a:r>
            <a:r>
              <a:rPr lang="hu-HU" dirty="0"/>
              <a:t>, P</a:t>
            </a:r>
            <a:r>
              <a:rPr lang="hu-HU" baseline="-25000" dirty="0"/>
              <a:t>3</a:t>
            </a:r>
            <a:r>
              <a:rPr lang="hu-HU" dirty="0"/>
              <a:t>, P</a:t>
            </a:r>
            <a:r>
              <a:rPr lang="hu-HU" baseline="-25000" dirty="0"/>
              <a:t>4</a:t>
            </a:r>
            <a:r>
              <a:rPr lang="hu-HU" dirty="0"/>
              <a:t>, P</a:t>
            </a:r>
            <a:r>
              <a:rPr lang="hu-HU" baseline="-25000" dirty="0"/>
              <a:t>2</a:t>
            </a:r>
            <a:r>
              <a:rPr lang="hu-HU" dirty="0"/>
              <a:t>, P</a:t>
            </a:r>
            <a:r>
              <a:rPr lang="hu-HU" baseline="-25000" dirty="0"/>
              <a:t>0</a:t>
            </a:r>
            <a:r>
              <a:rPr lang="hu-HU" dirty="0"/>
              <a:t>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93</a:t>
            </a:fld>
            <a:endParaRPr lang="hu-HU"/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7857334"/>
              </p:ext>
            </p:extLst>
          </p:nvPr>
        </p:nvGraphicFramePr>
        <p:xfrm>
          <a:off x="457200" y="3728720"/>
          <a:ext cx="822959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8782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Foglal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Max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Szabad_most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Még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hu-HU" dirty="0" err="1">
                          <a:solidFill>
                            <a:schemeClr val="tx1"/>
                          </a:solidFill>
                        </a:rPr>
                        <a:t>Le-fut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hu-HU" baseline="-250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Holtpont kezelése</a:t>
            </a:r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A holtpont felismerése</a:t>
            </a:r>
            <a:endParaRPr lang="en-US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Holtpont felismerése</a:t>
            </a: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holtpont az erőforrás-használati gráf vizsgálatával ismerhető fel</a:t>
            </a:r>
          </a:p>
          <a:p>
            <a:r>
              <a:rPr lang="hu-HU" dirty="0"/>
              <a:t>A gráfban feloldhatatlan hurkokat keresünk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EB1CE-A1C1-4B09-937D-CB4E84A8FE0A}" type="slidenum">
              <a:rPr lang="hu-HU"/>
              <a:pPr/>
              <a:t>95</a:t>
            </a:fld>
            <a:endParaRPr lang="hu-HU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 </a:t>
            </a:r>
            <a:r>
              <a:rPr lang="hu-HU" dirty="0" err="1"/>
              <a:t>gráfredukció</a:t>
            </a:r>
            <a:r>
              <a:rPr lang="hu-HU" dirty="0"/>
              <a:t> algoritmusa</a:t>
            </a:r>
            <a:endParaRPr lang="en-US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dirty="0"/>
              <a:t>Ha valamely folyamat igényei kielégíthetők, akkor a folyamathoz tartozó összes igény és foglaltság ágat töröljük a gráfból</a:t>
            </a:r>
          </a:p>
          <a:p>
            <a:pPr lvl="1"/>
            <a:r>
              <a:rPr lang="hu-HU" dirty="0"/>
              <a:t>Előbb-utóbb visszaadja az erőforrásokat</a:t>
            </a:r>
          </a:p>
          <a:p>
            <a:r>
              <a:rPr lang="hu-HU" dirty="0"/>
              <a:t>Ha nincs több ilyen folyamat és maradtak még kielégítetlen igények, akkor a rendszer egyes folyamatai holtpontban vannak</a:t>
            </a:r>
          </a:p>
          <a:p>
            <a:pPr lvl="1"/>
            <a:r>
              <a:rPr lang="hu-HU" dirty="0"/>
              <a:t>A holtpontban azok a folyamatok vesznek részt, amelyek igényei megmaradtak a gráfban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EB1CE-A1C1-4B09-937D-CB4E84A8FE0A}" type="slidenum">
              <a:rPr lang="hu-HU"/>
              <a:pPr/>
              <a:t>96</a:t>
            </a:fld>
            <a:endParaRPr lang="hu-HU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Coffman</a:t>
            </a:r>
            <a:r>
              <a:rPr lang="hu-HU" dirty="0"/>
              <a:t> algoritmus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Hasonló a biztonságos állapot vizsgálatánál közölt algoritmushoz</a:t>
            </a:r>
          </a:p>
          <a:p>
            <a:pPr lvl="1"/>
            <a:r>
              <a:rPr lang="hu-HU" dirty="0"/>
              <a:t>Vigyázat: nem ugyanaz az algoritmus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97</a:t>
            </a:fld>
            <a:endParaRPr lang="hu-HU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Adatszerkezetek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70000" lnSpcReduction="20000"/>
          </a:bodyPr>
          <a:lstStyle/>
          <a:p>
            <a:r>
              <a:rPr lang="hu-HU" dirty="0"/>
              <a:t>n = folyamatok száma</a:t>
            </a:r>
          </a:p>
          <a:p>
            <a:r>
              <a:rPr lang="hu-HU" dirty="0"/>
              <a:t>m = erőforrás-osztályok száma</a:t>
            </a:r>
          </a:p>
          <a:p>
            <a:r>
              <a:rPr lang="hu-HU" dirty="0"/>
              <a:t>SZABAD: m elemű vektor</a:t>
            </a:r>
          </a:p>
          <a:p>
            <a:pPr lvl="1"/>
            <a:r>
              <a:rPr lang="hu-HU" dirty="0"/>
              <a:t>Ha SZABAD[j] = k, akkor az </a:t>
            </a:r>
            <a:r>
              <a:rPr lang="hu-HU" dirty="0" err="1"/>
              <a:t>R</a:t>
            </a:r>
            <a:r>
              <a:rPr lang="hu-HU" baseline="-25000" dirty="0" err="1"/>
              <a:t>j</a:t>
            </a:r>
            <a:r>
              <a:rPr lang="hu-HU" dirty="0"/>
              <a:t> típusú erőforrásból k példány elérhető</a:t>
            </a:r>
          </a:p>
          <a:p>
            <a:r>
              <a:rPr lang="hu-HU" dirty="0"/>
              <a:t>SZABAD_MOST: mint SZABAD</a:t>
            </a:r>
          </a:p>
          <a:p>
            <a:pPr lvl="1"/>
            <a:r>
              <a:rPr lang="hu-HU" dirty="0"/>
              <a:t>Munkaváltozó</a:t>
            </a:r>
          </a:p>
          <a:p>
            <a:r>
              <a:rPr lang="hu-HU" dirty="0"/>
              <a:t>FOGLAL: n x m méretű mátrix</a:t>
            </a:r>
          </a:p>
          <a:p>
            <a:pPr lvl="1"/>
            <a:r>
              <a:rPr lang="hu-HU" dirty="0"/>
              <a:t>A FOGLAL[i] m elemű sorvektor jelzi, hogy az egyes erőforrás-osztályokból P</a:t>
            </a:r>
            <a:r>
              <a:rPr lang="hu-HU" baseline="-25000" dirty="0"/>
              <a:t>i</a:t>
            </a:r>
            <a:r>
              <a:rPr lang="hu-HU" dirty="0"/>
              <a:t> folyamat jelenleg hány példányt használ</a:t>
            </a:r>
          </a:p>
          <a:p>
            <a:r>
              <a:rPr lang="hu-HU" dirty="0"/>
              <a:t>KÉR: n x m méretű mátrix</a:t>
            </a:r>
          </a:p>
          <a:p>
            <a:pPr lvl="1"/>
            <a:r>
              <a:rPr lang="hu-HU" dirty="0"/>
              <a:t>A KÉR[i] m elemű sorvektor jelzi P</a:t>
            </a:r>
            <a:r>
              <a:rPr lang="hu-HU" baseline="-25000" dirty="0"/>
              <a:t>i</a:t>
            </a:r>
            <a:r>
              <a:rPr lang="hu-HU" dirty="0"/>
              <a:t> folyamat kérését az egyes erőforrás-osztályokra</a:t>
            </a:r>
          </a:p>
          <a:p>
            <a:r>
              <a:rPr lang="hu-HU" dirty="0"/>
              <a:t>LEFUT: n elemű vektor</a:t>
            </a:r>
          </a:p>
          <a:p>
            <a:pPr lvl="1"/>
            <a:r>
              <a:rPr lang="hu-HU" dirty="0"/>
              <a:t>Ha LEFUT[j] = </a:t>
            </a:r>
            <a:r>
              <a:rPr lang="hu-HU" b="1" dirty="0"/>
              <a:t>igaz</a:t>
            </a:r>
            <a:r>
              <a:rPr lang="hu-HU" dirty="0"/>
              <a:t>, akkor a </a:t>
            </a:r>
            <a:r>
              <a:rPr lang="hu-HU" dirty="0" err="1"/>
              <a:t>P</a:t>
            </a:r>
            <a:r>
              <a:rPr lang="hu-HU" baseline="-25000" dirty="0" err="1"/>
              <a:t>j</a:t>
            </a:r>
            <a:r>
              <a:rPr lang="hu-HU" dirty="0"/>
              <a:t> folyamat a mostani erőforrás-igények szerint le tud futni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98</a:t>
            </a:fld>
            <a:endParaRPr lang="hu-HU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Coffman</a:t>
            </a:r>
            <a:r>
              <a:rPr lang="hu-HU" dirty="0"/>
              <a:t> algoritmus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hu-HU" dirty="0"/>
              <a:t>C1. Kezdőérték beállítása</a:t>
            </a:r>
          </a:p>
          <a:p>
            <a:pPr>
              <a:buNone/>
            </a:pPr>
            <a:r>
              <a:rPr lang="hu-HU" dirty="0"/>
              <a:t>	SZABAD_MOST := SZABAD</a:t>
            </a:r>
          </a:p>
          <a:p>
            <a:pPr>
              <a:buNone/>
            </a:pPr>
            <a:r>
              <a:rPr lang="hu-HU" dirty="0"/>
              <a:t>	LEFUT[i] := </a:t>
            </a:r>
            <a:r>
              <a:rPr lang="hu-HU" b="1" dirty="0"/>
              <a:t>hamis</a:t>
            </a:r>
            <a:r>
              <a:rPr lang="hu-HU" dirty="0"/>
              <a:t> minden i-re (i = 1, 2, ..., n)</a:t>
            </a:r>
          </a:p>
          <a:p>
            <a:pPr>
              <a:buNone/>
            </a:pPr>
            <a:r>
              <a:rPr lang="hu-HU" dirty="0"/>
              <a:t>C2. Továbblépésre esélyes folyamatok keresése</a:t>
            </a:r>
          </a:p>
          <a:p>
            <a:pPr>
              <a:buNone/>
            </a:pPr>
            <a:r>
              <a:rPr lang="hu-HU" dirty="0"/>
              <a:t>	Keress i-t amelyre (LEFUT[i] = </a:t>
            </a:r>
            <a:r>
              <a:rPr lang="hu-HU" b="1" dirty="0"/>
              <a:t>hamis</a:t>
            </a:r>
            <a:r>
              <a:rPr lang="hu-HU" dirty="0"/>
              <a:t> &amp;&amp; KÉR[i] </a:t>
            </a:r>
            <a:r>
              <a:rPr lang="hu-HU" dirty="0">
                <a:latin typeface="Calibri"/>
              </a:rPr>
              <a:t>≤</a:t>
            </a:r>
            <a:r>
              <a:rPr lang="hu-HU" dirty="0"/>
              <a:t> SZABAD_MOST);</a:t>
            </a:r>
          </a:p>
          <a:p>
            <a:pPr>
              <a:buNone/>
            </a:pPr>
            <a:r>
              <a:rPr lang="hu-HU" dirty="0"/>
              <a:t>	</a:t>
            </a:r>
            <a:r>
              <a:rPr lang="hu-HU" b="1" dirty="0" err="1"/>
              <a:t>if</a:t>
            </a:r>
            <a:r>
              <a:rPr lang="hu-HU" dirty="0"/>
              <a:t> van ilyen i </a:t>
            </a:r>
            <a:r>
              <a:rPr lang="hu-HU" b="1" dirty="0" err="1"/>
              <a:t>then</a:t>
            </a:r>
            <a:endParaRPr lang="hu-HU" b="1" dirty="0"/>
          </a:p>
          <a:p>
            <a:pPr>
              <a:buNone/>
            </a:pPr>
            <a:r>
              <a:rPr lang="hu-HU" dirty="0"/>
              <a:t>		SZABAD_MOST := SZABAD_MOST + FOGLAL[i];</a:t>
            </a:r>
          </a:p>
          <a:p>
            <a:pPr>
              <a:buNone/>
            </a:pPr>
            <a:r>
              <a:rPr lang="hu-HU" dirty="0"/>
              <a:t>		LEFUT[i] := </a:t>
            </a:r>
            <a:r>
              <a:rPr lang="hu-HU" b="1" dirty="0"/>
              <a:t>igaz</a:t>
            </a:r>
            <a:r>
              <a:rPr lang="hu-HU" dirty="0"/>
              <a:t>;</a:t>
            </a:r>
          </a:p>
          <a:p>
            <a:pPr>
              <a:buNone/>
            </a:pPr>
            <a:r>
              <a:rPr lang="hu-HU" dirty="0"/>
              <a:t>		ismételd a C2. lépést</a:t>
            </a:r>
          </a:p>
          <a:p>
            <a:pPr>
              <a:buNone/>
            </a:pPr>
            <a:r>
              <a:rPr lang="hu-HU" dirty="0"/>
              <a:t>	</a:t>
            </a:r>
            <a:r>
              <a:rPr lang="hu-HU" b="1" dirty="0" err="1"/>
              <a:t>else</a:t>
            </a:r>
            <a:r>
              <a:rPr lang="hu-HU" dirty="0"/>
              <a:t> folytasd a C3. lépéssel</a:t>
            </a:r>
          </a:p>
          <a:p>
            <a:pPr>
              <a:buNone/>
            </a:pPr>
            <a:r>
              <a:rPr lang="hu-HU" dirty="0"/>
              <a:t>C3. Kiértékelés</a:t>
            </a:r>
          </a:p>
          <a:p>
            <a:pPr>
              <a:buNone/>
            </a:pPr>
            <a:r>
              <a:rPr lang="hu-HU" dirty="0"/>
              <a:t>	</a:t>
            </a:r>
            <a:r>
              <a:rPr lang="hu-HU" b="1" dirty="0" err="1"/>
              <a:t>if</a:t>
            </a:r>
            <a:r>
              <a:rPr lang="hu-HU" dirty="0"/>
              <a:t> LEFUT[i] = </a:t>
            </a:r>
            <a:r>
              <a:rPr lang="hu-HU" b="1" dirty="0"/>
              <a:t>igaz</a:t>
            </a:r>
            <a:r>
              <a:rPr lang="hu-HU" dirty="0"/>
              <a:t> minden i-re (i = 1, 2, ..., n) </a:t>
            </a:r>
            <a:r>
              <a:rPr lang="hu-HU" b="1" dirty="0" err="1"/>
              <a:t>then</a:t>
            </a:r>
            <a:endParaRPr lang="hu-HU" b="1" dirty="0"/>
          </a:p>
          <a:p>
            <a:pPr>
              <a:buNone/>
            </a:pPr>
            <a:r>
              <a:rPr lang="hu-HU" dirty="0"/>
              <a:t>		NINCS HOLTPONT</a:t>
            </a:r>
          </a:p>
          <a:p>
            <a:pPr>
              <a:buNone/>
            </a:pPr>
            <a:r>
              <a:rPr lang="hu-HU" dirty="0"/>
              <a:t>	</a:t>
            </a:r>
            <a:r>
              <a:rPr lang="hu-HU" b="1" dirty="0" err="1"/>
              <a:t>else</a:t>
            </a:r>
            <a:endParaRPr lang="hu-HU" b="1" dirty="0"/>
          </a:p>
          <a:p>
            <a:pPr>
              <a:buNone/>
            </a:pPr>
            <a:r>
              <a:rPr lang="hu-HU" dirty="0"/>
              <a:t>		HOLTPONT: Azon P</a:t>
            </a:r>
            <a:r>
              <a:rPr lang="hu-HU" baseline="-25000" dirty="0"/>
              <a:t>i</a:t>
            </a:r>
            <a:r>
              <a:rPr lang="hu-HU" dirty="0"/>
              <a:t> folyamatok, amelyekre LEFUT[i] = </a:t>
            </a:r>
            <a:r>
              <a:rPr lang="hu-HU" b="1" dirty="0"/>
              <a:t>hamis</a:t>
            </a:r>
          </a:p>
          <a:p>
            <a:pPr>
              <a:buNone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270A-B839-41B7-B49A-3D662C12243F}" type="slidenum">
              <a:rPr lang="hu-HU" smtClean="0"/>
              <a:pPr/>
              <a:t>99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PEN</Template>
  <TotalTime>1247</TotalTime>
  <Words>4245</Words>
  <Application>Microsoft Office PowerPoint</Application>
  <PresentationFormat>Diavetítés a képernyőre (4:3 oldalarány)</PresentationFormat>
  <Paragraphs>2135</Paragraphs>
  <Slides>112</Slides>
  <Notes>0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112</vt:i4>
      </vt:variant>
    </vt:vector>
  </HeadingPairs>
  <TitlesOfParts>
    <vt:vector size="116" baseType="lpstr">
      <vt:lpstr>Arial</vt:lpstr>
      <vt:lpstr>Calibri</vt:lpstr>
      <vt:lpstr>PEN</vt:lpstr>
      <vt:lpstr>Visio</vt:lpstr>
      <vt:lpstr>Operációs rendszerek</vt:lpstr>
      <vt:lpstr>Tartalom</vt:lpstr>
      <vt:lpstr>Bevezetés</vt:lpstr>
      <vt:lpstr>Bevezetés</vt:lpstr>
      <vt:lpstr>Klasszikus példa</vt:lpstr>
      <vt:lpstr>Példa holtpontra</vt:lpstr>
      <vt:lpstr>Holtpont</vt:lpstr>
      <vt:lpstr>Rendszermodell</vt:lpstr>
      <vt:lpstr>Rendszermodell</vt:lpstr>
      <vt:lpstr>Erőforrás-használat lépései</vt:lpstr>
      <vt:lpstr>A holtpont kialakulásának szükséges feltételei</vt:lpstr>
      <vt:lpstr>Erőforrás-használati gráf</vt:lpstr>
      <vt:lpstr>Erőforrás-használati gráf tulajdonságai</vt:lpstr>
      <vt:lpstr>Holtpont erőforrás-használati gráfon</vt:lpstr>
      <vt:lpstr>Holtpont nélküli kört tartalmazó gráf</vt:lpstr>
      <vt:lpstr>Példa holtpont kialakulására</vt:lpstr>
      <vt:lpstr>Példa holtpont kialakulására</vt:lpstr>
      <vt:lpstr>Példa holtpont kialakulására</vt:lpstr>
      <vt:lpstr>Példa holtpont kialakulására</vt:lpstr>
      <vt:lpstr>Példa holtpont kialakulására</vt:lpstr>
      <vt:lpstr>Példa holtpont kialakulására</vt:lpstr>
      <vt:lpstr>Példa holtpont kialakulására</vt:lpstr>
      <vt:lpstr>Példa holtpont kialakulására</vt:lpstr>
      <vt:lpstr>Példa holtpont kialakulására</vt:lpstr>
      <vt:lpstr>Példa holtpont kialakulására</vt:lpstr>
      <vt:lpstr>Holtpont nélküli eset</vt:lpstr>
      <vt:lpstr>Holtpont nélküli eset</vt:lpstr>
      <vt:lpstr>Holtpont nélküli eset</vt:lpstr>
      <vt:lpstr>Holtpont nélküli eset</vt:lpstr>
      <vt:lpstr>Holtpont nélküli eset</vt:lpstr>
      <vt:lpstr>Holtpont nélküli eset</vt:lpstr>
      <vt:lpstr>Holtpont nélküli eset</vt:lpstr>
      <vt:lpstr>Holtpont nélküli eset</vt:lpstr>
      <vt:lpstr>Holtpont nélküli eset</vt:lpstr>
      <vt:lpstr>Holtpont nélküli eset</vt:lpstr>
      <vt:lpstr>Holtpont nélküli eset</vt:lpstr>
      <vt:lpstr>Holtpont nélküli eset</vt:lpstr>
      <vt:lpstr>Holtpont nélküli eset</vt:lpstr>
      <vt:lpstr>Holtpont nélküli eset</vt:lpstr>
      <vt:lpstr>Holtpont nélküli eset</vt:lpstr>
      <vt:lpstr>Holtpont nélküli eset</vt:lpstr>
      <vt:lpstr>Holtpont nélküli eset</vt:lpstr>
      <vt:lpstr>Holtpont nélküli eset</vt:lpstr>
      <vt:lpstr>Holtpont nélküli eset</vt:lpstr>
      <vt:lpstr>Holtpont</vt:lpstr>
      <vt:lpstr>Holtpont kezelése</vt:lpstr>
      <vt:lpstr>Holtpont kezelése</vt:lpstr>
      <vt:lpstr>Holtpont kezelése</vt:lpstr>
      <vt:lpstr>Holtpont megelőzés</vt:lpstr>
      <vt:lpstr>Holtpont megelőzés (kölcsönös kizárás)</vt:lpstr>
      <vt:lpstr>Holtpont megelőzés (foglalva várakozás)</vt:lpstr>
      <vt:lpstr>Holtpont megelőzés (foglalva várakozás)</vt:lpstr>
      <vt:lpstr>Holtpont megelőzés (erőforrások elvétele)</vt:lpstr>
      <vt:lpstr>Holtpont megelőzés (erőforrások elvétele)</vt:lpstr>
      <vt:lpstr>Holtpont megelőzés (erőforrások elvétele)</vt:lpstr>
      <vt:lpstr>Holtpont megelőzés (körkörös várakozás)</vt:lpstr>
      <vt:lpstr>Holtpont megelőzés (körkörös várakozás)</vt:lpstr>
      <vt:lpstr>Holtpont kezelése</vt:lpstr>
      <vt:lpstr>Bevezetés</vt:lpstr>
      <vt:lpstr>Használatának feltételei</vt:lpstr>
      <vt:lpstr>Holtpont elkerülés</vt:lpstr>
      <vt:lpstr>Holtpont elkerülés</vt:lpstr>
      <vt:lpstr>Holtpont elkerülés</vt:lpstr>
      <vt:lpstr>Példa (biztonságos állapot)</vt:lpstr>
      <vt:lpstr>Példa (biztonságos állapot)</vt:lpstr>
      <vt:lpstr>Holtpont elkerülés</vt:lpstr>
      <vt:lpstr>Bankár algoritmus</vt:lpstr>
      <vt:lpstr>Az algoritmus adatszerkezetei</vt:lpstr>
      <vt:lpstr>Kérés feldolgozása</vt:lpstr>
      <vt:lpstr>Biztonságos sorozat keresése</vt:lpstr>
      <vt:lpstr>Biztonságos állapot vizsgálata</vt:lpstr>
      <vt:lpstr>Bankár algoritmus</vt:lpstr>
      <vt:lpstr>Példa</vt:lpstr>
      <vt:lpstr>Példa</vt:lpstr>
      <vt:lpstr>Példa</vt:lpstr>
      <vt:lpstr>Példa</vt:lpstr>
      <vt:lpstr>Példa</vt:lpstr>
      <vt:lpstr>Példa</vt:lpstr>
      <vt:lpstr>Példa</vt:lpstr>
      <vt:lpstr>Példa</vt:lpstr>
      <vt:lpstr>Példa</vt:lpstr>
      <vt:lpstr>Példa</vt:lpstr>
      <vt:lpstr>Példa</vt:lpstr>
      <vt:lpstr>Példa</vt:lpstr>
      <vt:lpstr>Példa</vt:lpstr>
      <vt:lpstr>Példa</vt:lpstr>
      <vt:lpstr>Példa</vt:lpstr>
      <vt:lpstr>Példa</vt:lpstr>
      <vt:lpstr>Példa</vt:lpstr>
      <vt:lpstr>Példa</vt:lpstr>
      <vt:lpstr>Példa</vt:lpstr>
      <vt:lpstr>Példa</vt:lpstr>
      <vt:lpstr>Példa</vt:lpstr>
      <vt:lpstr>Holtpont kezelése</vt:lpstr>
      <vt:lpstr>Holtpont felismerése</vt:lpstr>
      <vt:lpstr>A gráfredukció algoritmusa</vt:lpstr>
      <vt:lpstr>Coffman algoritmus</vt:lpstr>
      <vt:lpstr>Adatszerkezetek</vt:lpstr>
      <vt:lpstr>Coffman algoritmus</vt:lpstr>
      <vt:lpstr>Az algoritmus hátrányai</vt:lpstr>
      <vt:lpstr>Holtpont kezelése</vt:lpstr>
      <vt:lpstr>Holtpont felszámolása</vt:lpstr>
      <vt:lpstr>Holtpont felszámolása</vt:lpstr>
      <vt:lpstr>Holtpont felszámolása</vt:lpstr>
      <vt:lpstr>Holtpont felszámolása</vt:lpstr>
      <vt:lpstr>Holtpont</vt:lpstr>
      <vt:lpstr>Kombinált stratégiák</vt:lpstr>
      <vt:lpstr>Kombinált stratégiák</vt:lpstr>
      <vt:lpstr>Kombinált stratégiák</vt:lpstr>
      <vt:lpstr>Holtpont</vt:lpstr>
      <vt:lpstr>Kommunikációs holtpontok</vt:lpstr>
      <vt:lpstr>Kommunikációs holtpontok</vt:lpstr>
    </vt:vector>
  </TitlesOfParts>
  <Company>Pannon Egyetem Nagykanizsa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Operációs rendszerek 4. előadás</dc:title>
  <dc:subject>Holtpont</dc:subject>
  <dc:creator>Holczinger Tibor</dc:creator>
  <cp:lastModifiedBy>Tibor Holczinger</cp:lastModifiedBy>
  <cp:revision>123</cp:revision>
  <dcterms:created xsi:type="dcterms:W3CDTF">2007-06-13T11:38:16Z</dcterms:created>
  <dcterms:modified xsi:type="dcterms:W3CDTF">2019-03-05T16:16:06Z</dcterms:modified>
</cp:coreProperties>
</file>