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83"/>
  </p:notesMasterIdLst>
  <p:sldIdLst>
    <p:sldId id="280" r:id="rId2"/>
    <p:sldId id="317" r:id="rId3"/>
    <p:sldId id="281" r:id="rId4"/>
    <p:sldId id="369" r:id="rId5"/>
    <p:sldId id="282" r:id="rId6"/>
    <p:sldId id="283" r:id="rId7"/>
    <p:sldId id="355" r:id="rId8"/>
    <p:sldId id="284" r:id="rId9"/>
    <p:sldId id="285" r:id="rId10"/>
    <p:sldId id="358" r:id="rId11"/>
    <p:sldId id="318" r:id="rId12"/>
    <p:sldId id="286" r:id="rId13"/>
    <p:sldId id="287" r:id="rId14"/>
    <p:sldId id="289" r:id="rId15"/>
    <p:sldId id="288" r:id="rId16"/>
    <p:sldId id="349" r:id="rId17"/>
    <p:sldId id="290" r:id="rId18"/>
    <p:sldId id="371" r:id="rId19"/>
    <p:sldId id="291" r:id="rId20"/>
    <p:sldId id="359" r:id="rId21"/>
    <p:sldId id="292" r:id="rId22"/>
    <p:sldId id="350" r:id="rId23"/>
    <p:sldId id="293" r:id="rId24"/>
    <p:sldId id="372" r:id="rId25"/>
    <p:sldId id="319" r:id="rId26"/>
    <p:sldId id="294" r:id="rId27"/>
    <p:sldId id="320" r:id="rId28"/>
    <p:sldId id="321" r:id="rId29"/>
    <p:sldId id="295" r:id="rId30"/>
    <p:sldId id="361" r:id="rId31"/>
    <p:sldId id="362" r:id="rId32"/>
    <p:sldId id="296" r:id="rId33"/>
    <p:sldId id="351" r:id="rId34"/>
    <p:sldId id="363" r:id="rId35"/>
    <p:sldId id="368" r:id="rId36"/>
    <p:sldId id="327" r:id="rId37"/>
    <p:sldId id="328" r:id="rId38"/>
    <p:sldId id="330" r:id="rId39"/>
    <p:sldId id="331" r:id="rId40"/>
    <p:sldId id="352" r:id="rId41"/>
    <p:sldId id="332" r:id="rId42"/>
    <p:sldId id="322" r:id="rId43"/>
    <p:sldId id="297" r:id="rId44"/>
    <p:sldId id="298" r:id="rId45"/>
    <p:sldId id="370" r:id="rId46"/>
    <p:sldId id="323" r:id="rId47"/>
    <p:sldId id="299" r:id="rId48"/>
    <p:sldId id="364" r:id="rId49"/>
    <p:sldId id="300" r:id="rId50"/>
    <p:sldId id="365" r:id="rId51"/>
    <p:sldId id="302" r:id="rId52"/>
    <p:sldId id="333" r:id="rId53"/>
    <p:sldId id="334" r:id="rId54"/>
    <p:sldId id="353" r:id="rId55"/>
    <p:sldId id="324" r:id="rId56"/>
    <p:sldId id="301" r:id="rId57"/>
    <p:sldId id="367" r:id="rId58"/>
    <p:sldId id="303" r:id="rId59"/>
    <p:sldId id="335" r:id="rId60"/>
    <p:sldId id="366" r:id="rId61"/>
    <p:sldId id="304" r:id="rId62"/>
    <p:sldId id="356" r:id="rId63"/>
    <p:sldId id="336" r:id="rId64"/>
    <p:sldId id="325" r:id="rId65"/>
    <p:sldId id="305" r:id="rId66"/>
    <p:sldId id="348" r:id="rId67"/>
    <p:sldId id="306" r:id="rId68"/>
    <p:sldId id="337" r:id="rId69"/>
    <p:sldId id="338" r:id="rId70"/>
    <p:sldId id="339" r:id="rId71"/>
    <p:sldId id="354" r:id="rId72"/>
    <p:sldId id="340" r:id="rId73"/>
    <p:sldId id="341" r:id="rId74"/>
    <p:sldId id="342" r:id="rId75"/>
    <p:sldId id="344" r:id="rId76"/>
    <p:sldId id="373" r:id="rId77"/>
    <p:sldId id="343" r:id="rId78"/>
    <p:sldId id="345" r:id="rId79"/>
    <p:sldId id="346" r:id="rId80"/>
    <p:sldId id="357" r:id="rId81"/>
    <p:sldId id="347" r:id="rId8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7" autoAdjust="0"/>
  </p:normalViewPr>
  <p:slideViewPr>
    <p:cSldViewPr>
      <p:cViewPr varScale="1">
        <p:scale>
          <a:sx n="113" d="100"/>
          <a:sy n="113" d="100"/>
        </p:scale>
        <p:origin x="13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Relationship Id="rId4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4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3DF27C-0DDD-4103-8ADD-DB0D153FCA52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92918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2019. 03. 12.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2F8F8-D2DE-42EF-9D3D-3DF1C39DDA39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emf"/><Relationship Id="rId4" Type="http://schemas.openxmlformats.org/officeDocument/2006/relationships/image" Target="../media/image2.emf"/><Relationship Id="rId9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CPU ütemezés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10</a:t>
            </a:fld>
            <a:endParaRPr lang="hu-H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24000" y="1219200"/>
          <a:ext cx="6653213" cy="538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Visio" r:id="rId3" imgW="7010705" imgH="5591556" progId="">
                  <p:embed/>
                </p:oleObj>
              </mc:Choice>
              <mc:Fallback>
                <p:oleObj name="Visio" r:id="rId3" imgW="7010705" imgH="5591556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653213" cy="538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524000" y="1219200"/>
          <a:ext cx="6653213" cy="538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Visio" r:id="rId5" imgW="7010781" imgH="5591492" progId="">
                  <p:embed/>
                </p:oleObj>
              </mc:Choice>
              <mc:Fallback>
                <p:oleObj name="Visio" r:id="rId5" imgW="7010781" imgH="559149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653213" cy="538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524000" y="1219200"/>
          <a:ext cx="6653213" cy="538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Visio" r:id="rId7" imgW="7010781" imgH="5591492" progId="">
                  <p:embed/>
                </p:oleObj>
              </mc:Choice>
              <mc:Fallback>
                <p:oleObj name="Visio" r:id="rId7" imgW="7010781" imgH="5591492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653213" cy="538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524000" y="1219200"/>
          <a:ext cx="6653213" cy="538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Visio" r:id="rId9" imgW="7010781" imgH="5591492" progId="">
                  <p:embed/>
                </p:oleObj>
              </mc:Choice>
              <mc:Fallback>
                <p:oleObj name="Visio" r:id="rId9" imgW="7010781" imgH="5591492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653213" cy="538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CPU ütemezés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Az ütemezési algoritmusok alapjai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Alapvetően kétfajta tevékenységet hajt végre egy folyamat</a:t>
            </a:r>
          </a:p>
          <a:p>
            <a:pPr lvl="1"/>
            <a:r>
              <a:rPr lang="hu-HU" dirty="0"/>
              <a:t>CPU löket (CPU </a:t>
            </a:r>
            <a:r>
              <a:rPr lang="en-US" dirty="0"/>
              <a:t>burst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 folyamatnak csak a processzorra és az operatív tárra van szüksége</a:t>
            </a:r>
          </a:p>
          <a:p>
            <a:pPr lvl="1"/>
            <a:r>
              <a:rPr lang="hu-HU" dirty="0"/>
              <a:t>Periféria löket (I/O </a:t>
            </a:r>
            <a:r>
              <a:rPr lang="en-US" dirty="0"/>
              <a:t>burst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 folyamat perifériás átvitelt hajt végre, annak lezajlására vár</a:t>
            </a:r>
          </a:p>
          <a:p>
            <a:pPr lvl="2"/>
            <a:r>
              <a:rPr lang="hu-HU" dirty="0"/>
              <a:t>Nincs szüksége a CPU-ra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3B494-294A-4E7D-874A-2FB9F64706AD}" type="slidenum">
              <a:rPr lang="hu-HU"/>
              <a:pPr/>
              <a:t>12</a:t>
            </a:fld>
            <a:endParaRPr lang="hu-H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ütemezési algoritmusok alapjai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CPU löket eloszlása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8904-13A3-4F62-8626-D09B31D5C12D}" type="slidenum">
              <a:rPr lang="hu-HU"/>
              <a:pPr/>
              <a:t>13</a:t>
            </a:fld>
            <a:endParaRPr lang="hu-HU"/>
          </a:p>
        </p:txBody>
      </p:sp>
      <p:pic>
        <p:nvPicPr>
          <p:cNvPr id="43012" name="Picture 4" descr="grafikon"/>
          <p:cNvPicPr>
            <a:picLocks noChangeAspect="1" noChangeArrowheads="1"/>
          </p:cNvPicPr>
          <p:nvPr/>
        </p:nvPicPr>
        <p:blipFill>
          <a:blip r:embed="rId2" cstate="print"/>
          <a:srcRect b="6288"/>
          <a:stretch>
            <a:fillRect/>
          </a:stretch>
        </p:blipFill>
        <p:spPr bwMode="auto">
          <a:xfrm>
            <a:off x="1905000" y="2362200"/>
            <a:ext cx="5256212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ütemezési algoritmusok alapjai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Ütemező algoritmusok két fő típusa</a:t>
            </a:r>
          </a:p>
          <a:p>
            <a:pPr lvl="1"/>
            <a:r>
              <a:rPr lang="hu-HU" dirty="0"/>
              <a:t>Preemptív</a:t>
            </a:r>
          </a:p>
          <a:p>
            <a:pPr lvl="2"/>
            <a:r>
              <a:rPr lang="hu-HU" dirty="0"/>
              <a:t>El lehet venni a CPU-t a folyamattól</a:t>
            </a:r>
          </a:p>
          <a:p>
            <a:pPr lvl="2"/>
            <a:r>
              <a:rPr lang="hu-HU" dirty="0"/>
              <a:t>Az időosztásos rendszerekben ilyen van</a:t>
            </a:r>
          </a:p>
          <a:p>
            <a:pPr lvl="1"/>
            <a:r>
              <a:rPr lang="hu-HU" dirty="0"/>
              <a:t>Nem preemptív</a:t>
            </a:r>
          </a:p>
          <a:p>
            <a:pPr lvl="2"/>
            <a:r>
              <a:rPr lang="hu-HU" dirty="0"/>
              <a:t>A folyamattól nem lehet elvenni a CPU-t</a:t>
            </a:r>
          </a:p>
          <a:p>
            <a:pPr lvl="2"/>
            <a:r>
              <a:rPr lang="hu-HU" dirty="0"/>
              <a:t>Csak magától mondhat le a CPU-ról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68EE-D734-4AE1-B7DE-1E49349C253A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ütemezési algoritmusok alapjai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Mikor következhet be ütemezés</a:t>
            </a:r>
          </a:p>
          <a:p>
            <a:pPr lvl="1"/>
            <a:r>
              <a:rPr lang="hu-HU" dirty="0"/>
              <a:t>A fut állapotból kikerül a folyamat</a:t>
            </a:r>
          </a:p>
          <a:p>
            <a:pPr lvl="2"/>
            <a:r>
              <a:rPr lang="hu-HU" dirty="0"/>
              <a:t>A futó folyamat várakozni kényszerül</a:t>
            </a:r>
          </a:p>
          <a:p>
            <a:pPr lvl="2"/>
            <a:r>
              <a:rPr lang="hu-HU" dirty="0"/>
              <a:t>A futó folyamat befejeződik</a:t>
            </a:r>
          </a:p>
          <a:p>
            <a:pPr lvl="2"/>
            <a:r>
              <a:rPr lang="hu-HU" dirty="0"/>
              <a:t>A folyamat lemond a processzorról vagy elveszik tőle</a:t>
            </a:r>
          </a:p>
          <a:p>
            <a:pPr lvl="1"/>
            <a:r>
              <a:rPr lang="hu-HU" dirty="0"/>
              <a:t>Egy folyamat futásra késszé válik</a:t>
            </a:r>
          </a:p>
          <a:p>
            <a:pPr lvl="2"/>
            <a:r>
              <a:rPr lang="hu-HU" dirty="0"/>
              <a:t>A CPU rendszerfolyamatot hajtott végre </a:t>
            </a:r>
          </a:p>
          <a:p>
            <a:pPr lvl="3"/>
            <a:r>
              <a:rPr lang="hu-HU" dirty="0"/>
              <a:t>Elindított vagy aktivált folyamatot</a:t>
            </a:r>
          </a:p>
          <a:p>
            <a:pPr lvl="3"/>
            <a:r>
              <a:rPr lang="hu-HU" dirty="0"/>
              <a:t>Esemény bekövetkezett </a:t>
            </a:r>
            <a:r>
              <a:rPr lang="hu-HU" dirty="0">
                <a:sym typeface="Symbol" pitchFamily="18" charset="2"/>
              </a:rPr>
              <a:t>→ megszakítás keletkezett, amit kiszolgált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A6E3-DE25-4B5D-B4C4-7BE788AE9354}" type="slidenum">
              <a:rPr lang="hu-HU"/>
              <a:pPr/>
              <a:t>15</a:t>
            </a:fld>
            <a:endParaRPr lang="hu-HU"/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721628"/>
              </p:ext>
            </p:extLst>
          </p:nvPr>
        </p:nvGraphicFramePr>
        <p:xfrm>
          <a:off x="6324599" y="1295400"/>
          <a:ext cx="2638513" cy="213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Visio" r:id="rId3" imgW="7010781" imgH="5591492" progId="">
                  <p:embed/>
                </p:oleObj>
              </mc:Choice>
              <mc:Fallback>
                <p:oleObj name="Visio" r:id="rId3" imgW="7010781" imgH="559149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599" y="1295400"/>
                        <a:ext cx="2638513" cy="213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ütemezési algoritmusok alapjai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várakozó folyamatokat az operációs rendszer általában egy „várakozási sorban” (</a:t>
            </a:r>
            <a:r>
              <a:rPr lang="en-US" dirty="0"/>
              <a:t>wait queue</a:t>
            </a:r>
            <a:r>
              <a:rPr lang="hu-HU" dirty="0"/>
              <a:t>) tartja nyilván</a:t>
            </a:r>
          </a:p>
          <a:p>
            <a:pPr lvl="1"/>
            <a:r>
              <a:rPr lang="hu-HU" dirty="0"/>
              <a:t>A sor elemei folyamatleírókra hivatkoznak</a:t>
            </a:r>
          </a:p>
          <a:p>
            <a:pPr lvl="1"/>
            <a:r>
              <a:rPr lang="hu-HU" dirty="0"/>
              <a:t>Az ütemező a várakozási sorból választ folyamatot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968EE-D734-4AE1-B7DE-1E49349C253A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ütemezési algoritmusok paraméterei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CPU kihasználtság (CPU </a:t>
            </a:r>
            <a:r>
              <a:rPr lang="en-US" dirty="0"/>
              <a:t>utilization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központi egység hány százalékban foglalkozik a folyamatok utasításainak végrehajtásával</a:t>
            </a:r>
          </a:p>
          <a:p>
            <a:pPr lvl="1"/>
            <a:r>
              <a:rPr lang="hu-HU" dirty="0"/>
              <a:t>Tipikus értékek 40-90% között</a:t>
            </a:r>
          </a:p>
          <a:p>
            <a:pPr lvl="1"/>
            <a:r>
              <a:rPr lang="hu-HU" dirty="0"/>
              <a:t>A CPU henyélhet (</a:t>
            </a:r>
            <a:r>
              <a:rPr lang="en-US" dirty="0"/>
              <a:t>idle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Rendszeradminisztrációt végezhet (rezsi, </a:t>
            </a:r>
            <a:r>
              <a:rPr lang="en-US" dirty="0"/>
              <a:t>overhead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FFAF-A1DF-484E-84F0-83EF0D46ADC4}" type="slidenum">
              <a:rPr lang="hu-HU"/>
              <a:pPr/>
              <a:t>17</a:t>
            </a:fld>
            <a:endParaRPr lang="hu-H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ütemezési algoritmusok paraméterei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Átbocsátó képesség (</a:t>
            </a:r>
            <a:r>
              <a:rPr lang="en-US" dirty="0"/>
              <a:t>throughput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Az operációs rendszer egy időegység alatt hány munkát futtat le</a:t>
            </a:r>
          </a:p>
          <a:p>
            <a:r>
              <a:rPr lang="hu-HU" dirty="0" err="1"/>
              <a:t>Körülfordulási</a:t>
            </a:r>
            <a:r>
              <a:rPr lang="hu-HU" dirty="0"/>
              <a:t> idő (</a:t>
            </a:r>
            <a:r>
              <a:rPr lang="en-US" dirty="0"/>
              <a:t>turnaround time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Egy munka a rendszerbe helyezése és befejezése között mennyi idő telik 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7FFAF-A1DF-484E-84F0-83EF0D46ADC4}" type="slidenum">
              <a:rPr lang="hu-HU"/>
              <a:pPr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9488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ütemezési algoritmusok paraméterei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199"/>
            <a:ext cx="8229600" cy="5121275"/>
          </a:xfrm>
        </p:spPr>
        <p:txBody>
          <a:bodyPr>
            <a:normAutofit/>
          </a:bodyPr>
          <a:lstStyle/>
          <a:p>
            <a:r>
              <a:rPr lang="hu-HU" dirty="0"/>
              <a:t>Várakozási idő (</a:t>
            </a:r>
            <a:r>
              <a:rPr lang="en-US" dirty="0"/>
              <a:t>waiting time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Egy folyamat menyi idő tölt várakozással</a:t>
            </a:r>
          </a:p>
          <a:p>
            <a:pPr lvl="2"/>
            <a:r>
              <a:rPr lang="hu-HU" dirty="0"/>
              <a:t>Futásra kész állapot</a:t>
            </a:r>
          </a:p>
          <a:p>
            <a:pPr lvl="2"/>
            <a:r>
              <a:rPr lang="hu-HU" dirty="0"/>
              <a:t>Várakozó állapot</a:t>
            </a:r>
          </a:p>
          <a:p>
            <a:pPr lvl="2"/>
            <a:r>
              <a:rPr lang="hu-HU" dirty="0"/>
              <a:t>Felfüggesztett állapotok</a:t>
            </a:r>
          </a:p>
          <a:p>
            <a:pPr lvl="2"/>
            <a:r>
              <a:rPr lang="hu-HU" dirty="0"/>
              <a:t>Előzetes várakozás (hosszútávú ütemezés)</a:t>
            </a:r>
          </a:p>
          <a:p>
            <a:r>
              <a:rPr lang="hu-HU" dirty="0"/>
              <a:t>Válaszidő (</a:t>
            </a:r>
            <a:r>
              <a:rPr lang="en-US" dirty="0"/>
              <a:t>response time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felhasználó interakciójára milyen gyorsan reagál a rendszer láthatóan</a:t>
            </a:r>
          </a:p>
          <a:p>
            <a:pPr lvl="1"/>
            <a:r>
              <a:rPr lang="hu-HU" dirty="0"/>
              <a:t>Időosztásos rendszerekben nagyon fontos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3D2D8-59C9-4A5E-9C7E-7B3AD65590C7}" type="slidenum">
              <a:rPr lang="hu-HU"/>
              <a:pPr/>
              <a:t>19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Bevezetés</a:t>
            </a:r>
          </a:p>
          <a:p>
            <a:r>
              <a:rPr lang="hu-HU" dirty="0"/>
              <a:t>CPU ütemezés</a:t>
            </a:r>
          </a:p>
          <a:p>
            <a:r>
              <a:rPr lang="hu-HU" dirty="0"/>
              <a:t>Az ütemezési algoritmusok alapjai</a:t>
            </a:r>
          </a:p>
          <a:p>
            <a:r>
              <a:rPr lang="hu-HU" dirty="0"/>
              <a:t>Ütemezési algoritmusok</a:t>
            </a:r>
          </a:p>
          <a:p>
            <a:r>
              <a:rPr lang="hu-HU" dirty="0"/>
              <a:t>Többprocesszoros ütemezés</a:t>
            </a:r>
          </a:p>
          <a:p>
            <a:r>
              <a:rPr lang="hu-HU" dirty="0"/>
              <a:t>Ütemezési algoritmusok értékelése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C5865-4E35-46E4-B519-D437273139ED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Teljesítménymérés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20</a:t>
            </a:fld>
            <a:endParaRPr lang="hu-H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576" y="1752599"/>
            <a:ext cx="7343024" cy="440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algoritmusokkal szembeni lehetséges követelmények</a:t>
            </a: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Valamely cégfüggvény szerint optimális</a:t>
            </a:r>
          </a:p>
          <a:p>
            <a:pPr lvl="1"/>
            <a:r>
              <a:rPr lang="hu-HU" dirty="0"/>
              <a:t>Előző értékek kombinációja</a:t>
            </a:r>
          </a:p>
          <a:p>
            <a:r>
              <a:rPr lang="hu-HU" dirty="0"/>
              <a:t>Legyen korrekt </a:t>
            </a:r>
          </a:p>
          <a:p>
            <a:pPr lvl="1"/>
            <a:r>
              <a:rPr lang="hu-HU" dirty="0">
                <a:sym typeface="Symbol" pitchFamily="18" charset="2"/>
              </a:rPr>
              <a:t>Kezeljen minden folyamatot azonosan</a:t>
            </a:r>
          </a:p>
          <a:p>
            <a:r>
              <a:rPr lang="hu-HU" dirty="0">
                <a:sym typeface="Symbol" pitchFamily="18" charset="2"/>
              </a:rPr>
              <a:t>Biztosítson prioritásokat</a:t>
            </a:r>
          </a:p>
          <a:p>
            <a:pPr lvl="1"/>
            <a:r>
              <a:rPr lang="hu-HU" dirty="0">
                <a:sym typeface="Symbol" pitchFamily="18" charset="2"/>
              </a:rPr>
              <a:t>Ellentmond az előzőnek</a:t>
            </a:r>
          </a:p>
          <a:p>
            <a:r>
              <a:rPr lang="hu-HU" dirty="0">
                <a:sym typeface="Symbol" pitchFamily="18" charset="2"/>
              </a:rPr>
              <a:t>Kerülje el a kiéheztetést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F805-9FD9-49C0-8BB4-971035E7A32D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algoritmusokkal szembeni lehetséges követelmények</a:t>
            </a:r>
            <a:endParaRPr lang="en-US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>
                <a:sym typeface="Symbol" pitchFamily="18" charset="2"/>
              </a:rPr>
              <a:t>Legyen megjósolható viselkedésű</a:t>
            </a:r>
          </a:p>
          <a:p>
            <a:pPr lvl="1"/>
            <a:r>
              <a:rPr lang="hu-HU" dirty="0">
                <a:sym typeface="Symbol" pitchFamily="18" charset="2"/>
              </a:rPr>
              <a:t>Terheléstől függetlenül meg lehessen becsülni a várható körülfordulási időt és a költségeket</a:t>
            </a:r>
          </a:p>
          <a:p>
            <a:r>
              <a:rPr lang="hu-HU" dirty="0">
                <a:sym typeface="Symbol" pitchFamily="18" charset="2"/>
              </a:rPr>
              <a:t>Minimalizálja a rezsiidőt</a:t>
            </a:r>
          </a:p>
          <a:p>
            <a:pPr lvl="1"/>
            <a:r>
              <a:rPr lang="hu-HU" dirty="0">
                <a:sym typeface="Symbol" pitchFamily="18" charset="2"/>
              </a:rPr>
              <a:t>Gyakran a rezsiidő kis mértékű növelésével jobb rendszerteljesítmény érhető el</a:t>
            </a:r>
          </a:p>
          <a:p>
            <a:r>
              <a:rPr lang="hu-HU" dirty="0"/>
              <a:t>Részesítse előnyben a kihasználatlan erőforrásokat igénylő folyamatokat</a:t>
            </a:r>
          </a:p>
          <a:p>
            <a:pPr lvl="1"/>
            <a:r>
              <a:rPr lang="hu-HU" dirty="0"/>
              <a:t>Ezek gyorsan lefutnak, nem terhelik a rendszert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FF805-9FD9-49C0-8BB4-971035E7A32D}" type="slidenum">
              <a:rPr lang="hu-HU"/>
              <a:pPr/>
              <a:t>22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algoritmusokkal szembeni lehetséges követelmények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hu-HU" dirty="0"/>
              <a:t>Részesítse előnyben a fontos erőforrásokat igénylő folyamatokat</a:t>
            </a:r>
          </a:p>
          <a:p>
            <a:pPr lvl="1"/>
            <a:r>
              <a:rPr lang="hu-HU" dirty="0"/>
              <a:t>Sok más folyamat kénytelen várakozni miatta</a:t>
            </a:r>
          </a:p>
          <a:p>
            <a:r>
              <a:rPr lang="hu-HU" dirty="0"/>
              <a:t>Növekvő terhelés hatására lassan csökkenjen a rendszer teljesítménye (</a:t>
            </a:r>
            <a:r>
              <a:rPr lang="en-US" dirty="0"/>
              <a:t>graceful degradation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Ne omoljon hirtelen össze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7399-D7BD-4F91-8E9D-1276EC672B1D}" type="slidenum">
              <a:rPr lang="hu-HU"/>
              <a:pPr/>
              <a:t>23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algoritmusokkal szembeni lehetséges követelmények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hu-HU" dirty="0"/>
              <a:t>Sok egymásnak ellentmondó célt soroltunk fel,  ezek együttesen nem teljesíthetők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E7399-D7BD-4F91-8E9D-1276EC672B1D}" type="slidenum">
              <a:rPr lang="hu-HU"/>
              <a:pPr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1406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CPU ütemezés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Ütemezési algoritmusok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Ütemezési algoritmusok csoportosítása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Egyszerű algoritmusok</a:t>
            </a:r>
          </a:p>
          <a:p>
            <a:r>
              <a:rPr lang="hu-HU"/>
              <a:t>Prioritásos algoritmusok</a:t>
            </a:r>
          </a:p>
          <a:p>
            <a:r>
              <a:rPr lang="hu-HU"/>
              <a:t>Többszintű algoritmusok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5CBF3-9A10-45DB-8B74-35656A742453}" type="slidenum">
              <a:rPr lang="hu-HU"/>
              <a:pPr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Ütemezési algoritmusok</a:t>
            </a: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Egyszerű algoritmusok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Egyszerű algoritmusok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Legrégebben várakozó (</a:t>
            </a:r>
            <a:r>
              <a:rPr lang="en-US" dirty="0"/>
              <a:t>First Come First Served</a:t>
            </a:r>
            <a:r>
              <a:rPr lang="hu-HU" dirty="0"/>
              <a:t>, FCFS)</a:t>
            </a:r>
          </a:p>
          <a:p>
            <a:r>
              <a:rPr lang="hu-HU" dirty="0" err="1"/>
              <a:t>Körbeforgó</a:t>
            </a:r>
            <a:r>
              <a:rPr lang="hu-HU" dirty="0"/>
              <a:t> (</a:t>
            </a:r>
            <a:r>
              <a:rPr lang="en-US" dirty="0"/>
              <a:t>Round-Robin</a:t>
            </a:r>
            <a:r>
              <a:rPr lang="hu-HU" dirty="0"/>
              <a:t>)</a:t>
            </a:r>
            <a:endParaRPr lang="en-US" dirty="0"/>
          </a:p>
          <a:p>
            <a:r>
              <a:rPr lang="hu-HU" dirty="0"/>
              <a:t>Garantált ütemezés</a:t>
            </a:r>
          </a:p>
          <a:p>
            <a:r>
              <a:rPr lang="hu-HU" dirty="0"/>
              <a:t>Korrekt eloszlás (</a:t>
            </a:r>
            <a:r>
              <a:rPr lang="en-US" dirty="0"/>
              <a:t>Fair-share</a:t>
            </a:r>
            <a:r>
              <a:rPr lang="hu-HU" dirty="0"/>
              <a:t>)</a:t>
            </a:r>
          </a:p>
          <a:p>
            <a:r>
              <a:rPr lang="hu-HU" dirty="0"/>
              <a:t>Véletlenszerű (</a:t>
            </a:r>
            <a:r>
              <a:rPr lang="en-US" dirty="0"/>
              <a:t>Random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745D7-D70E-4682-A7C6-18FA089076D8}" type="slidenum">
              <a:rPr lang="hu-HU"/>
              <a:pPr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Legrégebben várakozó (FCFS)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futásra kész folyamat a várakozási sor legvégére kerül</a:t>
            </a:r>
          </a:p>
          <a:p>
            <a:r>
              <a:rPr lang="hu-HU" dirty="0"/>
              <a:t>Az ütemező mindig a sor elején álló folyamatot választja ki</a:t>
            </a:r>
          </a:p>
          <a:p>
            <a:r>
              <a:rPr lang="hu-HU" dirty="0"/>
              <a:t>Nem preemptív algoritmus</a:t>
            </a:r>
          </a:p>
          <a:p>
            <a:r>
              <a:rPr lang="hu-HU" dirty="0"/>
              <a:t>Egyszerűen megvalósítható (FIFO)</a:t>
            </a:r>
          </a:p>
          <a:p>
            <a:r>
              <a:rPr lang="hu-HU" dirty="0"/>
              <a:t>A folyamatok átlagos várakozási ideje nagy</a:t>
            </a:r>
          </a:p>
          <a:p>
            <a:pPr lvl="1"/>
            <a:r>
              <a:rPr lang="hu-HU" dirty="0"/>
              <a:t>Egy hosszú CPU-löketű folyamat feltartja a többi folyamatot (konvoj hatás)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55BB8-AEEF-436A-86FF-C4E58ADE3582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operációs rendszer egyik legfontosabb feladata, hogy a rendszer erőforrásait kezelje, azaz ellássa a folyamatokat futásukhoz szükséges erőforrásokkal</a:t>
            </a:r>
          </a:p>
          <a:p>
            <a:r>
              <a:rPr lang="hu-HU" dirty="0"/>
              <a:t>Az ütemezés (</a:t>
            </a:r>
            <a:r>
              <a:rPr lang="en-US" dirty="0"/>
              <a:t>scheduling</a:t>
            </a:r>
            <a:r>
              <a:rPr lang="hu-HU" dirty="0"/>
              <a:t>) az a tevékenység, melynek eredményeként eldől, hogy egy adott erőforrást vagy erőforráscsoportot a következő pillanatban mely folyamat használhat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E789-C29F-4E82-A61A-213FC8288770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(FCFS)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Négy folyamatot kell ütemezni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Átlagos várakozási idő: 15/4 = 3,75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30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066800" y="2346960"/>
          <a:ext cx="34671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/>
          <p:cNvGraphicFramePr>
            <a:graphicFrameLocks/>
          </p:cNvGraphicFramePr>
          <p:nvPr/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Content Placeholder 4"/>
          <p:cNvGraphicFramePr>
            <a:graphicFrameLocks/>
          </p:cNvGraphicFramePr>
          <p:nvPr/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0" name="Content Placeholder 4"/>
          <p:cNvGraphicFramePr>
            <a:graphicFrameLocks/>
          </p:cNvGraphicFramePr>
          <p:nvPr/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Content Placeholder 4"/>
          <p:cNvGraphicFramePr>
            <a:graphicFrameLocks/>
          </p:cNvGraphicFramePr>
          <p:nvPr/>
        </p:nvGraphicFramePr>
        <p:xfrm>
          <a:off x="1066800" y="234696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(FCFS)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Négy folyamatot kell ütemezni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Átlagos várakozási idő: 32/4 = 8</a:t>
            </a:r>
          </a:p>
          <a:p>
            <a:pPr lvl="1"/>
            <a:r>
              <a:rPr lang="hu-HU" dirty="0"/>
              <a:t>Konvoj hatás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31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331801"/>
              </p:ext>
            </p:extLst>
          </p:nvPr>
        </p:nvGraphicFramePr>
        <p:xfrm>
          <a:off x="1066800" y="2346960"/>
          <a:ext cx="34671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052769"/>
              </p:ext>
            </p:extLst>
          </p:nvPr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3089356"/>
              </p:ext>
            </p:extLst>
          </p:nvPr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071720"/>
              </p:ext>
            </p:extLst>
          </p:nvPr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768375"/>
              </p:ext>
            </p:extLst>
          </p:nvPr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6050006"/>
              </p:ext>
            </p:extLst>
          </p:nvPr>
        </p:nvGraphicFramePr>
        <p:xfrm>
          <a:off x="1066800" y="234696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1528753"/>
              </p:ext>
            </p:extLst>
          </p:nvPr>
        </p:nvGraphicFramePr>
        <p:xfrm>
          <a:off x="1066800" y="234696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Körbeforgó (</a:t>
            </a:r>
            <a:r>
              <a:rPr lang="en-US"/>
              <a:t>Round Robin</a:t>
            </a:r>
            <a:r>
              <a:rPr lang="hu-HU"/>
              <a:t>)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Az FCFS preemptív változata</a:t>
            </a:r>
          </a:p>
          <a:p>
            <a:r>
              <a:rPr lang="hu-HU" dirty="0"/>
              <a:t>Az időosztásos algoritmusok alapja</a:t>
            </a:r>
          </a:p>
          <a:p>
            <a:r>
              <a:rPr lang="hu-HU" dirty="0"/>
              <a:t>Ha egy folyamat futni kezd, akkor kap egy időszeletet (</a:t>
            </a:r>
            <a:r>
              <a:rPr lang="en-US" dirty="0"/>
              <a:t>time slice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Ha ezt túllépi, akkor elveszi tőle a processzort és a sor végére rakja</a:t>
            </a:r>
          </a:p>
          <a:p>
            <a:r>
              <a:rPr lang="hu-HU" dirty="0"/>
              <a:t>Nincs konvoj hatás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BE21-E039-499F-9A13-1EEFC8E9FFA9}" type="slidenum">
              <a:rPr lang="hu-HU"/>
              <a:pPr/>
              <a:t>32</a:t>
            </a:fld>
            <a:endParaRPr lang="hu-H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Körbeforgó (</a:t>
            </a:r>
            <a:r>
              <a:rPr lang="en-US"/>
              <a:t>Round Robin</a:t>
            </a:r>
            <a:r>
              <a:rPr lang="hu-HU"/>
              <a:t>)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Nehéz az időszelet méretének meghatározása</a:t>
            </a:r>
          </a:p>
          <a:p>
            <a:pPr lvl="1"/>
            <a:r>
              <a:rPr lang="hu-HU" dirty="0"/>
              <a:t>Nagy időszelet </a:t>
            </a:r>
            <a:r>
              <a:rPr lang="hu-HU" dirty="0">
                <a:sym typeface="Symbol" pitchFamily="18" charset="2"/>
              </a:rPr>
              <a:t>→ nem szakít meg folyamatot, azaz </a:t>
            </a:r>
            <a:r>
              <a:rPr lang="hu-HU" dirty="0" err="1">
                <a:sym typeface="Symbol" pitchFamily="18" charset="2"/>
              </a:rPr>
              <a:t>FCFS-ként</a:t>
            </a:r>
            <a:r>
              <a:rPr lang="hu-HU" dirty="0">
                <a:sym typeface="Symbol" pitchFamily="18" charset="2"/>
              </a:rPr>
              <a:t> működik</a:t>
            </a:r>
            <a:endParaRPr lang="hu-HU" dirty="0"/>
          </a:p>
          <a:p>
            <a:pPr lvl="1"/>
            <a:r>
              <a:rPr lang="hu-HU" dirty="0"/>
              <a:t>Kis időszelet </a:t>
            </a:r>
            <a:r>
              <a:rPr lang="hu-HU" dirty="0">
                <a:sym typeface="Symbol" pitchFamily="18" charset="2"/>
              </a:rPr>
              <a:t>→ sok folyamatot szakít meg, túl sok környezetváltás</a:t>
            </a:r>
          </a:p>
          <a:p>
            <a:pPr lvl="1"/>
            <a:r>
              <a:rPr lang="hu-HU" dirty="0">
                <a:sym typeface="Symbol" pitchFamily="18" charset="2"/>
              </a:rPr>
              <a:t>Ökölszabály</a:t>
            </a:r>
          </a:p>
          <a:p>
            <a:pPr lvl="2"/>
            <a:r>
              <a:rPr lang="hu-HU" dirty="0">
                <a:sym typeface="Symbol" pitchFamily="18" charset="2"/>
              </a:rPr>
              <a:t>A CPU löketek 80%-a legyen </a:t>
            </a:r>
            <a:br>
              <a:rPr lang="hu-HU" dirty="0">
                <a:sym typeface="Symbol" pitchFamily="18" charset="2"/>
              </a:rPr>
            </a:br>
            <a:r>
              <a:rPr lang="hu-HU" dirty="0">
                <a:sym typeface="Symbol" pitchFamily="18" charset="2"/>
              </a:rPr>
              <a:t>kisebb az időszeletnél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8BE21-E039-499F-9A13-1EEFC8E9FFA9}" type="slidenum">
              <a:rPr lang="hu-HU"/>
              <a:pPr/>
              <a:t>33</a:t>
            </a:fld>
            <a:endParaRPr lang="hu-HU"/>
          </a:p>
        </p:txBody>
      </p:sp>
      <p:pic>
        <p:nvPicPr>
          <p:cNvPr id="5" name="Picture 4" descr="grafikon"/>
          <p:cNvPicPr>
            <a:picLocks noChangeAspect="1" noChangeArrowheads="1"/>
          </p:cNvPicPr>
          <p:nvPr/>
        </p:nvPicPr>
        <p:blipFill>
          <a:blip r:embed="rId2" cstate="print"/>
          <a:srcRect b="6288"/>
          <a:stretch>
            <a:fillRect/>
          </a:stretch>
        </p:blipFill>
        <p:spPr bwMode="auto">
          <a:xfrm>
            <a:off x="5486399" y="4191000"/>
            <a:ext cx="305815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(</a:t>
            </a:r>
            <a:r>
              <a:rPr lang="hu-HU" dirty="0" err="1"/>
              <a:t>Round</a:t>
            </a:r>
            <a:r>
              <a:rPr lang="hu-HU" dirty="0"/>
              <a:t> Robin)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Négy folyamatot kell ütemezni (időszelet: 4)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Átlagos várakozási idő: 19/4 = </a:t>
            </a:r>
            <a:r>
              <a:rPr lang="hu-HU" dirty="0" err="1"/>
              <a:t>4</a:t>
            </a:r>
            <a:r>
              <a:rPr lang="hu-HU" dirty="0"/>
              <a:t>,75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34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066800" y="2057400"/>
          <a:ext cx="34671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1066800" y="20574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/>
        </p:nvGraphicFramePr>
        <p:xfrm>
          <a:off x="1066800" y="2057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3" name="Content Placeholder 4"/>
          <p:cNvGraphicFramePr>
            <a:graphicFrameLocks/>
          </p:cNvGraphicFramePr>
          <p:nvPr/>
        </p:nvGraphicFramePr>
        <p:xfrm>
          <a:off x="1066800" y="2057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5" name="Content Placeholder 4"/>
          <p:cNvGraphicFramePr>
            <a:graphicFrameLocks/>
          </p:cNvGraphicFramePr>
          <p:nvPr/>
        </p:nvGraphicFramePr>
        <p:xfrm>
          <a:off x="1066800" y="2057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Content Placeholder 4"/>
          <p:cNvGraphicFramePr>
            <a:graphicFrameLocks/>
          </p:cNvGraphicFramePr>
          <p:nvPr/>
        </p:nvGraphicFramePr>
        <p:xfrm>
          <a:off x="1066800" y="2057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7" name="Content Placeholder 4"/>
          <p:cNvGraphicFramePr>
            <a:graphicFrameLocks/>
          </p:cNvGraphicFramePr>
          <p:nvPr/>
        </p:nvGraphicFramePr>
        <p:xfrm>
          <a:off x="1066800" y="2057400"/>
          <a:ext cx="69342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8" name="Content Placeholder 4"/>
          <p:cNvGraphicFramePr>
            <a:graphicFrameLocks/>
          </p:cNvGraphicFramePr>
          <p:nvPr/>
        </p:nvGraphicFramePr>
        <p:xfrm>
          <a:off x="1066800" y="2057400"/>
          <a:ext cx="69342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9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0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1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2" name="Content Placeholder 4"/>
          <p:cNvGraphicFramePr>
            <a:graphicFrameLocks/>
          </p:cNvGraphicFramePr>
          <p:nvPr/>
        </p:nvGraphicFramePr>
        <p:xfrm>
          <a:off x="1066800" y="2057400"/>
          <a:ext cx="6934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3" name="Content Placeholder 4"/>
          <p:cNvGraphicFramePr>
            <a:graphicFrameLocks/>
          </p:cNvGraphicFramePr>
          <p:nvPr/>
        </p:nvGraphicFramePr>
        <p:xfrm>
          <a:off x="1066800" y="2057400"/>
          <a:ext cx="6934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Content Placeholder 4"/>
          <p:cNvGraphicFramePr>
            <a:graphicFrameLocks/>
          </p:cNvGraphicFramePr>
          <p:nvPr/>
        </p:nvGraphicFramePr>
        <p:xfrm>
          <a:off x="1066800" y="2057400"/>
          <a:ext cx="69342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(</a:t>
            </a:r>
            <a:r>
              <a:rPr lang="en-US" dirty="0"/>
              <a:t>Round Robin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Négy folyamatot kell ütemezni (időszelet: 4)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Átlagos várakozási idő: 42/4 = 10,5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35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066800" y="2057400"/>
          <a:ext cx="34671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1066800" y="20574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/>
        </p:nvGraphicFramePr>
        <p:xfrm>
          <a:off x="1066800" y="20574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Content Placeholder 4"/>
          <p:cNvGraphicFramePr>
            <a:graphicFrameLocks/>
          </p:cNvGraphicFramePr>
          <p:nvPr/>
        </p:nvGraphicFramePr>
        <p:xfrm>
          <a:off x="1066800" y="2057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8" name="Content Placeholder 4"/>
          <p:cNvGraphicFramePr>
            <a:graphicFrameLocks/>
          </p:cNvGraphicFramePr>
          <p:nvPr/>
        </p:nvGraphicFramePr>
        <p:xfrm>
          <a:off x="1066800" y="2057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0" name="Content Placeholder 4"/>
          <p:cNvGraphicFramePr>
            <a:graphicFrameLocks/>
          </p:cNvGraphicFramePr>
          <p:nvPr/>
        </p:nvGraphicFramePr>
        <p:xfrm>
          <a:off x="1066800" y="2057400"/>
          <a:ext cx="69342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1" name="Content Placeholder 4"/>
          <p:cNvGraphicFramePr>
            <a:graphicFrameLocks/>
          </p:cNvGraphicFramePr>
          <p:nvPr/>
        </p:nvGraphicFramePr>
        <p:xfrm>
          <a:off x="1066800" y="2057400"/>
          <a:ext cx="69342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2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3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4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5" name="Content Placeholder 4"/>
          <p:cNvGraphicFramePr>
            <a:graphicFrameLocks/>
          </p:cNvGraphicFramePr>
          <p:nvPr/>
        </p:nvGraphicFramePr>
        <p:xfrm>
          <a:off x="1066800" y="2057400"/>
          <a:ext cx="69342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6" name="Content Placeholder 4"/>
          <p:cNvGraphicFramePr>
            <a:graphicFrameLocks/>
          </p:cNvGraphicFramePr>
          <p:nvPr/>
        </p:nvGraphicFramePr>
        <p:xfrm>
          <a:off x="1066800" y="2057400"/>
          <a:ext cx="6934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7" name="Content Placeholder 4"/>
          <p:cNvGraphicFramePr>
            <a:graphicFrameLocks/>
          </p:cNvGraphicFramePr>
          <p:nvPr/>
        </p:nvGraphicFramePr>
        <p:xfrm>
          <a:off x="1066800" y="2057400"/>
          <a:ext cx="6934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8" name="Content Placeholder 4"/>
          <p:cNvGraphicFramePr>
            <a:graphicFrameLocks/>
          </p:cNvGraphicFramePr>
          <p:nvPr/>
        </p:nvGraphicFramePr>
        <p:xfrm>
          <a:off x="1066800" y="2057400"/>
          <a:ext cx="69342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9" name="Content Placeholder 4"/>
          <p:cNvGraphicFramePr>
            <a:graphicFrameLocks/>
          </p:cNvGraphicFramePr>
          <p:nvPr/>
        </p:nvGraphicFramePr>
        <p:xfrm>
          <a:off x="1066800" y="2057400"/>
          <a:ext cx="69342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42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Garantált ütemezés</a:t>
            </a:r>
            <a:endParaRPr lang="en-US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algoritmus egyfajta garanciát, ígéretet ad egy folyamatnak a futására vonatkozóan</a:t>
            </a:r>
          </a:p>
          <a:p>
            <a:r>
              <a:rPr lang="hu-HU" dirty="0"/>
              <a:t>Többfajta megvalósítása is lehetséges</a:t>
            </a:r>
          </a:p>
          <a:p>
            <a:pPr lvl="1"/>
            <a:r>
              <a:rPr lang="hu-HU" dirty="0"/>
              <a:t>Például az ígéretet 1/n‑es formával adjuk meg</a:t>
            </a:r>
          </a:p>
          <a:p>
            <a:pPr lvl="2"/>
            <a:r>
              <a:rPr lang="hu-HU" dirty="0"/>
              <a:t>Ha van n darab folyamat, akkor a CPU teljesítményének egyenként 1/n‑ed részét kapják</a:t>
            </a:r>
          </a:p>
          <a:p>
            <a:pPr lvl="2"/>
            <a:r>
              <a:rPr lang="hu-HU" dirty="0"/>
              <a:t>A </a:t>
            </a:r>
            <a:r>
              <a:rPr lang="hu-HU" dirty="0" err="1"/>
              <a:t>Round</a:t>
            </a:r>
            <a:r>
              <a:rPr lang="hu-HU" dirty="0"/>
              <a:t> Robin-hoz hasonló ütemezést, de nem feltétlen egyszerre kapja meg a folyamat a neki járó időt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27771-17E5-40AD-B671-FEE1481AA35A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Garantált ütemezés</a:t>
            </a:r>
            <a:endParaRPr lang="en-US" dirty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Kiszámítható a felhasznált CPU és a folyamatnak járó CPU idő aránya</a:t>
            </a:r>
          </a:p>
          <a:p>
            <a:pPr lvl="1"/>
            <a:r>
              <a:rPr lang="hu-HU" dirty="0"/>
              <a:t>Ha ez 0,5, akkor a folyamat csak felét használta el, mint ami járt neki, </a:t>
            </a:r>
          </a:p>
          <a:p>
            <a:pPr lvl="1"/>
            <a:r>
              <a:rPr lang="hu-HU" dirty="0"/>
              <a:t>Ha 3,0, akkor a háromszorosát</a:t>
            </a:r>
          </a:p>
          <a:p>
            <a:r>
              <a:rPr lang="hu-HU" dirty="0"/>
              <a:t>Az algoritmus a legkisebb arányszámmal rendelkező folyamatot indítja el</a:t>
            </a:r>
          </a:p>
          <a:p>
            <a:r>
              <a:rPr lang="hu-HU" dirty="0"/>
              <a:t>A folyamat addig fut, amíg ez a szám meg nem haladja a legközelebbi versenytársáét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A2064-7291-4286-914E-BB041AC75A5D}" type="slidenum">
              <a:rPr lang="hu-HU"/>
              <a:pPr/>
              <a:t>37</a:t>
            </a:fld>
            <a:endParaRPr lang="hu-H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Korrekt eloszlás</a:t>
            </a:r>
            <a:endParaRPr lang="en-US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Minden folyamatot vagy felhasználót egyenlőnek tekintünk</a:t>
            </a:r>
          </a:p>
          <a:p>
            <a:r>
              <a:rPr lang="hu-HU" dirty="0"/>
              <a:t>A CPU időt azonos mértékben osztjuk szét a folyamatok között</a:t>
            </a:r>
          </a:p>
          <a:p>
            <a:pPr lvl="1"/>
            <a:r>
              <a:rPr lang="hu-HU" dirty="0"/>
              <a:t>Például</a:t>
            </a:r>
          </a:p>
          <a:p>
            <a:pPr lvl="2"/>
            <a:r>
              <a:rPr lang="hu-HU" dirty="0"/>
              <a:t>Ha négy folyamat várakozik, akkor elosztja a rendelkezésre álló processzor időt 4 felé (25%)</a:t>
            </a:r>
          </a:p>
          <a:p>
            <a:pPr lvl="2"/>
            <a:r>
              <a:rPr lang="hu-HU" dirty="0"/>
              <a:t>Ha az egyik folyamat indít egy újabb folyamatot, akkor megosztoznak az időn (12,5%)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18B7F-628C-45C9-9DFA-B934A8AE9266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Korrekt eloszlás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Egy másik szintje ennek a megoldásnak az, ha a felhasználókat csoportokba szervezzük</a:t>
            </a:r>
          </a:p>
          <a:p>
            <a:pPr lvl="1"/>
            <a:r>
              <a:rPr lang="hu-HU" dirty="0"/>
              <a:t>A csoportok és azok felhasználói között ismét egyenlően osztjuk szét a processzor időt</a:t>
            </a:r>
          </a:p>
          <a:p>
            <a:pPr lvl="1"/>
            <a:r>
              <a:rPr lang="hu-HU" dirty="0"/>
              <a:t>Akár egy felhasználó is birtokolhatja a CPU 33%-át, ha egy három csoportos rendszerben egyedül van a saját csoportjában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4CD8-CA79-46E9-B5D4-867B1C59C3F3}" type="slidenum">
              <a:rPr lang="hu-HU"/>
              <a:pPr/>
              <a:t>39</a:t>
            </a:fld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előadásban a legfontosabb rendszererőforrás, a központi egység (CPU) ütemezésével foglakozunk </a:t>
            </a:r>
          </a:p>
          <a:p>
            <a:pPr lvl="1"/>
            <a:r>
              <a:rPr lang="hu-HU" dirty="0"/>
              <a:t>Továbbiakban ütemezés alatt a CPU ütemezését értjük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E789-C29F-4E82-A61A-213FC8288770}" type="slidenum">
              <a:rPr lang="hu-HU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430566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Korrekt eloszlás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 mai rendszerekben ez nem valósítható meg, hiszen egy rendszerfolyamatot nem tarthat fel akármeddig például egy szövegszerkesztő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4CD8-CA79-46E9-B5D4-867B1C59C3F3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Véletlenszerű</a:t>
            </a: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Ritkán használt megoldás</a:t>
            </a:r>
          </a:p>
          <a:p>
            <a:r>
              <a:rPr lang="hu-HU" dirty="0"/>
              <a:t>A futásra kész folyamatok közül véletlen módon választ</a:t>
            </a:r>
          </a:p>
          <a:p>
            <a:r>
              <a:rPr lang="hu-HU" dirty="0"/>
              <a:t>Semmilyen szempontból nem optimális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1239-2DED-4D47-B811-420F98891B17}" type="slidenum">
              <a:rPr lang="hu-HU"/>
              <a:pPr/>
              <a:t>41</a:t>
            </a:fld>
            <a:endParaRPr lang="hu-H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Ütemezési algoritmusok</a:t>
            </a: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Prioritásos algoritmusok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Prioritás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Minden futásra kész folyamathoz tartozik egy szám (prioritás)</a:t>
            </a:r>
          </a:p>
          <a:p>
            <a:r>
              <a:rPr lang="hu-HU" dirty="0"/>
              <a:t>A folyamatok közül az indul el, amelyiknek magasabb ez az értéke</a:t>
            </a:r>
          </a:p>
          <a:p>
            <a:r>
              <a:rPr lang="hu-HU" dirty="0"/>
              <a:t>A prioritás meghatározása</a:t>
            </a:r>
          </a:p>
          <a:p>
            <a:pPr lvl="1"/>
            <a:r>
              <a:rPr lang="hu-HU" dirty="0"/>
              <a:t>Belső (operációs rendszer)</a:t>
            </a:r>
          </a:p>
          <a:p>
            <a:pPr lvl="1"/>
            <a:r>
              <a:rPr lang="hu-HU" dirty="0"/>
              <a:t>Külső (például operátor)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71566-44D8-47DE-899E-8182F4A8B847}" type="slidenum">
              <a:rPr lang="hu-HU"/>
              <a:pPr/>
              <a:t>43</a:t>
            </a:fld>
            <a:endParaRPr lang="hu-H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Prioritás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prioritás lehet</a:t>
            </a:r>
          </a:p>
          <a:p>
            <a:pPr lvl="1"/>
            <a:r>
              <a:rPr lang="hu-HU" dirty="0"/>
              <a:t>Statikus (a folyamat futása során végig azonos)</a:t>
            </a:r>
          </a:p>
          <a:p>
            <a:pPr lvl="1"/>
            <a:r>
              <a:rPr lang="hu-HU" dirty="0"/>
              <a:t>Dinamikus (rendszer által változtatott)</a:t>
            </a:r>
            <a:endParaRPr lang="en-US" dirty="0"/>
          </a:p>
          <a:p>
            <a:r>
              <a:rPr lang="hu-HU" dirty="0"/>
              <a:t>Fellép a kiéheztetés veszélye</a:t>
            </a:r>
          </a:p>
          <a:p>
            <a:pPr lvl="1"/>
            <a:r>
              <a:rPr lang="hu-HU" dirty="0"/>
              <a:t>Egy folyamat véges időn belül nem kap erőforrást (processzort)</a:t>
            </a:r>
          </a:p>
          <a:p>
            <a:pPr lvl="1"/>
            <a:r>
              <a:rPr lang="hu-HU" dirty="0"/>
              <a:t>Öregítés (</a:t>
            </a:r>
            <a:r>
              <a:rPr lang="en-US" dirty="0"/>
              <a:t>aging</a:t>
            </a:r>
            <a:r>
              <a:rPr lang="hu-HU" dirty="0"/>
              <a:t>): a prioritás fokozatos növelése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7833-0669-4B7E-B9AE-BFE945E090CE}" type="slidenum">
              <a:rPr lang="hu-HU"/>
              <a:pPr/>
              <a:t>44</a:t>
            </a:fld>
            <a:endParaRPr lang="hu-H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Prioritás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következő algoritmusok a prioritást a folyamatok löketideje alapján határozza meg</a:t>
            </a:r>
          </a:p>
          <a:p>
            <a:pPr lvl="1"/>
            <a:r>
              <a:rPr lang="hu-HU" dirty="0"/>
              <a:t>Az egyes folyamatok következő löketidejének hossza nem ismert</a:t>
            </a:r>
          </a:p>
          <a:p>
            <a:pPr lvl="2"/>
            <a:r>
              <a:rPr lang="hu-HU" dirty="0"/>
              <a:t>Becsülni kell vagy</a:t>
            </a:r>
          </a:p>
          <a:p>
            <a:pPr lvl="2"/>
            <a:r>
              <a:rPr lang="hu-HU" dirty="0"/>
              <a:t>A folyamat „bevallása” alapján vagy</a:t>
            </a:r>
          </a:p>
          <a:p>
            <a:pPr lvl="2"/>
            <a:r>
              <a:rPr lang="hu-HU" dirty="0"/>
              <a:t>A folyamat előző viselkedése alapján</a:t>
            </a:r>
          </a:p>
          <a:p>
            <a:pPr lvl="3"/>
            <a:r>
              <a:rPr lang="hu-HU" dirty="0"/>
              <a:t>A korábbi löketidők átlaga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87833-0669-4B7E-B9AE-BFE945E090CE}" type="slidenum">
              <a:rPr lang="hu-HU"/>
              <a:pPr/>
              <a:t>45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20580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Prioritásos algoritmusok</a:t>
            </a: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Legrövidebb löketidejű (</a:t>
            </a:r>
            <a:r>
              <a:rPr lang="en-US"/>
              <a:t>Shortest Job First</a:t>
            </a:r>
            <a:r>
              <a:rPr lang="hu-HU"/>
              <a:t>, SJF)</a:t>
            </a:r>
          </a:p>
          <a:p>
            <a:r>
              <a:rPr lang="hu-HU"/>
              <a:t>Legrövidebb hátralévő idejű (</a:t>
            </a:r>
            <a:r>
              <a:rPr lang="en-US"/>
              <a:t>Shortest Remaining Time First</a:t>
            </a:r>
            <a:r>
              <a:rPr lang="hu-HU"/>
              <a:t>, SRTF)</a:t>
            </a:r>
          </a:p>
          <a:p>
            <a:r>
              <a:rPr lang="hu-HU"/>
              <a:t>Legjobb válaszarány (</a:t>
            </a:r>
            <a:r>
              <a:rPr lang="en-US"/>
              <a:t>Highest Response Ratio</a:t>
            </a:r>
            <a:r>
              <a:rPr lang="hu-HU"/>
              <a:t>, HRR)</a:t>
            </a:r>
          </a:p>
          <a:p>
            <a:r>
              <a:rPr lang="hu-HU"/>
              <a:t>Lottó ütemezés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B5F99-AEFE-4C19-A8A4-C32693BF995F}" type="slidenum">
              <a:rPr lang="hu-HU"/>
              <a:pPr/>
              <a:t>46</a:t>
            </a:fld>
            <a:endParaRPr lang="hu-H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Legrövidebb löketidejű (SJF) 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Nem preemptív algoritmus</a:t>
            </a:r>
          </a:p>
          <a:p>
            <a:r>
              <a:rPr lang="hu-HU" dirty="0"/>
              <a:t>A futásra kész folyamatok közül a legrövidebb </a:t>
            </a:r>
            <a:r>
              <a:rPr lang="hu-HU" dirty="0" err="1"/>
              <a:t>löketidejűt</a:t>
            </a:r>
            <a:r>
              <a:rPr lang="hu-HU" dirty="0"/>
              <a:t> indítja el</a:t>
            </a:r>
          </a:p>
          <a:p>
            <a:r>
              <a:rPr lang="hu-HU" dirty="0"/>
              <a:t>Kiküszöböli az FCFS-nél előforduló konvoj hatást</a:t>
            </a:r>
          </a:p>
          <a:p>
            <a:r>
              <a:rPr lang="hu-HU" dirty="0"/>
              <a:t>Fellép a kiéheztetés veszélye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D81D-F394-4EBF-BDCB-DC2BC0C2668D}" type="slidenum">
              <a:rPr lang="hu-HU"/>
              <a:pPr/>
              <a:t>47</a:t>
            </a:fld>
            <a:endParaRPr lang="hu-H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(SJF)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Négy folyamatot kell ütemezni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Átlagos várakozási idő: 25/4 = 6,25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48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066800" y="2362200"/>
          <a:ext cx="34671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1066800" y="23622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/>
        </p:nvGraphicFramePr>
        <p:xfrm>
          <a:off x="1066800" y="23622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Content Placeholder 4"/>
          <p:cNvGraphicFramePr>
            <a:graphicFrameLocks/>
          </p:cNvGraphicFramePr>
          <p:nvPr/>
        </p:nvGraphicFramePr>
        <p:xfrm>
          <a:off x="1066800" y="23622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Content Placeholder 4"/>
          <p:cNvGraphicFramePr>
            <a:graphicFrameLocks/>
          </p:cNvGraphicFramePr>
          <p:nvPr/>
        </p:nvGraphicFramePr>
        <p:xfrm>
          <a:off x="1066800" y="23622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8" name="Content Placeholder 4"/>
          <p:cNvGraphicFramePr>
            <a:graphicFrameLocks/>
          </p:cNvGraphicFramePr>
          <p:nvPr/>
        </p:nvGraphicFramePr>
        <p:xfrm>
          <a:off x="1066800" y="23622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Content Placeholder 4"/>
          <p:cNvGraphicFramePr>
            <a:graphicFrameLocks/>
          </p:cNvGraphicFramePr>
          <p:nvPr/>
        </p:nvGraphicFramePr>
        <p:xfrm>
          <a:off x="1066800" y="23622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Legrövidebb hátralévő idejű (SRTF)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SJF preemptív változata</a:t>
            </a:r>
          </a:p>
          <a:p>
            <a:r>
              <a:rPr lang="hu-HU" dirty="0"/>
              <a:t>Ha egy folyamat futásra késszé válik, akkor az löketideje rövidebb lehet, mint az éppen futó hátralévő ideje</a:t>
            </a:r>
          </a:p>
          <a:p>
            <a:r>
              <a:rPr lang="hu-HU" dirty="0"/>
              <a:t>Figyelembe kell venni a környezetváltás idejét is</a:t>
            </a:r>
          </a:p>
          <a:p>
            <a:r>
              <a:rPr lang="hu-HU" dirty="0"/>
              <a:t>Kiéheztetés lehetséges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79B5C-C292-442F-BF6F-6C1B4D49F10B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ütemezés szintjei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Hosszútávú ütemezés</a:t>
            </a:r>
          </a:p>
          <a:p>
            <a:r>
              <a:rPr lang="hu-HU"/>
              <a:t>Középtávú ütemezés</a:t>
            </a:r>
          </a:p>
          <a:p>
            <a:r>
              <a:rPr lang="hu-HU"/>
              <a:t>Rövidtávú ütemezés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B0E14-D1D6-4B5D-B503-0D2861EF313F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 (SRTF)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Négy folyamatot kell ütemezni</a:t>
            </a:r>
          </a:p>
          <a:p>
            <a:pPr lvl="1"/>
            <a:r>
              <a:rPr lang="hu-HU" dirty="0"/>
              <a:t>A környezetváltással nem foglalkozunk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/>
              <a:t>Átlagos várakozási idő: 23/4 = 5,75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50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1066800" y="2819400"/>
          <a:ext cx="34671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1066800" y="28194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/>
        </p:nvGraphicFramePr>
        <p:xfrm>
          <a:off x="1066800" y="28194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" name="Content Placeholder 4"/>
          <p:cNvGraphicFramePr>
            <a:graphicFrameLocks/>
          </p:cNvGraphicFramePr>
          <p:nvPr/>
        </p:nvGraphicFramePr>
        <p:xfrm>
          <a:off x="1066800" y="2819400"/>
          <a:ext cx="6934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Content Placeholder 4"/>
          <p:cNvGraphicFramePr>
            <a:graphicFrameLocks/>
          </p:cNvGraphicFramePr>
          <p:nvPr/>
        </p:nvGraphicFramePr>
        <p:xfrm>
          <a:off x="1066800" y="2819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Content Placeholder 4"/>
          <p:cNvGraphicFramePr>
            <a:graphicFrameLocks/>
          </p:cNvGraphicFramePr>
          <p:nvPr/>
        </p:nvGraphicFramePr>
        <p:xfrm>
          <a:off x="1066800" y="2819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0" name="Content Placeholder 4"/>
          <p:cNvGraphicFramePr>
            <a:graphicFrameLocks/>
          </p:cNvGraphicFramePr>
          <p:nvPr/>
        </p:nvGraphicFramePr>
        <p:xfrm>
          <a:off x="1066800" y="2819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2" name="Content Placeholder 4"/>
          <p:cNvGraphicFramePr>
            <a:graphicFrameLocks/>
          </p:cNvGraphicFramePr>
          <p:nvPr/>
        </p:nvGraphicFramePr>
        <p:xfrm>
          <a:off x="1066800" y="2819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3" name="Content Placeholder 4"/>
          <p:cNvGraphicFramePr>
            <a:graphicFrameLocks/>
          </p:cNvGraphicFramePr>
          <p:nvPr/>
        </p:nvGraphicFramePr>
        <p:xfrm>
          <a:off x="1066800" y="2819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b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4" name="Content Placeholder 4"/>
          <p:cNvGraphicFramePr>
            <a:graphicFrameLocks/>
          </p:cNvGraphicFramePr>
          <p:nvPr/>
        </p:nvGraphicFramePr>
        <p:xfrm>
          <a:off x="1066800" y="2819400"/>
          <a:ext cx="69342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5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Folyamat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Érkezik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CPU</a:t>
                      </a:r>
                      <a:r>
                        <a:rPr lang="hu-HU" sz="2000" b="0" baseline="0" dirty="0">
                          <a:solidFill>
                            <a:schemeClr val="tx1"/>
                          </a:solidFill>
                        </a:rPr>
                        <a:t> idő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Indul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Vége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Vár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27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P4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hu-H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914400" y="2667000"/>
            <a:ext cx="7239000" cy="3048000"/>
            <a:chOff x="914400" y="2667000"/>
            <a:chExt cx="7239000" cy="3048000"/>
          </a:xfrm>
        </p:grpSpPr>
        <p:sp useBgFill="1">
          <p:nvSpPr>
            <p:cNvPr id="18" name="Rectangle 17"/>
            <p:cNvSpPr/>
            <p:nvPr/>
          </p:nvSpPr>
          <p:spPr>
            <a:xfrm>
              <a:off x="914400" y="2667000"/>
              <a:ext cx="7239000" cy="304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5" name="Content Placeholder 4"/>
            <p:cNvGraphicFramePr>
              <a:graphicFrameLocks/>
            </p:cNvGraphicFramePr>
            <p:nvPr/>
          </p:nvGraphicFramePr>
          <p:xfrm>
            <a:off x="1066800" y="2819400"/>
            <a:ext cx="6934200" cy="277368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11557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1557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15570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155700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155700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155700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</a:tblGrid>
                <a:tr h="370840"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Folyamat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Érkezik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CPU</a:t>
                        </a:r>
                        <a:r>
                          <a:rPr lang="hu-HU" sz="2000" b="0" baseline="0" dirty="0">
                            <a:solidFill>
                              <a:schemeClr val="tx1"/>
                            </a:solidFill>
                          </a:rPr>
                          <a:t> idő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Indul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Vége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Vár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P4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0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10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0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5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0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P3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2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8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19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27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17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P2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5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5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8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0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P1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10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6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19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P4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5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5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8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13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70840">
                  <a:tc>
                    <a:txBody>
                      <a:bodyPr/>
                      <a:lstStyle/>
                      <a:p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2700" cmpd="sng">
                        <a:noFill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hu-HU" sz="2000" b="0" dirty="0">
                            <a:solidFill>
                              <a:schemeClr val="tx1"/>
                            </a:solidFill>
                          </a:rPr>
                          <a:t>23</a:t>
                        </a:r>
                        <a:endParaRPr lang="en-US" sz="2000" b="0" dirty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mpd="sng">
                        <a:noFill/>
                      </a:lnL>
                      <a:lnR w="12700" cmpd="sng">
                        <a:noFill/>
                      </a:lnR>
                      <a:lnT w="1905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noFill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Legjobb válaszarány (HRS)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SJF változata</a:t>
            </a:r>
          </a:p>
          <a:p>
            <a:r>
              <a:rPr lang="hu-HU" dirty="0"/>
              <a:t>A várakozó folyamatok öregednek, nincs éhezés</a:t>
            </a:r>
          </a:p>
          <a:p>
            <a:r>
              <a:rPr lang="hu-HU" dirty="0"/>
              <a:t>A löketidő helyett a folyamatok kiválasztásában a</a:t>
            </a:r>
            <a:r>
              <a:rPr lang="hu-HU" dirty="0">
                <a:solidFill>
                  <a:srgbClr val="333333"/>
                </a:solidFill>
              </a:rPr>
              <a:t> </a:t>
            </a:r>
            <a:r>
              <a:rPr lang="hu-HU" b="1" dirty="0">
                <a:solidFill>
                  <a:srgbClr val="C00000"/>
                </a:solidFill>
              </a:rPr>
              <a:t>(löketidő + k * várakozási idő) / löketidő</a:t>
            </a:r>
            <a:r>
              <a:rPr lang="hu-HU" dirty="0">
                <a:solidFill>
                  <a:srgbClr val="333333"/>
                </a:solidFill>
              </a:rPr>
              <a:t> </a:t>
            </a:r>
            <a:r>
              <a:rPr lang="hu-HU" dirty="0"/>
              <a:t>hányados játszik szerepet, ahol k egy jól megválasztott konstans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4C9F9-7C21-4670-A328-BA7C921A0D3C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Lottó ütemezés</a:t>
            </a:r>
            <a:endParaRPr lang="en-US" dirty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Tombola sorsoláshoz hasonló működés</a:t>
            </a:r>
          </a:p>
          <a:p>
            <a:r>
              <a:rPr lang="hu-HU" dirty="0"/>
              <a:t>A folyamat induláskor úgynevezett tiketteket kap a különböző rendszererőforrásokhoz</a:t>
            </a:r>
          </a:p>
          <a:p>
            <a:pPr lvl="1"/>
            <a:r>
              <a:rPr lang="hu-HU" dirty="0"/>
              <a:t>A tikettek elosztásának nem feltétlenül kell egyformának lennie (prioritás)</a:t>
            </a:r>
          </a:p>
          <a:p>
            <a:r>
              <a:rPr lang="hu-HU" dirty="0"/>
              <a:t>Az ütemező véletlenszerű módon kisorsol ezek közül egyet, hogy kiválassza a következő futtatandó folyamatot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68008-5CF4-4B02-88AA-BFA8DEA8FC39}" type="slidenum">
              <a:rPr lang="hu-HU"/>
              <a:pPr/>
              <a:t>52</a:t>
            </a:fld>
            <a:endParaRPr lang="hu-H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Lottó ütemezés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 folyamat fog nagyobb valószínűséggel lefutni, amelyik több tikettel rendelkezik</a:t>
            </a:r>
          </a:p>
          <a:p>
            <a:r>
              <a:rPr lang="hu-HU" dirty="0"/>
              <a:t>Könnyen megoldhatók olyan problémák is, amelyek más módszerekkel nehéz kezelni</a:t>
            </a:r>
          </a:p>
          <a:p>
            <a:pPr lvl="1"/>
            <a:r>
              <a:rPr lang="hu-HU" dirty="0"/>
              <a:t>Például egy videó szerver, amely több videófolyamot állít elő az egyes kliensek részére különböző képkocka sebességgel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9A27-DDAE-4943-A635-B7FA82337184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Lottó ütemezés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Használható arra is, hogy másfajta ütemezéseket közelítsen, mint például a SJF</a:t>
            </a:r>
            <a:r>
              <a:rPr lang="en-US" dirty="0"/>
              <a:t>, Round Robin</a:t>
            </a:r>
            <a:r>
              <a:rPr lang="hu-HU" dirty="0"/>
              <a:t> vagy a korrekt ütemezés</a:t>
            </a:r>
            <a:endParaRPr lang="en-US" dirty="0"/>
          </a:p>
          <a:p>
            <a:r>
              <a:rPr lang="hu-HU" dirty="0"/>
              <a:t>Megoldja az éhezés problémáját, mivel minden folyamata kap legalább egy tikettet</a:t>
            </a:r>
          </a:p>
          <a:p>
            <a:pPr lvl="1"/>
            <a:r>
              <a:rPr lang="hu-HU" dirty="0"/>
              <a:t>Több mint nulla a valószínűsége annak, hogy a folyamat lefut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E9A27-DDAE-4943-A635-B7FA82337184}" type="slidenum">
              <a:rPr lang="hu-HU"/>
              <a:pPr/>
              <a:t>54</a:t>
            </a:fld>
            <a:endParaRPr lang="hu-H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Ütemezési algoritmusok</a:t>
            </a: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Többszintű algoritmusok</a:t>
            </a:r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futásra kész folyamatok több különböző sorban várakoznak</a:t>
            </a:r>
          </a:p>
          <a:p>
            <a:r>
              <a:rPr lang="hu-HU" dirty="0"/>
              <a:t>Az egyes sorokban különböző algoritmusok működhetnek</a:t>
            </a:r>
          </a:p>
          <a:p>
            <a:r>
              <a:rPr lang="hu-HU" dirty="0"/>
              <a:t>A sorokhoz prioritás van rendelve</a:t>
            </a:r>
          </a:p>
          <a:p>
            <a:pPr lvl="1"/>
            <a:r>
              <a:rPr lang="hu-HU" dirty="0"/>
              <a:t>A nagyobb prioritású sorokból indulnak el előbb a folyamatok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290E8-04B5-4333-A42C-FDD583F45090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Többszintű sorok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Statikus többszintű sorok (</a:t>
            </a:r>
            <a:r>
              <a:rPr lang="en-US" dirty="0"/>
              <a:t>Static Multilevel Queue, SMQ)</a:t>
            </a:r>
            <a:endParaRPr lang="hu-HU" dirty="0"/>
          </a:p>
          <a:p>
            <a:r>
              <a:rPr lang="hu-HU" dirty="0"/>
              <a:t>Visszacsatolt többszintű sorok</a:t>
            </a:r>
            <a:r>
              <a:rPr lang="en-US" dirty="0"/>
              <a:t> (Multilevel Feedback Queue, MFQ)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F8F8-D2DE-42EF-9D3D-3DF1C39DDA39}" type="slidenum">
              <a:rPr lang="hu-HU" smtClean="0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Statikus többszintű sorok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folyamatot indulásakor besoroljuk egy várakozó sorba</a:t>
            </a:r>
          </a:p>
          <a:p>
            <a:r>
              <a:rPr lang="hu-HU" dirty="0"/>
              <a:t>A folyamat élete során mindig ugyanabban a sorban várakozik</a:t>
            </a:r>
          </a:p>
          <a:p>
            <a:pPr lvl="1"/>
            <a:r>
              <a:rPr lang="hu-HU" dirty="0"/>
              <a:t>Például</a:t>
            </a:r>
          </a:p>
          <a:p>
            <a:pPr lvl="2"/>
            <a:r>
              <a:rPr lang="hu-HU" dirty="0"/>
              <a:t>Rendszerfolyamatok</a:t>
            </a:r>
          </a:p>
          <a:p>
            <a:pPr lvl="2"/>
            <a:r>
              <a:rPr lang="hu-HU" dirty="0"/>
              <a:t>Interaktív- folyamatok</a:t>
            </a:r>
          </a:p>
          <a:p>
            <a:pPr lvl="2"/>
            <a:r>
              <a:rPr lang="hu-HU" dirty="0"/>
              <a:t>Szövegszerkesztők</a:t>
            </a:r>
          </a:p>
          <a:p>
            <a:pPr lvl="2"/>
            <a:r>
              <a:rPr lang="hu-HU" dirty="0"/>
              <a:t>Kötegelt feldolgozás</a:t>
            </a:r>
          </a:p>
          <a:p>
            <a:pPr lvl="2"/>
            <a:r>
              <a:rPr lang="hu-HU" dirty="0"/>
              <a:t>Rendszerstatisztikákat gyűjtő folyamatok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06F79-9B4F-49DB-B372-60B71B232B88}" type="slidenum">
              <a:rPr lang="hu-HU"/>
              <a:pPr/>
              <a:t>58</a:t>
            </a:fld>
            <a:endParaRPr lang="hu-HU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Statikus többszintű sorok</a:t>
            </a: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megoldás komoly hátránya, hogy nagy a veszély az alsó sorokban lévő folyamatok kiéheztetésének</a:t>
            </a:r>
          </a:p>
          <a:p>
            <a:r>
              <a:rPr lang="hu-HU" dirty="0"/>
              <a:t>Történt, hogy egy 1973-ban kikapcsolt IBM számítógépen az operátor talált egy 67’-ben elindított és még mindig futásra váró folyamatot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D1B4E-99FF-4A1C-ADB6-3949256FAB8E}" type="slidenum">
              <a:rPr lang="hu-HU"/>
              <a:pPr/>
              <a:t>59</a:t>
            </a:fld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Hosszútávú ütemezés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Meghatározza, hogy a véletlen elérésű háttértáron várakozó munkák közül melyek kezdjenek el futni</a:t>
            </a:r>
          </a:p>
          <a:p>
            <a:r>
              <a:rPr lang="hu-HU" dirty="0"/>
              <a:t>Viszonylag ritkán kell futnia</a:t>
            </a:r>
          </a:p>
          <a:p>
            <a:pPr lvl="1"/>
            <a:r>
              <a:rPr lang="hu-HU" dirty="0"/>
              <a:t>Az algoritmusnak nem kell gyorsnak lennie</a:t>
            </a:r>
            <a:endParaRPr lang="en-US" dirty="0"/>
          </a:p>
          <a:p>
            <a:pPr lvl="1"/>
            <a:r>
              <a:rPr lang="hu-HU" dirty="0"/>
              <a:t>Általában akkor indítunk el egy új folyamatot, ha egy másik befejeződött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B616-A43D-4AE8-B484-CCD90452A29D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Statikus többszintű sorok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D1B4E-99FF-4A1C-ADB6-3949256FAB8E}" type="slidenum">
              <a:rPr lang="hu-HU"/>
              <a:pPr/>
              <a:t>60</a:t>
            </a:fld>
            <a:endParaRPr lang="hu-H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8571" y="1905000"/>
            <a:ext cx="69124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Visszacsatolt többszintű sorok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 futása során átkerülhet másik sorba</a:t>
            </a:r>
          </a:p>
          <a:p>
            <a:pPr lvl="1"/>
            <a:r>
              <a:rPr lang="hu-HU" dirty="0"/>
              <a:t>Kisseb prioritású sorba</a:t>
            </a:r>
          </a:p>
          <a:p>
            <a:pPr lvl="2"/>
            <a:r>
              <a:rPr lang="hu-HU" dirty="0"/>
              <a:t>A sorokhoz különböző időszelet tartozik</a:t>
            </a:r>
          </a:p>
          <a:p>
            <a:pPr lvl="2"/>
            <a:r>
              <a:rPr lang="hu-HU" dirty="0"/>
              <a:t>A folyamat mindig a legnagyobb prioritású sorban indul</a:t>
            </a:r>
          </a:p>
          <a:p>
            <a:pPr lvl="2"/>
            <a:r>
              <a:rPr lang="hu-HU" dirty="0"/>
              <a:t>Ha a folyamatnak nem elég az adott időszelet, akkor egy kisebb prioritású sorban kerül</a:t>
            </a:r>
          </a:p>
          <a:p>
            <a:pPr lvl="2"/>
            <a:r>
              <a:rPr lang="hu-HU" dirty="0"/>
              <a:t>Merev algoritmus</a:t>
            </a:r>
          </a:p>
          <a:p>
            <a:pPr lvl="3"/>
            <a:r>
              <a:rPr lang="hu-HU" dirty="0"/>
              <a:t>Ha a folyamat egyszer is túllépte valamelyik sor löketidejét, akkor a nem kerülhet vissza</a:t>
            </a:r>
            <a:r>
              <a:rPr lang="en-US" dirty="0"/>
              <a:t> 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04E4-6524-4D65-85AF-45FD193A8A36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Visszacsatolt többszintű sorok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 futása során átkerülhet másik sorba</a:t>
            </a:r>
          </a:p>
          <a:p>
            <a:pPr lvl="1"/>
            <a:r>
              <a:rPr lang="hu-HU" dirty="0"/>
              <a:t>Nagyobb prioritású sorba</a:t>
            </a:r>
          </a:p>
          <a:p>
            <a:pPr lvl="2"/>
            <a:r>
              <a:rPr lang="hu-HU" dirty="0"/>
              <a:t>Érdemes időnként a folyamatot nagyobb prioritású sorba átsorolni</a:t>
            </a:r>
          </a:p>
          <a:p>
            <a:pPr lvl="3"/>
            <a:r>
              <a:rPr lang="hu-HU" dirty="0"/>
              <a:t>Például löketidő mérése alapján</a:t>
            </a:r>
          </a:p>
          <a:p>
            <a:pPr lvl="2"/>
            <a:r>
              <a:rPr lang="hu-HU" dirty="0"/>
              <a:t>A régóta várakozó folyamatot öregedésük miatt a rendszer nagyobb prioritású sorba helyezi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04E4-6524-4D65-85AF-45FD193A8A36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Visszacsatolt többszintű sorok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3CA3E-BBC9-40D9-B002-36CF6CCEB700}" type="slidenum">
              <a:rPr lang="hu-HU"/>
              <a:pPr/>
              <a:t>63</a:t>
            </a:fld>
            <a:endParaRPr lang="hu-H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672" y="1947863"/>
            <a:ext cx="7156128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CPU ütemezés</a:t>
            </a: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Többprocesszoros ütemezés</a:t>
            </a:r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Többprocesszoros ütemezés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hu-HU" dirty="0"/>
              <a:t>Több processzor egy operációs rendszerben</a:t>
            </a:r>
          </a:p>
          <a:p>
            <a:pPr lvl="1"/>
            <a:r>
              <a:rPr lang="hu-HU" dirty="0"/>
              <a:t>Szorosan csatolt rendszerek</a:t>
            </a:r>
          </a:p>
          <a:p>
            <a:pPr lvl="1"/>
            <a:r>
              <a:rPr lang="hu-HU" dirty="0"/>
              <a:t>Többprocesszoros rendszerek</a:t>
            </a:r>
          </a:p>
          <a:p>
            <a:pPr lvl="1"/>
            <a:r>
              <a:rPr lang="hu-HU" dirty="0"/>
              <a:t>Többmagos processzorok</a:t>
            </a:r>
          </a:p>
          <a:p>
            <a:pPr lvl="1"/>
            <a:r>
              <a:rPr lang="en-US" dirty="0"/>
              <a:t>Hyperthreading</a:t>
            </a:r>
          </a:p>
          <a:p>
            <a:pPr lvl="2"/>
            <a:r>
              <a:rPr lang="hu-HU" dirty="0"/>
              <a:t>Egy processzormag és két környezet van, így hardveresen egy, de az operációs rendszer számára két mag van</a:t>
            </a:r>
          </a:p>
          <a:p>
            <a:r>
              <a:rPr lang="hu-HU" dirty="0"/>
              <a:t>A rendszer a futásra kész folyamatokat közös sor(ok)</a:t>
            </a:r>
            <a:r>
              <a:rPr lang="hu-HU" dirty="0" err="1"/>
              <a:t>ban</a:t>
            </a:r>
            <a:r>
              <a:rPr lang="hu-HU" dirty="0"/>
              <a:t> tárolja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E4EC8-3349-4870-942C-05B20B3B98C2}" type="slidenum">
              <a:rPr lang="hu-HU"/>
              <a:pPr/>
              <a:t>65</a:t>
            </a:fld>
            <a:endParaRPr lang="hu-HU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Többprocesszoros ütemezés</a:t>
            </a:r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Homogén rendszerben</a:t>
            </a:r>
          </a:p>
          <a:p>
            <a:pPr lvl="1"/>
            <a:r>
              <a:rPr lang="hu-HU" dirty="0"/>
              <a:t>A folyamat a rendszer bármilyen szabad processzorán elindulhat</a:t>
            </a:r>
          </a:p>
          <a:p>
            <a:r>
              <a:rPr lang="hu-HU" dirty="0"/>
              <a:t>Inhomogén rendszerben</a:t>
            </a:r>
          </a:p>
          <a:p>
            <a:pPr lvl="1"/>
            <a:r>
              <a:rPr lang="hu-HU" dirty="0"/>
              <a:t>A folyamat csak olyan processzoron indulhat el, melynek gépi utasításait tartalmazza</a:t>
            </a:r>
          </a:p>
          <a:p>
            <a:pPr lvl="2"/>
            <a:r>
              <a:rPr lang="hu-HU" dirty="0"/>
              <a:t>Például CISC ↔ RISC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6597A-D37D-4C2E-9F1A-541EB828D0FD}" type="slidenum">
              <a:rPr lang="hu-HU"/>
              <a:pPr/>
              <a:t>66</a:t>
            </a:fld>
            <a:endParaRPr lang="hu-H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Többprocesszoros ütemezés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Szimmetrikus multiprocesszoros rendszerek</a:t>
            </a:r>
          </a:p>
          <a:p>
            <a:pPr lvl="1"/>
            <a:r>
              <a:rPr lang="hu-HU" dirty="0"/>
              <a:t>Minden processzor saját ütemező algoritmust futtat</a:t>
            </a:r>
          </a:p>
          <a:p>
            <a:pPr lvl="1"/>
            <a:r>
              <a:rPr lang="hu-HU" dirty="0"/>
              <a:t>Közös várakozási sor</a:t>
            </a:r>
          </a:p>
          <a:p>
            <a:pPr lvl="2"/>
            <a:r>
              <a:rPr lang="hu-HU" dirty="0"/>
              <a:t>A kölcsönös kizárást biztosítani kell</a:t>
            </a:r>
          </a:p>
          <a:p>
            <a:r>
              <a:rPr lang="hu-HU" dirty="0"/>
              <a:t>Aszimmetrikus multiprocesszoros rendszerek</a:t>
            </a:r>
          </a:p>
          <a:p>
            <a:pPr lvl="1"/>
            <a:r>
              <a:rPr lang="hu-HU" dirty="0"/>
              <a:t>Az ütemező algoritmust az egyik dedikált processzort futtatja, ez osztja szét a folyamatokat a szabad processzorok között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6E913-AFD4-4E11-BF27-8485F8C676C7}" type="slidenum">
              <a:rPr lang="hu-HU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CPU ütemezés</a:t>
            </a: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Operációs rendszerek ütemezései</a:t>
            </a:r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Windows NT 4.0</a:t>
            </a:r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Windows NT 4.0 egy egyszerű körbeforgó (</a:t>
            </a:r>
            <a:r>
              <a:rPr lang="en-GB" dirty="0"/>
              <a:t>Round Robin</a:t>
            </a:r>
            <a:r>
              <a:rPr lang="hu-HU" dirty="0"/>
              <a:t>) megoldást használt preemptív alapon prioritásokkal</a:t>
            </a:r>
          </a:p>
          <a:p>
            <a:pPr lvl="1"/>
            <a:r>
              <a:rPr lang="hu-HU" dirty="0"/>
              <a:t>Az egyes prioritásokat 1-től 31-ig lehetett megadni</a:t>
            </a:r>
          </a:p>
          <a:p>
            <a:pPr lvl="2"/>
            <a:r>
              <a:rPr lang="hu-HU" dirty="0"/>
              <a:t>Az 1 és 15 közötti tartomány a „normál” szintnek felelt meg</a:t>
            </a:r>
          </a:p>
          <a:p>
            <a:pPr lvl="2"/>
            <a:r>
              <a:rPr lang="hu-HU" dirty="0"/>
              <a:t>16-tól 31-ig voltak a „valós idejű” folyamatok </a:t>
            </a:r>
          </a:p>
          <a:p>
            <a:pPr lvl="1"/>
            <a:r>
              <a:rPr lang="hu-HU" dirty="0"/>
              <a:t>A 0 prioritás a memória menedzselésére (lapozó fájl) volt fenntartva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3959-1B54-4023-9C6B-92B454394D5F}" type="slidenum">
              <a:rPr lang="hu-HU"/>
              <a:pPr/>
              <a:t>69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Hosszútávú ütemezés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algoritmussal szembeni igények</a:t>
            </a:r>
          </a:p>
          <a:p>
            <a:pPr lvl="1"/>
            <a:r>
              <a:rPr lang="hu-HU" dirty="0"/>
              <a:t>A rendszer erőforrásait kiegyensúlyozottan használja</a:t>
            </a:r>
          </a:p>
          <a:p>
            <a:pPr lvl="1"/>
            <a:r>
              <a:rPr lang="hu-HU" dirty="0"/>
              <a:t>Ne indítson olyan munkát, amely leterhelt erőforrást használna</a:t>
            </a:r>
          </a:p>
          <a:p>
            <a:pPr lvl="1"/>
            <a:r>
              <a:rPr lang="hu-HU" dirty="0"/>
              <a:t>A CPU-korlátozott és periféria-korlátozott munkák egyenletesen legyenek jelen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3B616-A43D-4AE8-B484-CCD90452A29D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Windows NT 4.0</a:t>
            </a: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Ütemezéskor a legmagasabb prioritású folyamatot választotta ki futtatásra</a:t>
            </a:r>
          </a:p>
          <a:p>
            <a:r>
              <a:rPr lang="hu-HU" dirty="0"/>
              <a:t>Az éhezés elkerülésére bevezették az átmeneti prioritásnövelést</a:t>
            </a:r>
          </a:p>
          <a:p>
            <a:pPr lvl="1"/>
            <a:r>
              <a:rPr lang="hu-HU" dirty="0"/>
              <a:t>Ha egy folyamat három másodpercnél hosszabban várakozott, akkor ideiglenesen megnövelték az elsőbbségét, valamint nagyobb időszeletet kapott mint a normál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99DF-061D-42EF-BC87-45AE39B738F4}" type="slidenum">
              <a:rPr lang="hu-HU"/>
              <a:pPr/>
              <a:t>70</a:t>
            </a:fld>
            <a:endParaRPr lang="hu-HU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Windows NT 4.0</a:t>
            </a: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NT kernelében valójában nincs külön </a:t>
            </a:r>
            <a:r>
              <a:rPr lang="hu-HU" dirty="0" err="1"/>
              <a:t>ütemezőmodul</a:t>
            </a:r>
            <a:r>
              <a:rPr lang="hu-HU" dirty="0"/>
              <a:t>, hanem a kernel megfelelő részein vannak elhelyezve az egyes rutinok</a:t>
            </a:r>
          </a:p>
          <a:p>
            <a:pPr lvl="1"/>
            <a:r>
              <a:rPr lang="hu-HU" dirty="0"/>
              <a:t>Ezen rutinok összességét </a:t>
            </a:r>
            <a:r>
              <a:rPr lang="hu-HU" dirty="0" err="1"/>
              <a:t>dispatcher-nek</a:t>
            </a:r>
            <a:r>
              <a:rPr lang="hu-HU" dirty="0"/>
              <a:t> is nevezik</a:t>
            </a:r>
          </a:p>
          <a:p>
            <a:pPr lvl="1"/>
            <a:r>
              <a:rPr lang="hu-HU" dirty="0"/>
              <a:t>A 4.0 már támogatta a többprocesszoros ütemezést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C99DF-061D-42EF-BC87-45AE39B738F4}" type="slidenum">
              <a:rPr lang="hu-HU"/>
              <a:pPr/>
              <a:t>71</a:t>
            </a:fld>
            <a:endParaRPr lang="hu-HU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UNIX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korai Unix implementációk MFQ ütemezést használtak, az egyes sorokban </a:t>
            </a:r>
            <a:r>
              <a:rPr lang="hu-HU" dirty="0" err="1"/>
              <a:t>Round</a:t>
            </a:r>
            <a:r>
              <a:rPr lang="hu-HU" dirty="0"/>
              <a:t> Robin kiválasztással</a:t>
            </a:r>
          </a:p>
          <a:p>
            <a:pPr lvl="1"/>
            <a:r>
              <a:rPr lang="hu-HU" dirty="0"/>
              <a:t>A folyamatok a magas prioritású sorokban kezdenek, majd egy bizonyos idő elteltével átkerülnek egy alacsonyabb prioritású sorba</a:t>
            </a:r>
          </a:p>
          <a:p>
            <a:pPr lvl="1"/>
            <a:r>
              <a:rPr lang="hu-HU" dirty="0"/>
              <a:t>Sajnos volt egy hibája az algoritmusnak, a régebbi folyamatok egy idő után elkezdtek éhezni, ha folyamatosan újabbak indultak 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8A48E-98A4-4A90-B061-3AFE1FE95D3D}" type="slidenum">
              <a:rPr lang="hu-HU"/>
              <a:pPr/>
              <a:t>72</a:t>
            </a:fld>
            <a:endParaRPr lang="hu-HU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UNIX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/>
              <a:t>A prioritásokat 1 és 40 között lehetett megadni</a:t>
            </a:r>
          </a:p>
          <a:p>
            <a:r>
              <a:rPr lang="hu-HU"/>
              <a:t>Modernebb Unix rendszerekben ezt a tartomány nagyban kibővítették</a:t>
            </a:r>
          </a:p>
          <a:p>
            <a:pPr lvl="1"/>
            <a:r>
              <a:rPr lang="hu-HU"/>
              <a:t>Solaris 160 prioritás</a:t>
            </a:r>
          </a:p>
          <a:p>
            <a:r>
              <a:rPr lang="hu-HU"/>
              <a:t>A Windows NT megoldásával szemben az alacsony prioritású folyamatok kiéheztetése ellen a korai Unix-ok a sokkal kifinomultabb, öregítést alkalmazták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EC91-C9A6-44A7-A05E-A37907D7F4C6}" type="slidenum">
              <a:rPr lang="hu-HU"/>
              <a:pPr/>
              <a:t>73</a:t>
            </a:fld>
            <a:endParaRPr lang="hu-HU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CPU ütemezés</a:t>
            </a:r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Algoritmusok értékelése</a:t>
            </a:r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értékelés szempontjai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kérdés adott, „melyik a jobb?”</a:t>
            </a:r>
          </a:p>
          <a:p>
            <a:pPr lvl="1"/>
            <a:r>
              <a:rPr lang="hu-HU" dirty="0"/>
              <a:t>Ennek a megválaszolása nem is olyan egyszerű</a:t>
            </a:r>
          </a:p>
          <a:p>
            <a:r>
              <a:rPr lang="hu-HU" dirty="0"/>
              <a:t>Az értékelési szempontok összetettek ezért nem is lehet általánosságban egyértelmű választ adni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4B69-377E-4440-88AE-915FDBEF6D60}" type="slidenum">
              <a:rPr lang="hu-HU"/>
              <a:pPr/>
              <a:t>75</a:t>
            </a:fld>
            <a:endParaRPr lang="hu-HU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értékelés szempontjai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Az előző kérdés helyett inkább a „nekem melyik lesz jó?” vagy a „nekem mi a fontos?” kérdést kellene feltenni</a:t>
            </a:r>
          </a:p>
          <a:p>
            <a:pPr lvl="1"/>
            <a:r>
              <a:rPr lang="hu-HU" dirty="0"/>
              <a:t>Megadhatunk néhány fő szempontot, melyek alapján már a választásunk egy optimális megoldást adhat</a:t>
            </a:r>
          </a:p>
          <a:p>
            <a:r>
              <a:rPr lang="hu-HU" dirty="0"/>
              <a:t>Általánosságban az algoritmusok jóságának meghatározására többféle módszer létezik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84B69-377E-4440-88AE-915FDBEF6D60}" type="slidenum">
              <a:rPr lang="hu-HU"/>
              <a:pPr/>
              <a:t>76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939921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algoritmusok értékelésének módszerei</a:t>
            </a:r>
            <a:endParaRPr 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Analitikus értékelés</a:t>
            </a:r>
          </a:p>
          <a:p>
            <a:r>
              <a:rPr lang="hu-HU"/>
              <a:t>Szimuláció</a:t>
            </a:r>
          </a:p>
          <a:p>
            <a:r>
              <a:rPr lang="hu-HU"/>
              <a:t>Implementáció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099BF-1298-447A-B3AB-AC18A6C003E2}" type="slidenum">
              <a:rPr lang="hu-HU"/>
              <a:pPr/>
              <a:t>77</a:t>
            </a:fld>
            <a:endParaRPr lang="hu-HU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Analitikus értékelés</a:t>
            </a: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Determinisztikus modellezés</a:t>
            </a:r>
          </a:p>
          <a:p>
            <a:pPr lvl="1"/>
            <a:r>
              <a:rPr lang="hu-HU" dirty="0"/>
              <a:t>Az algoritmust előre elkészített adatokkal tesztelik</a:t>
            </a:r>
          </a:p>
          <a:p>
            <a:pPr lvl="1"/>
            <a:r>
              <a:rPr lang="hu-HU" dirty="0"/>
              <a:t>Az egyszerűségéből következik a hátránya is</a:t>
            </a:r>
          </a:p>
          <a:p>
            <a:pPr lvl="2"/>
            <a:r>
              <a:rPr lang="hu-HU" dirty="0"/>
              <a:t>A kapott eredmények csak egy szűk körre lesznek igazak</a:t>
            </a:r>
          </a:p>
          <a:p>
            <a:r>
              <a:rPr lang="hu-HU" dirty="0" err="1"/>
              <a:t>Sztohasztikus</a:t>
            </a:r>
            <a:r>
              <a:rPr lang="hu-HU" dirty="0"/>
              <a:t> modell</a:t>
            </a:r>
          </a:p>
          <a:p>
            <a:pPr lvl="1"/>
            <a:r>
              <a:rPr lang="hu-HU" dirty="0" err="1"/>
              <a:t>Sorbanállások</a:t>
            </a:r>
            <a:r>
              <a:rPr lang="hu-HU" dirty="0"/>
              <a:t> elmélete (</a:t>
            </a:r>
            <a:r>
              <a:rPr lang="en-GB" dirty="0" err="1"/>
              <a:t>queueing</a:t>
            </a:r>
            <a:r>
              <a:rPr lang="en-GB" dirty="0"/>
              <a:t> theory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determinisztikus modellezés hátránya némileg kiküszöbölhető</a:t>
            </a:r>
          </a:p>
          <a:p>
            <a:r>
              <a:rPr lang="hu-HU" dirty="0"/>
              <a:t>Olcsó, de nem túl megbízható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2309B-41D5-4E9A-AEA0-259DCA8C30CF}" type="slidenum">
              <a:rPr lang="hu-HU"/>
              <a:pPr/>
              <a:t>78</a:t>
            </a:fld>
            <a:endParaRPr lang="hu-HU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Szimuláció</a:t>
            </a: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algoritmust számítógépes modell segítségével vizsgáljuk</a:t>
            </a:r>
          </a:p>
          <a:p>
            <a:r>
              <a:rPr lang="hu-HU" dirty="0"/>
              <a:t>Apriori ismeretek és mérések alapján meghatározott eloszlású véletlen számokkal vagy mért számértékekkel jellemezhetjük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A7EC-9CBB-40D1-9A06-6A657E32FE22}" type="slidenum">
              <a:rPr lang="hu-HU"/>
              <a:pPr/>
              <a:t>79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Középtávú ütemezés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rendszer időszakos terhelésingadozásait egyes folyamatok felfüggesztésével illetve aktiválásával próbálja kiegyenlíteni</a:t>
            </a:r>
          </a:p>
          <a:p>
            <a:r>
              <a:rPr lang="hu-HU" dirty="0"/>
              <a:t>Folyamatok felfüggesztett állapotban</a:t>
            </a:r>
          </a:p>
          <a:p>
            <a:pPr lvl="1"/>
            <a:r>
              <a:rPr lang="hu-HU" dirty="0"/>
              <a:t>Környezetét a háttértáron tárolja a rendszer</a:t>
            </a:r>
          </a:p>
          <a:p>
            <a:pPr lvl="1"/>
            <a:r>
              <a:rPr lang="hu-HU" dirty="0"/>
              <a:t>Elvesszük az erőforrásait</a:t>
            </a:r>
          </a:p>
          <a:p>
            <a:pPr lvl="1"/>
            <a:r>
              <a:rPr lang="hu-HU" dirty="0"/>
              <a:t>Nem verseng erőforrásért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6009F-0090-4D0C-86EB-98C2D91E237B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Szimuláció</a:t>
            </a: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Mint minden szimuláció esetében az eredmények nagyban függenek a modell és a tesztadatok pontosságától</a:t>
            </a:r>
          </a:p>
          <a:p>
            <a:pPr lvl="1"/>
            <a:r>
              <a:rPr lang="hu-HU" dirty="0"/>
              <a:t>Mivel egy modellről van szó, ami soha nem a pontos mása a valóságnak a kapott eredmények jó esetben is csak közelíthetik a valósakat</a:t>
            </a:r>
          </a:p>
          <a:p>
            <a:r>
              <a:rPr lang="hu-HU" dirty="0"/>
              <a:t>A szimuláció során adatstruktúrákkal modellezik a számítógép egyes részelemeit, memória, processzor, háttértár, ...</a:t>
            </a:r>
            <a:endParaRPr lang="hu-HU" dirty="0">
              <a:solidFill>
                <a:srgbClr val="3333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A7EC-9CBB-40D1-9A06-6A657E32FE22}" type="slidenum">
              <a:rPr lang="hu-HU"/>
              <a:pPr/>
              <a:t>80</a:t>
            </a:fld>
            <a:endParaRPr lang="hu-HU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Implementáció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Mérések a megvalósított algoritmuson</a:t>
            </a:r>
          </a:p>
          <a:p>
            <a:r>
              <a:rPr lang="hu-HU"/>
              <a:t>Legmegbízhatóbb, de legköltségesebb</a:t>
            </a:r>
          </a:p>
          <a:p>
            <a:pPr lvl="1"/>
            <a:r>
              <a:rPr lang="hu-HU"/>
              <a:t>A gyakorlatban csak a legkritikusabb esetekben alkalmazzák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D2668-608C-462A-B5FF-8F5475696FF4}" type="slidenum">
              <a:rPr lang="hu-HU"/>
              <a:pPr/>
              <a:t>81</a:t>
            </a:fld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Rövidtávú ütemezés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Eldönti, hogy a processzort melyik futásra kész folyamat kapja meg</a:t>
            </a:r>
          </a:p>
          <a:p>
            <a:r>
              <a:rPr lang="hu-HU" dirty="0"/>
              <a:t>Gyakran fut</a:t>
            </a:r>
          </a:p>
          <a:p>
            <a:pPr lvl="1"/>
            <a:r>
              <a:rPr lang="hu-HU" dirty="0"/>
              <a:t>Gyorsnak kell lennie</a:t>
            </a:r>
          </a:p>
          <a:p>
            <a:pPr lvl="1"/>
            <a:r>
              <a:rPr lang="hu-HU" dirty="0"/>
              <a:t>Mindig a tárban van</a:t>
            </a:r>
          </a:p>
          <a:p>
            <a:pPr lvl="1"/>
            <a:r>
              <a:rPr lang="hu-HU" dirty="0"/>
              <a:t>Része a rendszermagnak</a:t>
            </a:r>
          </a:p>
          <a:p>
            <a:r>
              <a:rPr lang="hu-HU" dirty="0"/>
              <a:t>Ezzel foglalkozunk a továbbiakban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52ACB-74E1-43A8-8415-211BA47B4001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566</TotalTime>
  <Words>4380</Words>
  <Application>Microsoft Office PowerPoint</Application>
  <PresentationFormat>Diavetítés a képernyőre (4:3 oldalarány)</PresentationFormat>
  <Paragraphs>2327</Paragraphs>
  <Slides>81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81</vt:i4>
      </vt:variant>
    </vt:vector>
  </HeadingPairs>
  <TitlesOfParts>
    <vt:vector size="85" baseType="lpstr">
      <vt:lpstr>Arial</vt:lpstr>
      <vt:lpstr>Calibri</vt:lpstr>
      <vt:lpstr>PEN</vt:lpstr>
      <vt:lpstr>Visio</vt:lpstr>
      <vt:lpstr>Operációs rendszerek</vt:lpstr>
      <vt:lpstr>Tartalom</vt:lpstr>
      <vt:lpstr>Bevezetés</vt:lpstr>
      <vt:lpstr>Bevezetés</vt:lpstr>
      <vt:lpstr>Az ütemezés szintjei</vt:lpstr>
      <vt:lpstr>Hosszútávú ütemezés</vt:lpstr>
      <vt:lpstr>Hosszútávú ütemezés</vt:lpstr>
      <vt:lpstr>Középtávú ütemezés</vt:lpstr>
      <vt:lpstr>Rövidtávú ütemezés</vt:lpstr>
      <vt:lpstr>Állapot-átmeneti gráf</vt:lpstr>
      <vt:lpstr>CPU ütemezés</vt:lpstr>
      <vt:lpstr>Bevezetés</vt:lpstr>
      <vt:lpstr>Az ütemezési algoritmusok alapjai</vt:lpstr>
      <vt:lpstr>Az ütemezési algoritmusok alapjai</vt:lpstr>
      <vt:lpstr>Az ütemezési algoritmusok alapjai</vt:lpstr>
      <vt:lpstr>Az ütemezési algoritmusok alapjai</vt:lpstr>
      <vt:lpstr>Az ütemezési algoritmusok paraméterei</vt:lpstr>
      <vt:lpstr>Az ütemezési algoritmusok paraméterei</vt:lpstr>
      <vt:lpstr>Az ütemezési algoritmusok paraméterei</vt:lpstr>
      <vt:lpstr>Teljesítménymérés</vt:lpstr>
      <vt:lpstr>Az algoritmusokkal szembeni lehetséges követelmények</vt:lpstr>
      <vt:lpstr>Az algoritmusokkal szembeni lehetséges követelmények</vt:lpstr>
      <vt:lpstr>Az algoritmusokkal szembeni lehetséges követelmények</vt:lpstr>
      <vt:lpstr>Az algoritmusokkal szembeni lehetséges követelmények</vt:lpstr>
      <vt:lpstr>CPU ütemezés</vt:lpstr>
      <vt:lpstr>Ütemezési algoritmusok csoportosítása</vt:lpstr>
      <vt:lpstr>Ütemezési algoritmusok</vt:lpstr>
      <vt:lpstr>Egyszerű algoritmusok</vt:lpstr>
      <vt:lpstr>Legrégebben várakozó (FCFS)</vt:lpstr>
      <vt:lpstr>Példa (FCFS)</vt:lpstr>
      <vt:lpstr>Példa (FCFS)</vt:lpstr>
      <vt:lpstr>Körbeforgó (Round Robin)</vt:lpstr>
      <vt:lpstr>Körbeforgó (Round Robin)</vt:lpstr>
      <vt:lpstr>Példa (Round Robin)</vt:lpstr>
      <vt:lpstr>Példa (Round Robin)</vt:lpstr>
      <vt:lpstr>Garantált ütemezés</vt:lpstr>
      <vt:lpstr>Garantált ütemezés</vt:lpstr>
      <vt:lpstr>Korrekt eloszlás</vt:lpstr>
      <vt:lpstr>Korrekt eloszlás</vt:lpstr>
      <vt:lpstr>Korrekt eloszlás</vt:lpstr>
      <vt:lpstr>Véletlenszerű</vt:lpstr>
      <vt:lpstr>Ütemezési algoritmusok</vt:lpstr>
      <vt:lpstr>Prioritás</vt:lpstr>
      <vt:lpstr>Prioritás</vt:lpstr>
      <vt:lpstr>Prioritás</vt:lpstr>
      <vt:lpstr>Prioritásos algoritmusok</vt:lpstr>
      <vt:lpstr>Legrövidebb löketidejű (SJF) </vt:lpstr>
      <vt:lpstr>Példa (SJF)</vt:lpstr>
      <vt:lpstr>Legrövidebb hátralévő idejű (SRTF)</vt:lpstr>
      <vt:lpstr>Példa (SRTF)</vt:lpstr>
      <vt:lpstr>Legjobb válaszarány (HRS)</vt:lpstr>
      <vt:lpstr>Lottó ütemezés</vt:lpstr>
      <vt:lpstr>Lottó ütemezés</vt:lpstr>
      <vt:lpstr>Lottó ütemezés</vt:lpstr>
      <vt:lpstr>Ütemezési algoritmusok</vt:lpstr>
      <vt:lpstr>Bevezetés</vt:lpstr>
      <vt:lpstr>Többszintű sorok</vt:lpstr>
      <vt:lpstr>Statikus többszintű sorok</vt:lpstr>
      <vt:lpstr>Statikus többszintű sorok</vt:lpstr>
      <vt:lpstr>Statikus többszintű sorok</vt:lpstr>
      <vt:lpstr>Visszacsatolt többszintű sorok</vt:lpstr>
      <vt:lpstr>Visszacsatolt többszintű sorok</vt:lpstr>
      <vt:lpstr>Visszacsatolt többszintű sorok</vt:lpstr>
      <vt:lpstr>CPU ütemezés</vt:lpstr>
      <vt:lpstr>Többprocesszoros ütemezés</vt:lpstr>
      <vt:lpstr>Többprocesszoros ütemezés</vt:lpstr>
      <vt:lpstr>Többprocesszoros ütemezés</vt:lpstr>
      <vt:lpstr>CPU ütemezés</vt:lpstr>
      <vt:lpstr>Windows NT 4.0</vt:lpstr>
      <vt:lpstr>Windows NT 4.0</vt:lpstr>
      <vt:lpstr>Windows NT 4.0</vt:lpstr>
      <vt:lpstr>UNIX</vt:lpstr>
      <vt:lpstr>UNIX</vt:lpstr>
      <vt:lpstr>CPU ütemezés</vt:lpstr>
      <vt:lpstr>Az értékelés szempontjai</vt:lpstr>
      <vt:lpstr>Az értékelés szempontjai</vt:lpstr>
      <vt:lpstr>Az algoritmusok értékelésének módszerei</vt:lpstr>
      <vt:lpstr>Analitikus értékelés</vt:lpstr>
      <vt:lpstr>Szimuláció</vt:lpstr>
      <vt:lpstr>Szimuláció</vt:lpstr>
      <vt:lpstr>Implementáció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5. előadás</dc:title>
  <dc:subject>CPU ütemezés</dc:subject>
  <dc:creator>Holczinger Tibor</dc:creator>
  <cp:lastModifiedBy>Tibor Holczinger</cp:lastModifiedBy>
  <cp:revision>97</cp:revision>
  <dcterms:created xsi:type="dcterms:W3CDTF">2007-06-13T11:38:16Z</dcterms:created>
  <dcterms:modified xsi:type="dcterms:W3CDTF">2019-03-12T16:31:00Z</dcterms:modified>
</cp:coreProperties>
</file>