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8"/>
  </p:notesMasterIdLst>
  <p:sldIdLst>
    <p:sldId id="256" r:id="rId2"/>
    <p:sldId id="290" r:id="rId3"/>
    <p:sldId id="257" r:id="rId4"/>
    <p:sldId id="258" r:id="rId5"/>
    <p:sldId id="303" r:id="rId6"/>
    <p:sldId id="259" r:id="rId7"/>
    <p:sldId id="260" r:id="rId8"/>
    <p:sldId id="261" r:id="rId9"/>
    <p:sldId id="262" r:id="rId10"/>
    <p:sldId id="304" r:id="rId11"/>
    <p:sldId id="305" r:id="rId12"/>
    <p:sldId id="306" r:id="rId13"/>
    <p:sldId id="307" r:id="rId14"/>
    <p:sldId id="291" r:id="rId15"/>
    <p:sldId id="300" r:id="rId16"/>
    <p:sldId id="301" r:id="rId17"/>
    <p:sldId id="263" r:id="rId18"/>
    <p:sldId id="331" r:id="rId19"/>
    <p:sldId id="308" r:id="rId20"/>
    <p:sldId id="264" r:id="rId21"/>
    <p:sldId id="332" r:id="rId22"/>
    <p:sldId id="309" r:id="rId23"/>
    <p:sldId id="265" r:id="rId24"/>
    <p:sldId id="266" r:id="rId25"/>
    <p:sldId id="299" r:id="rId26"/>
    <p:sldId id="267" r:id="rId27"/>
    <p:sldId id="292" r:id="rId28"/>
    <p:sldId id="268" r:id="rId29"/>
    <p:sldId id="298" r:id="rId30"/>
    <p:sldId id="333" r:id="rId31"/>
    <p:sldId id="293" r:id="rId32"/>
    <p:sldId id="269" r:id="rId33"/>
    <p:sldId id="312" r:id="rId34"/>
    <p:sldId id="310" r:id="rId35"/>
    <p:sldId id="313" r:id="rId36"/>
    <p:sldId id="340" r:id="rId37"/>
    <p:sldId id="311" r:id="rId38"/>
    <p:sldId id="271" r:id="rId39"/>
    <p:sldId id="343" r:id="rId40"/>
    <p:sldId id="272" r:id="rId41"/>
    <p:sldId id="273" r:id="rId42"/>
    <p:sldId id="294" r:id="rId43"/>
    <p:sldId id="274" r:id="rId44"/>
    <p:sldId id="334" r:id="rId45"/>
    <p:sldId id="275" r:id="rId46"/>
    <p:sldId id="341" r:id="rId47"/>
    <p:sldId id="297" r:id="rId48"/>
    <p:sldId id="276" r:id="rId49"/>
    <p:sldId id="314" r:id="rId50"/>
    <p:sldId id="315" r:id="rId51"/>
    <p:sldId id="277" r:id="rId52"/>
    <p:sldId id="288" r:id="rId53"/>
    <p:sldId id="278" r:id="rId54"/>
    <p:sldId id="316" r:id="rId55"/>
    <p:sldId id="335" r:id="rId56"/>
    <p:sldId id="279" r:id="rId57"/>
    <p:sldId id="280" r:id="rId58"/>
    <p:sldId id="344" r:id="rId59"/>
    <p:sldId id="317" r:id="rId60"/>
    <p:sldId id="282" r:id="rId61"/>
    <p:sldId id="345" r:id="rId62"/>
    <p:sldId id="318" r:id="rId63"/>
    <p:sldId id="295" r:id="rId64"/>
    <p:sldId id="281" r:id="rId65"/>
    <p:sldId id="338" r:id="rId66"/>
    <p:sldId id="346" r:id="rId67"/>
    <p:sldId id="339" r:id="rId68"/>
    <p:sldId id="287" r:id="rId69"/>
    <p:sldId id="319" r:id="rId70"/>
    <p:sldId id="320" r:id="rId71"/>
    <p:sldId id="321" r:id="rId72"/>
    <p:sldId id="322" r:id="rId73"/>
    <p:sldId id="337" r:id="rId74"/>
    <p:sldId id="324" r:id="rId75"/>
    <p:sldId id="323" r:id="rId76"/>
    <p:sldId id="325" r:id="rId77"/>
    <p:sldId id="326" r:id="rId78"/>
    <p:sldId id="328" r:id="rId79"/>
    <p:sldId id="327" r:id="rId80"/>
    <p:sldId id="284" r:id="rId81"/>
    <p:sldId id="296" r:id="rId82"/>
    <p:sldId id="285" r:id="rId83"/>
    <p:sldId id="286" r:id="rId84"/>
    <p:sldId id="342" r:id="rId85"/>
    <p:sldId id="329" r:id="rId86"/>
    <p:sldId id="330" r:id="rId87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99"/>
    <a:srgbClr val="FFFFCC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30" autoAdjust="0"/>
  </p:normalViewPr>
  <p:slideViewPr>
    <p:cSldViewPr>
      <p:cViewPr varScale="1">
        <p:scale>
          <a:sx n="113" d="100"/>
          <a:sy n="113" d="100"/>
        </p:scale>
        <p:origin x="133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68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1A6109-61C3-4B50-AC53-0B8A40B79D31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48254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2019. 03. 19.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A111F-0621-4260-9B57-8D442D5A1F56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16.e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8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3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Tárkezelés (memóriakezelés)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Memória menedzsment egység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Memory-Management</a:t>
            </a:r>
            <a:r>
              <a:rPr lang="hu-HU" dirty="0"/>
              <a:t> Unit, MMU</a:t>
            </a:r>
          </a:p>
          <a:p>
            <a:pPr lvl="1"/>
            <a:r>
              <a:rPr lang="hu-HU" dirty="0"/>
              <a:t>Az a hardver egység, amely a virtuális címeket fizikai címmé alakítja</a:t>
            </a:r>
          </a:p>
          <a:p>
            <a:r>
              <a:rPr lang="hu-HU" dirty="0"/>
              <a:t>A felhasználói programok virtuális címekkel operálnak, soha nem látják a valós fizikai címeket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E2E79-57D0-4C57-B35C-67870E3BE11F}" type="slidenum">
              <a:rPr lang="hu-HU"/>
              <a:pPr/>
              <a:t>10</a:t>
            </a:fld>
            <a:endParaRPr lang="hu-H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dinamikus logikai címképzés alapvető módszerei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Bázis-relatív címzés</a:t>
            </a:r>
          </a:p>
          <a:p>
            <a:r>
              <a:rPr lang="hu-HU"/>
              <a:t>Utasításszámláló relatív címzés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F81FF-7E4F-4D33-95EF-5A35F292F891}" type="slidenum">
              <a:rPr lang="hu-HU"/>
              <a:pPr/>
              <a:t>11</a:t>
            </a:fld>
            <a:endParaRPr lang="hu-H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Bázis-relatív címzés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program tetszőleges helyre betölthető</a:t>
            </a:r>
          </a:p>
          <a:p>
            <a:r>
              <a:rPr lang="hu-HU"/>
              <a:t>A bázisregisztert a betöltési kezdőcímre állítva a program végrehajtható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0C1CB-D8AF-44EA-A814-79677BD66119}" type="slidenum">
              <a:rPr lang="hu-HU"/>
              <a:pPr/>
              <a:t>12</a:t>
            </a:fld>
            <a:endParaRPr lang="hu-HU"/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9072" y="3200400"/>
            <a:ext cx="701812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Utasításszámláló relatív címzés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Pozíció-független kód</a:t>
            </a:r>
          </a:p>
          <a:p>
            <a:pPr lvl="1"/>
            <a:r>
              <a:rPr lang="hu-HU"/>
              <a:t>Csak pozíció-független virtuális címeket tartalmaz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74485-172D-4DEE-AE43-D9D7FB9775F8}" type="slidenum">
              <a:rPr lang="hu-HU"/>
              <a:pPr/>
              <a:t>13</a:t>
            </a:fld>
            <a:endParaRPr lang="hu-HU"/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478" y="2971800"/>
            <a:ext cx="761652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Tárkezelés</a:t>
            </a:r>
            <a:endParaRPr lang="en-US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Programok kisebb tárterületen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eddigi módszereknél a fizikai memória mérete behatárolta a futtatható kód méretét</a:t>
            </a:r>
          </a:p>
          <a:p>
            <a:pPr lvl="1"/>
            <a:r>
              <a:rPr lang="hu-HU" dirty="0"/>
              <a:t>A programnak és az adatoknak a memóriában kellett lennie</a:t>
            </a:r>
          </a:p>
          <a:p>
            <a:r>
              <a:rPr lang="hu-HU" dirty="0"/>
              <a:t>Ötlet: Nem kell az egész programnak a memóriában lennie</a:t>
            </a:r>
          </a:p>
          <a:p>
            <a:r>
              <a:rPr lang="hu-HU" dirty="0"/>
              <a:t>Futás közben nincs az egész program a tárban </a:t>
            </a:r>
          </a:p>
          <a:p>
            <a:pPr lvl="1"/>
            <a:r>
              <a:rPr lang="hu-HU" dirty="0"/>
              <a:t>Szükség esetén töltődnek be egyes programrészek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EEBF0-E125-47AF-B7C6-365A93504D21}" type="slidenum">
              <a:rPr lang="hu-HU"/>
              <a:pPr/>
              <a:t>15</a:t>
            </a:fld>
            <a:endParaRPr lang="hu-H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Késleltetett betöltés</a:t>
            </a: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Dinamikus betöltés (</a:t>
            </a:r>
            <a:r>
              <a:rPr lang="en-US"/>
              <a:t>dynamic loading</a:t>
            </a:r>
            <a:r>
              <a:rPr lang="hu-HU"/>
              <a:t>)</a:t>
            </a:r>
          </a:p>
          <a:p>
            <a:r>
              <a:rPr lang="hu-HU"/>
              <a:t>Dinamikus kapcsolatszerkesztés, dinamikusan betöltött könyvtárak (</a:t>
            </a:r>
            <a:r>
              <a:rPr lang="en-US"/>
              <a:t>dynamic linking</a:t>
            </a:r>
            <a:r>
              <a:rPr lang="hu-HU"/>
              <a:t>)</a:t>
            </a:r>
          </a:p>
          <a:p>
            <a:r>
              <a:rPr lang="hu-HU"/>
              <a:t>Átfedő programrészek (</a:t>
            </a:r>
            <a:r>
              <a:rPr lang="en-US"/>
              <a:t>overlay</a:t>
            </a:r>
            <a:r>
              <a:rPr lang="hu-HU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B742-CEA0-44D2-BB5D-64519BD0C7E8}" type="slidenum">
              <a:rPr lang="hu-HU"/>
              <a:pPr/>
              <a:t>16</a:t>
            </a:fld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Dinamikus betöltés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1000" indent="-381000"/>
            <a:r>
              <a:rPr lang="hu-HU" dirty="0"/>
              <a:t>A programhoz tartozó egyes eljárások a háttértáron helyezkednek el</a:t>
            </a:r>
          </a:p>
          <a:p>
            <a:pPr marL="381000" indent="-381000"/>
            <a:r>
              <a:rPr lang="hu-HU" dirty="0"/>
              <a:t>Ha szükség van rájuk, akkor speciális programrészlet ezt betölti</a:t>
            </a:r>
          </a:p>
          <a:p>
            <a:pPr marL="381000" indent="-381000"/>
            <a:r>
              <a:rPr lang="hu-HU" dirty="0"/>
              <a:t>Így lényegesen kisebb tárterületet foglal el</a:t>
            </a:r>
          </a:p>
          <a:p>
            <a:pPr marL="381000" indent="-381000"/>
            <a:r>
              <a:rPr lang="hu-HU" dirty="0"/>
              <a:t>A ritkán használt eljárások nem foglalják a tárat</a:t>
            </a:r>
            <a:endParaRPr lang="en-US" dirty="0"/>
          </a:p>
          <a:p>
            <a:pPr marL="781050" lvl="1" indent="-381000"/>
            <a:r>
              <a:rPr lang="hu-HU" dirty="0"/>
              <a:t>Például biztonsági mentés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FB22D-F345-4C56-8890-FB3D530C7AAF}" type="slidenum">
              <a:rPr lang="hu-HU"/>
              <a:pPr/>
              <a:t>17</a:t>
            </a:fld>
            <a:endParaRPr lang="hu-H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Dinamikus betöltés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1000" indent="-381000"/>
            <a:r>
              <a:rPr lang="hu-HU" dirty="0"/>
              <a:t>A megoldás a programozó feladata, az operációs rendszer nem nyújt támogatás</a:t>
            </a:r>
          </a:p>
          <a:p>
            <a:pPr marL="381000" indent="-381000"/>
            <a:r>
              <a:rPr lang="hu-HU" dirty="0"/>
              <a:t>Lépései</a:t>
            </a:r>
          </a:p>
          <a:p>
            <a:pPr marL="800100" lvl="1" indent="-342900">
              <a:buFontTx/>
              <a:buAutoNum type="arabicPeriod"/>
            </a:pPr>
            <a:r>
              <a:rPr lang="hu-HU" dirty="0"/>
              <a:t>Hívás</a:t>
            </a:r>
          </a:p>
          <a:p>
            <a:pPr marL="800100" lvl="1" indent="-342900">
              <a:buFontTx/>
              <a:buAutoNum type="arabicPeriod"/>
            </a:pPr>
            <a:r>
              <a:rPr lang="hu-HU" dirty="0"/>
              <a:t>Ellenőrzés: memóriában van?</a:t>
            </a:r>
          </a:p>
          <a:p>
            <a:pPr marL="800100" lvl="1" indent="-342900">
              <a:buFontTx/>
              <a:buAutoNum type="arabicPeriod"/>
            </a:pPr>
            <a:r>
              <a:rPr lang="hu-HU" dirty="0"/>
              <a:t>Speciális programrész betöltése a memóriába, vezérlést átadja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FB22D-F345-4C56-8890-FB3D530C7AAF}" type="slidenum">
              <a:rPr lang="hu-HU"/>
              <a:pPr/>
              <a:t>18</a:t>
            </a:fld>
            <a:endParaRPr lang="hu-H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Dinamikus betöltés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6D12B-C369-4701-AE26-5A6DA07A40E2}" type="slidenum">
              <a:rPr lang="hu-HU"/>
              <a:pPr/>
              <a:t>19</a:t>
            </a:fld>
            <a:endParaRPr lang="hu-HU"/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0"/>
            <a:ext cx="686030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Tartalom</a:t>
            </a: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Bevezetés</a:t>
            </a:r>
          </a:p>
          <a:p>
            <a:r>
              <a:rPr lang="hu-HU" dirty="0"/>
              <a:t>A program címeinek leképzése</a:t>
            </a:r>
          </a:p>
          <a:p>
            <a:r>
              <a:rPr lang="hu-HU" dirty="0"/>
              <a:t>Társzervezési elvek</a:t>
            </a:r>
          </a:p>
          <a:p>
            <a:pPr lvl="1"/>
            <a:r>
              <a:rPr lang="hu-HU" dirty="0"/>
              <a:t>Egypartíciós rendszer</a:t>
            </a:r>
          </a:p>
          <a:p>
            <a:pPr lvl="1"/>
            <a:r>
              <a:rPr lang="hu-HU" dirty="0"/>
              <a:t>Többpartíciós rendszer</a:t>
            </a:r>
          </a:p>
          <a:p>
            <a:pPr lvl="1"/>
            <a:r>
              <a:rPr lang="hu-HU" dirty="0"/>
              <a:t>Tárcsere</a:t>
            </a:r>
          </a:p>
          <a:p>
            <a:pPr lvl="1"/>
            <a:r>
              <a:rPr lang="hu-HU" dirty="0"/>
              <a:t>Szegmensszervezés</a:t>
            </a:r>
          </a:p>
          <a:p>
            <a:pPr lvl="1"/>
            <a:r>
              <a:rPr lang="hu-HU" dirty="0"/>
              <a:t>Lapszervezés</a:t>
            </a:r>
          </a:p>
          <a:p>
            <a:pPr lvl="1"/>
            <a:r>
              <a:rPr lang="hu-HU" dirty="0"/>
              <a:t>Kombinált szegmens- és lapszervezés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B3CF9-3677-47CD-89CA-20184F95025A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/>
              <a:t>Dinamikusan betöltött könyvtárak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dinamikus betöltés módosított, az operációs rendszer által támogatott változata</a:t>
            </a:r>
          </a:p>
          <a:p>
            <a:r>
              <a:rPr lang="hu-HU" dirty="0"/>
              <a:t>A rendszerkönyvtárak eljárásai helyett csak egy csonk (</a:t>
            </a:r>
            <a:r>
              <a:rPr lang="en-GB" dirty="0"/>
              <a:t>stub</a:t>
            </a:r>
            <a:r>
              <a:rPr lang="hu-HU" dirty="0"/>
              <a:t>) kerül a programba</a:t>
            </a:r>
          </a:p>
          <a:p>
            <a:pPr lvl="1"/>
            <a:r>
              <a:rPr lang="hu-HU" dirty="0"/>
              <a:t>Tartalmaz valamilyen hivatkozást egy könyváron belüli eljárásra</a:t>
            </a:r>
          </a:p>
          <a:p>
            <a:r>
              <a:rPr lang="hu-HU" dirty="0"/>
              <a:t>A csonk az első híváskor fogja az eljárást a tárba tölteni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2F62-A2DB-41D0-B4B0-16965FA2F784}" type="slidenum">
              <a:rPr lang="hu-HU"/>
              <a:pPr/>
              <a:t>20</a:t>
            </a:fld>
            <a:endParaRPr lang="hu-H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/>
              <a:t>Dinamikusan betöltött könyvtárak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Előnye</a:t>
            </a:r>
          </a:p>
          <a:p>
            <a:pPr lvl="1"/>
            <a:r>
              <a:rPr lang="hu-HU" dirty="0"/>
              <a:t>Csökkentett tárfelhasználás</a:t>
            </a:r>
          </a:p>
          <a:p>
            <a:pPr lvl="1"/>
            <a:r>
              <a:rPr lang="hu-HU" dirty="0"/>
              <a:t>Könyvtárban levő hibákat egy helyen kell módosítani</a:t>
            </a:r>
          </a:p>
          <a:p>
            <a:r>
              <a:rPr lang="hu-HU" dirty="0"/>
              <a:t>Hátrány</a:t>
            </a:r>
          </a:p>
          <a:p>
            <a:pPr lvl="1"/>
            <a:r>
              <a:rPr lang="hu-HU" dirty="0"/>
              <a:t>Verziókontroll nehéz (</a:t>
            </a:r>
            <a:r>
              <a:rPr lang="hu-HU" dirty="0" err="1"/>
              <a:t>dll</a:t>
            </a:r>
            <a:r>
              <a:rPr lang="hu-HU" dirty="0"/>
              <a:t> pokol)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B2F62-A2DB-41D0-B4B0-16965FA2F784}" type="slidenum">
              <a:rPr lang="hu-HU"/>
              <a:pPr/>
              <a:t>21</a:t>
            </a:fld>
            <a:endParaRPr lang="hu-H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/>
              <a:t>Dinamikusan betöltött könyvtárak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9B88A-E3CE-4CD5-8D19-4FFF7935D315}" type="slidenum">
              <a:rPr lang="hu-HU"/>
              <a:pPr/>
              <a:t>22</a:t>
            </a:fld>
            <a:endParaRPr lang="hu-HU"/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133600"/>
            <a:ext cx="709784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Átfedő programrészek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programot részekre bontjuk, amelyek közül egy időben csak az egyik dolgozik</a:t>
            </a:r>
          </a:p>
          <a:p>
            <a:r>
              <a:rPr lang="hu-HU" dirty="0"/>
              <a:t>A részek közül egyszerre csak egy van a memóriában</a:t>
            </a:r>
          </a:p>
          <a:p>
            <a:r>
              <a:rPr lang="hu-HU" dirty="0"/>
              <a:t>A megoldás a programozó feladata, az operációs rendszer nem nyújt támogatás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65704-83E1-4D50-868D-2B34D699410F}" type="slidenum">
              <a:rPr lang="hu-HU"/>
              <a:pPr/>
              <a:t>23</a:t>
            </a:fld>
            <a:endParaRPr lang="hu-H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Átfedő programrészek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4BFF4-C305-430B-ADDF-6BBF1191FDB9}" type="slidenum">
              <a:rPr lang="hu-HU"/>
              <a:pPr/>
              <a:t>24</a:t>
            </a:fld>
            <a:endParaRPr lang="hu-HU"/>
          </a:p>
        </p:txBody>
      </p:sp>
      <p:pic>
        <p:nvPicPr>
          <p:cNvPr id="3277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828800"/>
            <a:ext cx="678162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Tárkezelés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Társzervezési elvek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Társzervezési elvek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Egypartíciós rendszer</a:t>
            </a:r>
          </a:p>
          <a:p>
            <a:r>
              <a:rPr lang="hu-HU" dirty="0"/>
              <a:t>Többpartíciós rendszer</a:t>
            </a:r>
          </a:p>
          <a:p>
            <a:r>
              <a:rPr lang="hu-HU" dirty="0"/>
              <a:t>Tárcsere (</a:t>
            </a:r>
            <a:r>
              <a:rPr lang="en-GB" dirty="0"/>
              <a:t>swap</a:t>
            </a:r>
            <a:r>
              <a:rPr lang="hu-HU" dirty="0"/>
              <a:t>)</a:t>
            </a:r>
          </a:p>
          <a:p>
            <a:r>
              <a:rPr lang="hu-HU" dirty="0"/>
              <a:t>Szegmensszervezés</a:t>
            </a:r>
          </a:p>
          <a:p>
            <a:r>
              <a:rPr lang="hu-HU" dirty="0"/>
              <a:t>Lapszervezés</a:t>
            </a:r>
          </a:p>
          <a:p>
            <a:r>
              <a:rPr lang="hu-HU" dirty="0"/>
              <a:t>Kombinált szegmens- és lapszervezés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22C9-2D82-4335-8E5A-E997D8796566}" type="slidenum">
              <a:rPr lang="hu-HU"/>
              <a:pPr/>
              <a:t>26</a:t>
            </a:fld>
            <a:endParaRPr lang="hu-H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Társzervezési elvek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Egypartíciós rendszer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Egypartíciós rendszer</a:t>
            </a: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Az operációs rendszeren felüli folytonos címtartományt egy folyamat használja</a:t>
            </a:r>
          </a:p>
          <a:p>
            <a:r>
              <a:rPr lang="hu-HU" dirty="0"/>
              <a:t>A program az első szabad címre töltődik be</a:t>
            </a:r>
          </a:p>
          <a:p>
            <a:r>
              <a:rPr lang="hu-HU" dirty="0"/>
              <a:t>Ha az operációs rendszernek több tárra van szüksége, akkor azt </a:t>
            </a:r>
          </a:p>
          <a:p>
            <a:pPr lvl="1"/>
            <a:r>
              <a:rPr lang="hu-HU" dirty="0"/>
              <a:t>Vagy a program által nem használt területről lopja el</a:t>
            </a:r>
          </a:p>
          <a:p>
            <a:pPr lvl="1"/>
            <a:r>
              <a:rPr lang="hu-HU" dirty="0"/>
              <a:t>Vagy a programot át kell helyezni, ami hardver támogatás nélkül nehézkes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C846B-7378-40F0-BE90-F5BF65E126CF}" type="slidenum">
              <a:rPr lang="hu-HU"/>
              <a:pPr/>
              <a:t>28</a:t>
            </a:fld>
            <a:endParaRPr lang="hu-H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Egypartíciós rendszer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operációs rendszer területének védelmére elegendő egy regiszter</a:t>
            </a:r>
          </a:p>
          <a:p>
            <a:r>
              <a:rPr lang="hu-HU" dirty="0"/>
              <a:t>Tárkezelő hardver figyeli, hogy minden hivatkozás a tárolt cím felett legyen</a:t>
            </a:r>
          </a:p>
          <a:p>
            <a:r>
              <a:rPr lang="hu-HU" dirty="0"/>
              <a:t>Rendszermódban ez a védelem kikapcsol, a teljes memória használható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1815-FD50-462B-A9CF-B9A5839E9F8A}" type="slidenum">
              <a:rPr lang="hu-HU"/>
              <a:pPr/>
              <a:t>29</a:t>
            </a:fld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teljesítményt egyik legjobban befolyásoló tényező a központi tár szervezése</a:t>
            </a:r>
          </a:p>
          <a:p>
            <a:r>
              <a:rPr lang="hu-HU" dirty="0"/>
              <a:t>A multiprogramozás és a programok méretének növekedése miatt a virtuális tár kezelés is szükséges</a:t>
            </a:r>
          </a:p>
          <a:p>
            <a:r>
              <a:rPr lang="hu-HU" dirty="0"/>
              <a:t>A címzési módok és a hardveres támogatás határozza meg, hogy egy operációs rendszer milyen tárkezelési sémát tud megvalósítani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A082-18F5-41C2-9D4F-B26CC7BEC5A7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Egypartíciós rendszer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1815-FD50-462B-A9CF-B9A5839E9F8A}" type="slidenum">
              <a:rPr lang="hu-HU"/>
              <a:pPr/>
              <a:t>30</a:t>
            </a:fld>
            <a:endParaRPr lang="hu-HU"/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1828800"/>
            <a:ext cx="727605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Társzervezési elvek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Többpartíciós rendszer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Többpartíciós rendszer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</a:t>
            </a:r>
            <a:r>
              <a:rPr lang="hu-HU" dirty="0" err="1"/>
              <a:t>multiprogramozás</a:t>
            </a:r>
            <a:r>
              <a:rPr lang="hu-HU" dirty="0"/>
              <a:t> miatt egyszerre több folyamat tartózkodik a tárban</a:t>
            </a:r>
          </a:p>
          <a:p>
            <a:r>
              <a:rPr lang="hu-HU" dirty="0"/>
              <a:t>Lehetséges megoldások</a:t>
            </a:r>
          </a:p>
          <a:p>
            <a:pPr lvl="1"/>
            <a:r>
              <a:rPr lang="hu-HU" dirty="0"/>
              <a:t>Fix partíciós rendszerek</a:t>
            </a:r>
          </a:p>
          <a:p>
            <a:pPr lvl="1"/>
            <a:r>
              <a:rPr lang="hu-HU" dirty="0"/>
              <a:t>Változó méretű partíció</a:t>
            </a:r>
            <a:r>
              <a:rPr lang="en-US" dirty="0"/>
              <a:t>k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ED9AD-1220-4496-8011-42E8EF36BF60}" type="slidenum">
              <a:rPr lang="hu-HU"/>
              <a:pPr/>
              <a:t>32</a:t>
            </a:fld>
            <a:endParaRPr lang="hu-H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Fix partíció</a:t>
            </a: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Korai rendszerekben az operációs rendszeren felüli tárterületet részekre osztották</a:t>
            </a:r>
          </a:p>
          <a:p>
            <a:pPr lvl="1"/>
            <a:r>
              <a:rPr lang="hu-HU" dirty="0"/>
              <a:t>A partíciók határa a rendszer futása alatt nem változhatott (rögzített partíciók)</a:t>
            </a:r>
          </a:p>
          <a:p>
            <a:r>
              <a:rPr lang="hu-HU" dirty="0"/>
              <a:t>A tárterületet rosszul használja ki</a:t>
            </a:r>
          </a:p>
          <a:p>
            <a:r>
              <a:rPr lang="hu-HU" dirty="0"/>
              <a:t>A szervezés a tár </a:t>
            </a:r>
            <a:r>
              <a:rPr lang="hu-HU" dirty="0">
                <a:solidFill>
                  <a:srgbClr val="C00000"/>
                </a:solidFill>
              </a:rPr>
              <a:t>belső </a:t>
            </a:r>
            <a:r>
              <a:rPr lang="hu-HU" dirty="0" err="1">
                <a:solidFill>
                  <a:srgbClr val="C00000"/>
                </a:solidFill>
              </a:rPr>
              <a:t>tördelődés</a:t>
            </a:r>
            <a:r>
              <a:rPr lang="hu-HU" dirty="0" err="1"/>
              <a:t>éhez</a:t>
            </a:r>
            <a:r>
              <a:rPr lang="hu-HU" dirty="0"/>
              <a:t> vezet</a:t>
            </a:r>
          </a:p>
          <a:p>
            <a:pPr lvl="1"/>
            <a:r>
              <a:rPr lang="hu-HU" dirty="0"/>
              <a:t>A folyamatok nem használják ki teljesen a rendelkezésükre álló területet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1ED35-C322-47FC-8EF7-4BC7197F62EF}" type="slidenum">
              <a:rPr lang="hu-HU"/>
              <a:pPr/>
              <a:t>33</a:t>
            </a:fld>
            <a:endParaRPr lang="hu-H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Belső tördelődés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F3BBA-F769-4372-85E8-588FDB5280FD}" type="slidenum">
              <a:rPr lang="hu-HU"/>
              <a:pPr/>
              <a:t>34</a:t>
            </a:fld>
            <a:endParaRPr lang="hu-HU"/>
          </a:p>
        </p:txBody>
      </p:sp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399" y="1905000"/>
            <a:ext cx="723002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Változó partíciós rendszerek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partíció a program igényeinek megfelelő méretű</a:t>
            </a:r>
          </a:p>
          <a:p>
            <a:r>
              <a:rPr lang="hu-HU" dirty="0"/>
              <a:t>Belső tördelődés nincs, hiszen csak a szükséges memóriát kapják meg a folyamatok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19CD-5E3A-4E87-94AF-2DBACA270666}" type="slidenum">
              <a:rPr lang="hu-HU"/>
              <a:pPr/>
              <a:t>35</a:t>
            </a:fld>
            <a:endParaRPr lang="hu-H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Változó partíciós rendszerek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Szabad terület tördelődésének kialakulása</a:t>
            </a:r>
          </a:p>
          <a:p>
            <a:pPr lvl="1"/>
            <a:r>
              <a:rPr lang="hu-HU" dirty="0"/>
              <a:t>Egy folyamat lefutásakor a használt memória felszabadul</a:t>
            </a:r>
          </a:p>
          <a:p>
            <a:pPr lvl="1"/>
            <a:r>
              <a:rPr lang="hu-HU" dirty="0"/>
              <a:t>Az operációs rendszer nyilvántartja ezeket a területeket, az egymás melletti szabad területeket automatikusan összevonja</a:t>
            </a:r>
          </a:p>
          <a:p>
            <a:pPr lvl="1"/>
            <a:r>
              <a:rPr lang="hu-HU" dirty="0"/>
              <a:t>Sokszor ezen területek nem szomszédosak, így a szabad memória kis részekre oszlik (</a:t>
            </a:r>
            <a:r>
              <a:rPr lang="hu-HU" dirty="0">
                <a:solidFill>
                  <a:srgbClr val="C00000"/>
                </a:solidFill>
              </a:rPr>
              <a:t>külső tördelődés</a:t>
            </a:r>
            <a:r>
              <a:rPr lang="hu-HU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219CD-5E3A-4E87-94AF-2DBACA270666}" type="slidenum">
              <a:rPr lang="hu-HU"/>
              <a:pPr/>
              <a:t>36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82790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Külső tördelődés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A918B-3D47-4E49-8D48-13FE86EC49BD}" type="slidenum">
              <a:rPr lang="hu-HU"/>
              <a:pPr/>
              <a:t>37</a:t>
            </a:fld>
            <a:endParaRPr lang="hu-HU"/>
          </a:p>
        </p:txBody>
      </p:sp>
      <p:pic>
        <p:nvPicPr>
          <p:cNvPr id="870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81200"/>
            <a:ext cx="7382624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Tömörítés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Szabad terület tömörítése (</a:t>
            </a:r>
            <a:r>
              <a:rPr lang="en-GB" dirty="0"/>
              <a:t>compaction, garbage collection, </a:t>
            </a:r>
            <a:r>
              <a:rPr lang="en-US" dirty="0"/>
              <a:t>defragmentation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Ha a külső tördelődés meghalad egy bizonyos fokot, lehetetlenné teheti újabb folyamat elindítását</a:t>
            </a:r>
          </a:p>
          <a:p>
            <a:pPr lvl="2"/>
            <a:r>
              <a:rPr lang="hu-HU" dirty="0"/>
              <a:t>Elegendő szabad terület van, de ezek nem alkotnak egy folyamatos címtartományt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17C4D-1037-49DC-BFD5-3B9E3A55BC90}" type="slidenum">
              <a:rPr lang="hu-HU"/>
              <a:pPr/>
              <a:t>38</a:t>
            </a:fld>
            <a:endParaRPr lang="hu-H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Tömörítés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Léteznek tömörítő algoritmusok, melyek a szabad helyeket a tár egyik végére rendezik</a:t>
            </a:r>
          </a:p>
          <a:p>
            <a:pPr lvl="1"/>
            <a:r>
              <a:rPr lang="hu-HU" dirty="0"/>
              <a:t>Időigényesek, nem biztos, hogy megéri futtatni őket</a:t>
            </a:r>
          </a:p>
          <a:p>
            <a:pPr lvl="1"/>
            <a:r>
              <a:rPr lang="hu-HU" dirty="0"/>
              <a:t>Váratlanul van szükség a futtatására, így a válaszidő hirtelen megnőhet</a:t>
            </a:r>
          </a:p>
          <a:p>
            <a:pPr lvl="1"/>
            <a:r>
              <a:rPr lang="hu-HU" dirty="0"/>
              <a:t>Tárterületek mozgatásához a betöltéskor is felhasznált áthelyezési információkat meg kell őrizni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17C4D-1037-49DC-BFD5-3B9E3A55BC90}" type="slidenum">
              <a:rPr lang="hu-HU"/>
              <a:pPr/>
              <a:t>39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2842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program címeinek leképzése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program a saját címtartományát folytonosnak tekinti</a:t>
            </a:r>
          </a:p>
          <a:p>
            <a:pPr lvl="1"/>
            <a:r>
              <a:rPr lang="hu-HU" dirty="0"/>
              <a:t>0-tól a program maximális címéig</a:t>
            </a:r>
          </a:p>
          <a:p>
            <a:r>
              <a:rPr lang="hu-HU" dirty="0"/>
              <a:t>A programok végrehajtása gyakorlatilag soha nem a nulladik fizikai címtől kezdve történik</a:t>
            </a:r>
          </a:p>
          <a:p>
            <a:pPr lvl="1"/>
            <a:r>
              <a:rPr lang="hu-HU" dirty="0"/>
              <a:t>A logikai és a fizikai címtartomány különbözik</a:t>
            </a:r>
          </a:p>
          <a:p>
            <a:pPr lvl="2"/>
            <a:r>
              <a:rPr lang="hu-HU" dirty="0"/>
              <a:t>A logikai és fizikai tartomány között konverzió szükséges</a:t>
            </a:r>
            <a:endParaRPr lang="en-US" dirty="0"/>
          </a:p>
          <a:p>
            <a:pPr lvl="1"/>
            <a:r>
              <a:rPr lang="hu-HU" dirty="0"/>
              <a:t>Gyakran nem is folytonos a fizikai címtartomány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26BE-999C-4BDF-AACF-54550D017226}" type="slidenum">
              <a:rPr lang="hu-HU"/>
              <a:pPr/>
              <a:t>4</a:t>
            </a:fld>
            <a:endParaRPr lang="hu-H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Terület lefoglalás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Tárterület választás egy program számára</a:t>
            </a:r>
          </a:p>
          <a:p>
            <a:pPr lvl="1"/>
            <a:r>
              <a:rPr lang="hu-HU" dirty="0"/>
              <a:t>Legjobban illeszkedő (</a:t>
            </a:r>
            <a:r>
              <a:rPr lang="en-GB" dirty="0"/>
              <a:t>best fit</a:t>
            </a:r>
            <a:r>
              <a:rPr lang="hu-HU" dirty="0"/>
              <a:t>): A legkisebb elegendő méretű terület</a:t>
            </a:r>
          </a:p>
          <a:p>
            <a:pPr lvl="1"/>
            <a:r>
              <a:rPr lang="hu-HU" dirty="0"/>
              <a:t>Első illeszkedő (</a:t>
            </a:r>
            <a:r>
              <a:rPr lang="en-GB" dirty="0"/>
              <a:t>first fit</a:t>
            </a:r>
            <a:r>
              <a:rPr lang="hu-HU" dirty="0"/>
              <a:t>): A tárterület elejéről indulva a legelső </a:t>
            </a:r>
            <a:r>
              <a:rPr lang="hu-HU" dirty="0" err="1"/>
              <a:t>elgendő</a:t>
            </a:r>
            <a:r>
              <a:rPr lang="hu-HU" dirty="0"/>
              <a:t> méretű terület</a:t>
            </a:r>
          </a:p>
          <a:p>
            <a:pPr lvl="1"/>
            <a:r>
              <a:rPr lang="hu-HU" dirty="0"/>
              <a:t>Következő illeszkedő (</a:t>
            </a:r>
            <a:r>
              <a:rPr lang="en-GB" dirty="0"/>
              <a:t>next fit</a:t>
            </a:r>
            <a:r>
              <a:rPr lang="hu-HU" dirty="0"/>
              <a:t>): Az utoljára lefoglalttól indulva a legelső elegendő méretű terület</a:t>
            </a:r>
          </a:p>
          <a:p>
            <a:pPr lvl="1"/>
            <a:r>
              <a:rPr lang="hu-HU" dirty="0"/>
              <a:t>Legrosszabban illeszkedő (</a:t>
            </a:r>
            <a:r>
              <a:rPr lang="en-GB" dirty="0"/>
              <a:t>worst fit</a:t>
            </a:r>
            <a:r>
              <a:rPr lang="hu-HU" dirty="0"/>
              <a:t>): A legnagyobb szabad területből foglalunk le</a:t>
            </a:r>
          </a:p>
          <a:p>
            <a:r>
              <a:rPr lang="hu-HU" dirty="0"/>
              <a:t>A legrosszabban illeszkedő a leggyengébb, a többi algoritmus hasonló hatékonyságú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9DB33-D9D6-4DF8-A40C-2090E9D9BE65}" type="slidenum">
              <a:rPr lang="hu-HU"/>
              <a:pPr/>
              <a:t>40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Védelem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Nem csak az operációs rendszer tárterületét kell védeni, hanem a folyamatok területét is a többi folyamattól</a:t>
            </a:r>
          </a:p>
          <a:p>
            <a:r>
              <a:rPr lang="hu-HU" dirty="0"/>
              <a:t>Két regiszter szükséges, melyek a partíció két végének a címét tárolja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12239-FF54-443B-8C28-E25213ABAE10}" type="slidenum">
              <a:rPr lang="hu-HU"/>
              <a:pPr/>
              <a:t>41</a:t>
            </a:fld>
            <a:endParaRPr lang="hu-HU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038600"/>
            <a:ext cx="3994150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Társzervezési elvek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Tárcsere</a:t>
            </a: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Tárcsere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operációs rendszer egy folyamat teljes tárterületét a háttértárra másolja </a:t>
            </a:r>
          </a:p>
          <a:p>
            <a:pPr lvl="1"/>
            <a:r>
              <a:rPr lang="hu-HU" dirty="0"/>
              <a:t>Így szabadítva fel területet más folyamatoknak</a:t>
            </a:r>
          </a:p>
          <a:p>
            <a:r>
              <a:rPr lang="hu-HU" dirty="0"/>
              <a:t>Perifériás átvitel miatt időigényes</a:t>
            </a:r>
          </a:p>
          <a:p>
            <a:pPr lvl="1"/>
            <a:r>
              <a:rPr lang="hu-HU" dirty="0"/>
              <a:t>Több idő, mint egy környezetváltás</a:t>
            </a:r>
          </a:p>
          <a:p>
            <a:r>
              <a:rPr lang="hu-HU" dirty="0"/>
              <a:t>Figyelhetünk arra, hogy egy a háttéráron is meglévő változatlan tartományt nem kell újra kiírni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2F5B-A94F-4B62-A27A-4E0C83496D64}" type="slidenum">
              <a:rPr lang="hu-HU"/>
              <a:pPr/>
              <a:t>43</a:t>
            </a:fld>
            <a:endParaRPr lang="hu-H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Tárcsere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Felmerülő problémák</a:t>
            </a:r>
          </a:p>
          <a:p>
            <a:pPr lvl="1"/>
            <a:r>
              <a:rPr lang="hu-HU" dirty="0"/>
              <a:t>Melyik folyamatot tegyük ki, ha tárterültre van szükség</a:t>
            </a:r>
          </a:p>
          <a:p>
            <a:pPr lvl="1"/>
            <a:r>
              <a:rPr lang="hu-HU" dirty="0"/>
              <a:t>Melyik folyamatot hozzuk vissza, ha felszabadul tárterület</a:t>
            </a:r>
          </a:p>
          <a:p>
            <a:pPr lvl="1"/>
            <a:r>
              <a:rPr lang="hu-HU" dirty="0"/>
              <a:t>Kiéheztetés veszélye</a:t>
            </a:r>
          </a:p>
          <a:p>
            <a:pPr lvl="1"/>
            <a:r>
              <a:rPr lang="hu-HU" dirty="0"/>
              <a:t>Kerülendő a felesleges pakolgatás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52F5B-A94F-4B62-A27A-4E0C83496D64}" type="slidenum">
              <a:rPr lang="hu-HU"/>
              <a:pPr/>
              <a:t>44</a:t>
            </a:fld>
            <a:endParaRPr lang="hu-H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tárcsere korszerű módszerei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következő társzervezési elvek (szegmens- és lapszervezés) lehetővé teszik, hogy egy folyamat logikailag folytonos címtartománya fizikailag ne legyen folytonos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B01B-B218-48F3-A245-9F0C6DF79B98}" type="slidenum">
              <a:rPr lang="hu-HU"/>
              <a:pPr/>
              <a:t>45</a:t>
            </a:fld>
            <a:endParaRPr lang="hu-H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tárcsere korszerű módszerei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folyamatnak nincs a teljes címtartománya a memóriában</a:t>
            </a:r>
          </a:p>
          <a:p>
            <a:r>
              <a:rPr lang="hu-HU" dirty="0"/>
              <a:t>Előfordulhat olyan hivatkozás, melyhez nem tartozik érvényes fizikai cím</a:t>
            </a:r>
          </a:p>
          <a:p>
            <a:pPr lvl="1"/>
            <a:r>
              <a:rPr lang="hu-HU" dirty="0"/>
              <a:t>Hardverelemek segítségével a rendszer betölti </a:t>
            </a:r>
            <a:r>
              <a:rPr lang="en-US" dirty="0"/>
              <a:t>a</a:t>
            </a:r>
            <a:r>
              <a:rPr lang="hu-HU" dirty="0"/>
              <a:t> szükséges címtartományt és folytatja a folyamat futtatását</a:t>
            </a:r>
          </a:p>
          <a:p>
            <a:r>
              <a:rPr lang="hu-HU" dirty="0"/>
              <a:t>Futás közbeni címleképzés történik</a:t>
            </a:r>
          </a:p>
          <a:p>
            <a:pPr lvl="1"/>
            <a:r>
              <a:rPr lang="hu-HU" dirty="0"/>
              <a:t>Csak hardveres támogatással megfelelő sebességű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B01B-B218-48F3-A245-9F0C6DF79B98}" type="slidenum">
              <a:rPr lang="hu-HU"/>
              <a:pPr/>
              <a:t>46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957325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Társzervezési elvek</a:t>
            </a: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Szegmensszervezés</a:t>
            </a:r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Szegmensszervezés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program memóriája nem egybefüggő terület</a:t>
            </a:r>
          </a:p>
          <a:p>
            <a:pPr lvl="1"/>
            <a:r>
              <a:rPr lang="hu-HU" dirty="0"/>
              <a:t>Önmagukban folytonos blokkok halmaza, amelyek tárbeli elhelyezkedése közömbös</a:t>
            </a:r>
          </a:p>
          <a:p>
            <a:r>
              <a:rPr lang="hu-HU" dirty="0"/>
              <a:t>A folyamat memóriája </a:t>
            </a:r>
            <a:r>
              <a:rPr lang="hu-HU" dirty="0">
                <a:solidFill>
                  <a:srgbClr val="C00000"/>
                </a:solidFill>
              </a:rPr>
              <a:t>különböző méretű</a:t>
            </a:r>
            <a:r>
              <a:rPr lang="hu-HU" dirty="0"/>
              <a:t> blokkokból (szegmens, </a:t>
            </a:r>
            <a:r>
              <a:rPr lang="en-GB" dirty="0"/>
              <a:t>segment</a:t>
            </a:r>
            <a:r>
              <a:rPr lang="hu-HU" dirty="0"/>
              <a:t>) áll</a:t>
            </a:r>
          </a:p>
          <a:p>
            <a:r>
              <a:rPr lang="hu-HU" dirty="0"/>
              <a:t>Fellép a </a:t>
            </a:r>
            <a:r>
              <a:rPr lang="hu-HU" dirty="0">
                <a:solidFill>
                  <a:srgbClr val="C00000"/>
                </a:solidFill>
              </a:rPr>
              <a:t>külső tördelődés</a:t>
            </a:r>
          </a:p>
          <a:p>
            <a:pPr lvl="1"/>
            <a:r>
              <a:rPr lang="hu-HU" dirty="0"/>
              <a:t>Szegmensek közötti kihasználatlan memóriaterületek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F363-A7D7-4737-ABD6-0AD1E6258C53}" type="slidenum">
              <a:rPr lang="hu-HU"/>
              <a:pPr/>
              <a:t>48</a:t>
            </a:fld>
            <a:endParaRPr lang="hu-H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Szegmens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szegmens logikai egység</a:t>
            </a:r>
          </a:p>
          <a:p>
            <a:pPr lvl="1"/>
            <a:r>
              <a:rPr lang="hu-HU"/>
              <a:t>Például</a:t>
            </a:r>
          </a:p>
          <a:p>
            <a:pPr lvl="2"/>
            <a:r>
              <a:rPr lang="hu-HU"/>
              <a:t>Főprogram</a:t>
            </a:r>
          </a:p>
          <a:p>
            <a:pPr lvl="2"/>
            <a:r>
              <a:rPr lang="hu-HU"/>
              <a:t>Eljárások, függvények, módszerek, objektumok</a:t>
            </a:r>
          </a:p>
          <a:p>
            <a:pPr lvl="2"/>
            <a:r>
              <a:rPr lang="hu-HU"/>
              <a:t>Lokális változók, globális változók</a:t>
            </a:r>
          </a:p>
          <a:p>
            <a:pPr lvl="2"/>
            <a:r>
              <a:rPr lang="hu-HU"/>
              <a:t>Stack, szimbólumtábla, stb.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25B-88F0-4E40-A7CF-B64BE8100EB2}" type="slidenum">
              <a:rPr lang="hu-HU"/>
              <a:pPr/>
              <a:t>49</a:t>
            </a:fld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Címleképzés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0BC16-1111-450A-8057-C8BD50757C93}" type="slidenum">
              <a:rPr lang="hu-HU"/>
              <a:pPr/>
              <a:t>5</a:t>
            </a:fld>
            <a:endParaRPr lang="hu-HU"/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24755"/>
            <a:ext cx="7467600" cy="4524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Szegmensek Linux alatt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Kevés szegmens, hogy hordozhatóbb legyen</a:t>
            </a:r>
          </a:p>
          <a:p>
            <a:r>
              <a:rPr lang="hu-HU" dirty="0"/>
              <a:t>6 szegmens</a:t>
            </a:r>
          </a:p>
          <a:p>
            <a:pPr lvl="1"/>
            <a:r>
              <a:rPr lang="hu-HU" dirty="0"/>
              <a:t>Kernel kód</a:t>
            </a:r>
          </a:p>
          <a:p>
            <a:pPr lvl="1"/>
            <a:r>
              <a:rPr lang="hu-HU" dirty="0"/>
              <a:t>Kernel adat</a:t>
            </a:r>
          </a:p>
          <a:p>
            <a:pPr lvl="1"/>
            <a:r>
              <a:rPr lang="hu-HU" dirty="0" err="1"/>
              <a:t>User</a:t>
            </a:r>
            <a:r>
              <a:rPr lang="hu-HU" dirty="0"/>
              <a:t> kód (az összes felhasználói folyamat osztozik rajta)</a:t>
            </a:r>
          </a:p>
          <a:p>
            <a:pPr lvl="1"/>
            <a:r>
              <a:rPr lang="hu-HU" dirty="0" err="1"/>
              <a:t>User</a:t>
            </a:r>
            <a:r>
              <a:rPr lang="hu-HU" dirty="0"/>
              <a:t> adat (ugyancsak osztott használat)</a:t>
            </a:r>
          </a:p>
          <a:p>
            <a:pPr lvl="1"/>
            <a:r>
              <a:rPr lang="hu-HU" dirty="0" err="1"/>
              <a:t>Task-state</a:t>
            </a:r>
            <a:r>
              <a:rPr lang="hu-HU" dirty="0"/>
              <a:t> (folyamatok hardver kontextusai)</a:t>
            </a:r>
          </a:p>
          <a:p>
            <a:pPr lvl="1"/>
            <a:r>
              <a:rPr lang="hu-HU" dirty="0"/>
              <a:t>LDT (ritkán használt)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519B4-5439-4948-8814-15AF121BB344}" type="slidenum">
              <a:rPr lang="hu-HU"/>
              <a:pPr/>
              <a:t>50</a:t>
            </a:fld>
            <a:endParaRPr lang="hu-HU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Címtranszformáció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Futási idejű címtranszformáció</a:t>
            </a:r>
          </a:p>
          <a:p>
            <a:r>
              <a:rPr lang="hu-HU" dirty="0"/>
              <a:t>A virtuális címek &lt;b, d&gt; alakúak</a:t>
            </a:r>
          </a:p>
          <a:p>
            <a:pPr lvl="1"/>
            <a:r>
              <a:rPr lang="hu-HU" dirty="0"/>
              <a:t>b: blokkcím</a:t>
            </a:r>
          </a:p>
          <a:p>
            <a:pPr lvl="1"/>
            <a:r>
              <a:rPr lang="hu-HU" dirty="0"/>
              <a:t>d: eltolás (</a:t>
            </a:r>
            <a:r>
              <a:rPr lang="en-GB" dirty="0"/>
              <a:t>displacement</a:t>
            </a:r>
            <a:r>
              <a:rPr lang="hu-HU" dirty="0"/>
              <a:t>)</a:t>
            </a:r>
          </a:p>
          <a:p>
            <a:r>
              <a:rPr lang="hu-HU" dirty="0"/>
              <a:t>A transzformáció a blokktábla (szegmenstábla) segítségével történik</a:t>
            </a:r>
          </a:p>
          <a:p>
            <a:r>
              <a:rPr lang="hu-HU" dirty="0"/>
              <a:t>Minden folyamathoz külön blokktábla</a:t>
            </a:r>
          </a:p>
          <a:p>
            <a:pPr lvl="1"/>
            <a:r>
              <a:rPr lang="hu-HU" dirty="0"/>
              <a:t>a: blokktábla kezdőcíme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A29DD-3F5C-46CE-974F-88993AC9E9F8}" type="slidenum">
              <a:rPr lang="hu-HU"/>
              <a:pPr/>
              <a:t>51</a:t>
            </a:fld>
            <a:endParaRPr lang="hu-H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56" name="Object 12"/>
          <p:cNvGraphicFramePr>
            <a:graphicFrameLocks noChangeAspect="1"/>
          </p:cNvGraphicFramePr>
          <p:nvPr/>
        </p:nvGraphicFramePr>
        <p:xfrm>
          <a:off x="1219200" y="1524000"/>
          <a:ext cx="6708775" cy="452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1" name="Visio" r:id="rId3" imgW="7878604" imgH="5318284" progId="Visio.Drawing.11">
                  <p:embed/>
                </p:oleObj>
              </mc:Choice>
              <mc:Fallback>
                <p:oleObj name="Visio" r:id="rId3" imgW="7878604" imgH="5318284" progId="Visio.Drawing.11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08775" cy="452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7" name="Object 13"/>
          <p:cNvGraphicFramePr>
            <a:graphicFrameLocks noChangeAspect="1"/>
          </p:cNvGraphicFramePr>
          <p:nvPr/>
        </p:nvGraphicFramePr>
        <p:xfrm>
          <a:off x="1219200" y="1524000"/>
          <a:ext cx="6708775" cy="452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2" name="Visio" r:id="rId5" imgW="7878604" imgH="5318284" progId="Visio.Drawing.11">
                  <p:embed/>
                </p:oleObj>
              </mc:Choice>
              <mc:Fallback>
                <p:oleObj name="Visio" r:id="rId5" imgW="7878604" imgH="5318284" progId="Visio.Drawing.11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08775" cy="452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8" name="Object 14"/>
          <p:cNvGraphicFramePr>
            <a:graphicFrameLocks noChangeAspect="1"/>
          </p:cNvGraphicFramePr>
          <p:nvPr/>
        </p:nvGraphicFramePr>
        <p:xfrm>
          <a:off x="1219200" y="1524000"/>
          <a:ext cx="6708775" cy="452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3" name="Visio" r:id="rId7" imgW="7878604" imgH="5318284" progId="Visio.Drawing.11">
                  <p:embed/>
                </p:oleObj>
              </mc:Choice>
              <mc:Fallback>
                <p:oleObj name="Visio" r:id="rId7" imgW="7878604" imgH="5318284" progId="Visio.Drawing.11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08775" cy="452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60" name="Object 16"/>
          <p:cNvGraphicFramePr>
            <a:graphicFrameLocks noChangeAspect="1"/>
          </p:cNvGraphicFramePr>
          <p:nvPr/>
        </p:nvGraphicFramePr>
        <p:xfrm>
          <a:off x="1219200" y="1524000"/>
          <a:ext cx="6708775" cy="452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4" name="Visio" r:id="rId9" imgW="7878604" imgH="5318284" progId="Visio.Drawing.11">
                  <p:embed/>
                </p:oleObj>
              </mc:Choice>
              <mc:Fallback>
                <p:oleObj name="Visio" r:id="rId9" imgW="7878604" imgH="5318284" progId="Visio.Drawing.11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08775" cy="452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61" name="Object 17"/>
          <p:cNvGraphicFramePr>
            <a:graphicFrameLocks noChangeAspect="1"/>
          </p:cNvGraphicFramePr>
          <p:nvPr/>
        </p:nvGraphicFramePr>
        <p:xfrm>
          <a:off x="1219200" y="1524000"/>
          <a:ext cx="6708775" cy="452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5" name="Visio" r:id="rId11" imgW="7878604" imgH="5318284" progId="Visio.Drawing.11">
                  <p:embed/>
                </p:oleObj>
              </mc:Choice>
              <mc:Fallback>
                <p:oleObj name="Visio" r:id="rId11" imgW="7878604" imgH="5318284" progId="Visio.Drawing.11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08775" cy="452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62" name="Object 18"/>
          <p:cNvGraphicFramePr>
            <a:graphicFrameLocks noChangeAspect="1"/>
          </p:cNvGraphicFramePr>
          <p:nvPr/>
        </p:nvGraphicFramePr>
        <p:xfrm>
          <a:off x="1219200" y="1524000"/>
          <a:ext cx="6708775" cy="452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6" name="Visio" r:id="rId13" imgW="7878604" imgH="5318284" progId="Visio.Drawing.11">
                  <p:embed/>
                </p:oleObj>
              </mc:Choice>
              <mc:Fallback>
                <p:oleObj name="Visio" r:id="rId13" imgW="7878604" imgH="5318284" progId="Visio.Drawing.11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08775" cy="452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Szegmensszervezés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F5DE1-44EE-4CB7-9FD2-A117D517615B}" type="slidenum">
              <a:rPr lang="hu-HU"/>
              <a:pPr/>
              <a:t>52</a:t>
            </a:fld>
            <a:endParaRPr lang="hu-HU"/>
          </a:p>
        </p:txBody>
      </p:sp>
      <p:graphicFrame>
        <p:nvGraphicFramePr>
          <p:cNvPr id="573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864066"/>
              </p:ext>
            </p:extLst>
          </p:nvPr>
        </p:nvGraphicFramePr>
        <p:xfrm>
          <a:off x="1219200" y="1524000"/>
          <a:ext cx="6708775" cy="452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7" name="Visio" r:id="rId15" imgW="7878604" imgH="5318284" progId="Visio.Drawing.11">
                  <p:embed/>
                </p:oleObj>
              </mc:Choice>
              <mc:Fallback>
                <p:oleObj name="Visio" r:id="rId15" imgW="7878604" imgH="5318284" progId="Visio.Drawing.11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08775" cy="452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Védelem</a:t>
            </a: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Minden szegmensre biztosítani kell, hogy a folyamat ne címezhessen ki belőle</a:t>
            </a:r>
          </a:p>
          <a:p>
            <a:pPr lvl="1"/>
            <a:r>
              <a:rPr lang="hu-HU" dirty="0"/>
              <a:t>Az eltolás nem lehet nagyobb a szegmens méreténél</a:t>
            </a:r>
          </a:p>
          <a:p>
            <a:r>
              <a:rPr lang="hu-HU" dirty="0"/>
              <a:t>A szegmenstábla tartalmazza a szegmensek hosszát</a:t>
            </a:r>
          </a:p>
          <a:p>
            <a:r>
              <a:rPr lang="hu-HU" dirty="0"/>
              <a:t>A túlcímzést hardver figyeli és megszakítást okoz (</a:t>
            </a:r>
            <a:r>
              <a:rPr lang="en-GB" dirty="0"/>
              <a:t>segment overflow fault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24A4A-1307-4C45-BF96-9FC9E9B42D3A}" type="slidenum">
              <a:rPr lang="hu-HU"/>
              <a:pPr/>
              <a:t>53</a:t>
            </a:fld>
            <a:endParaRPr lang="hu-H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3511-98AC-4034-B989-6DFFBBDBE1D7}" type="slidenum">
              <a:rPr lang="hu-HU"/>
              <a:pPr/>
              <a:t>54</a:t>
            </a:fld>
            <a:endParaRPr lang="hu-HU"/>
          </a:p>
        </p:txBody>
      </p:sp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125" y="1143000"/>
            <a:ext cx="595947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Hozzáférés ellenőrzés</a:t>
            </a:r>
            <a:br>
              <a:rPr lang="hu-HU"/>
            </a:br>
            <a:r>
              <a:rPr lang="hu-HU"/>
              <a:t>(</a:t>
            </a:r>
            <a:r>
              <a:rPr lang="en-US"/>
              <a:t>protection control</a:t>
            </a:r>
            <a:r>
              <a:rPr lang="hu-HU"/>
              <a:t>)</a:t>
            </a: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folyamatoknak az egyes szegmensekhez különböző hozzáférési módokat engedélyezhetünk</a:t>
            </a:r>
          </a:p>
          <a:p>
            <a:pPr lvl="1"/>
            <a:r>
              <a:rPr lang="hu-HU" dirty="0"/>
              <a:t>Egyfajta védelmi mechanizmus</a:t>
            </a:r>
          </a:p>
          <a:p>
            <a:r>
              <a:rPr lang="hu-HU" dirty="0"/>
              <a:t>Ha valamelyik jogosultság megsérül, akkor az megszakítást okoz (</a:t>
            </a:r>
            <a:r>
              <a:rPr lang="en-GB" dirty="0"/>
              <a:t>segment protection fault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A6D-3A62-4133-A05B-BAA04599A719}" type="slidenum">
              <a:rPr lang="hu-HU"/>
              <a:pPr/>
              <a:t>55</a:t>
            </a:fld>
            <a:endParaRPr lang="hu-H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Hozzáférés ellenőrzés</a:t>
            </a:r>
            <a:br>
              <a:rPr lang="hu-HU"/>
            </a:br>
            <a:r>
              <a:rPr lang="hu-HU"/>
              <a:t>(</a:t>
            </a:r>
            <a:r>
              <a:rPr lang="en-US"/>
              <a:t>protection control</a:t>
            </a:r>
            <a:r>
              <a:rPr lang="hu-HU"/>
              <a:t>)</a:t>
            </a: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Hozzáférési módok</a:t>
            </a:r>
          </a:p>
          <a:p>
            <a:pPr lvl="1"/>
            <a:r>
              <a:rPr lang="hu-HU" dirty="0"/>
              <a:t>Olvasási jog (</a:t>
            </a:r>
            <a:r>
              <a:rPr lang="en-GB" dirty="0"/>
              <a:t>read access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 folyamat a szegmens területét olvashatja</a:t>
            </a:r>
          </a:p>
          <a:p>
            <a:pPr lvl="1"/>
            <a:r>
              <a:rPr lang="hu-HU" dirty="0"/>
              <a:t>Írási jog (</a:t>
            </a:r>
            <a:r>
              <a:rPr lang="en-GB" dirty="0"/>
              <a:t>write access</a:t>
            </a:r>
            <a:r>
              <a:rPr lang="hu-HU" dirty="0"/>
              <a:t>) </a:t>
            </a:r>
          </a:p>
          <a:p>
            <a:pPr lvl="2"/>
            <a:r>
              <a:rPr lang="hu-HU" dirty="0"/>
              <a:t>A folyamat a szegmens területére írhat, az adatokat módosíthatja</a:t>
            </a:r>
          </a:p>
          <a:p>
            <a:pPr lvl="1"/>
            <a:r>
              <a:rPr lang="hu-HU" dirty="0"/>
              <a:t>Végrehajtási jog (</a:t>
            </a:r>
            <a:r>
              <a:rPr lang="en-GB" dirty="0"/>
              <a:t>execute access</a:t>
            </a:r>
            <a:r>
              <a:rPr lang="hu-HU" dirty="0"/>
              <a:t>) </a:t>
            </a:r>
          </a:p>
          <a:p>
            <a:pPr lvl="2"/>
            <a:r>
              <a:rPr lang="hu-HU" dirty="0"/>
              <a:t>A szegmensben gépi utasítások vannak, melyeket a folyamat végrehajthat</a:t>
            </a:r>
          </a:p>
          <a:p>
            <a:pPr lvl="1"/>
            <a:r>
              <a:rPr lang="hu-HU" dirty="0"/>
              <a:t>Ezek kombinációja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A6D-3A62-4133-A05B-BAA04599A719}" type="slidenum">
              <a:rPr lang="hu-HU"/>
              <a:pPr/>
              <a:t>56</a:t>
            </a:fld>
            <a:endParaRPr lang="hu-HU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Osztott szegmenshasználat</a:t>
            </a:r>
            <a:br>
              <a:rPr lang="hu-HU"/>
            </a:br>
            <a:r>
              <a:rPr lang="hu-HU"/>
              <a:t>(</a:t>
            </a:r>
            <a:r>
              <a:rPr lang="en-GB"/>
              <a:t>segment sharing</a:t>
            </a:r>
            <a:r>
              <a:rPr lang="hu-HU"/>
              <a:t>)</a:t>
            </a:r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Több folyamat ugyanazt a </a:t>
            </a:r>
            <a:r>
              <a:rPr lang="hu-HU" dirty="0" err="1"/>
              <a:t>szegmenst</a:t>
            </a:r>
            <a:r>
              <a:rPr lang="hu-HU" dirty="0"/>
              <a:t> használja</a:t>
            </a:r>
          </a:p>
          <a:p>
            <a:pPr lvl="1"/>
            <a:r>
              <a:rPr lang="hu-HU" dirty="0"/>
              <a:t>Közös utasítások használata</a:t>
            </a:r>
          </a:p>
          <a:p>
            <a:pPr lvl="2"/>
            <a:r>
              <a:rPr lang="hu-HU" dirty="0"/>
              <a:t>Például rendszerkönyvtárak</a:t>
            </a:r>
          </a:p>
          <a:p>
            <a:pPr lvl="1"/>
            <a:r>
              <a:rPr lang="hu-HU" dirty="0"/>
              <a:t>Közös adatterület használata</a:t>
            </a:r>
          </a:p>
          <a:p>
            <a:pPr lvl="2"/>
            <a:r>
              <a:rPr lang="hu-HU" dirty="0"/>
              <a:t>Kommunikáció a folyamatok között</a:t>
            </a:r>
          </a:p>
          <a:p>
            <a:pPr lvl="2"/>
            <a:r>
              <a:rPr lang="hu-HU" dirty="0"/>
              <a:t>Gyerek folyamat használhatja a szülő adatait, eredményeit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200-51CD-4C98-BD31-EE486FE024F2}" type="slidenum">
              <a:rPr lang="hu-HU"/>
              <a:pPr/>
              <a:t>57</a:t>
            </a:fld>
            <a:endParaRPr lang="hu-HU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Osztott szegmenshasználat</a:t>
            </a:r>
            <a:br>
              <a:rPr lang="hu-HU"/>
            </a:br>
            <a:r>
              <a:rPr lang="hu-HU"/>
              <a:t>(</a:t>
            </a:r>
            <a:r>
              <a:rPr lang="en-GB"/>
              <a:t>segment sharing</a:t>
            </a:r>
            <a:r>
              <a:rPr lang="hu-HU"/>
              <a:t>)</a:t>
            </a:r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folyamatok szegmenstáblájában ugyanaz a fizikai szegmenscím szerepel</a:t>
            </a:r>
          </a:p>
          <a:p>
            <a:pPr lvl="1"/>
            <a:r>
              <a:rPr lang="hu-HU" dirty="0"/>
              <a:t>A hozzáférési jogosultság lehet különböző</a:t>
            </a:r>
          </a:p>
          <a:p>
            <a:pPr lvl="1"/>
            <a:r>
              <a:rPr lang="hu-HU" dirty="0"/>
              <a:t>Kölcsönös kizárást biztosítani kell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F8200-51CD-4C98-BD31-EE486FE024F2}" type="slidenum">
              <a:rPr lang="hu-HU"/>
              <a:pPr/>
              <a:t>58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072159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3657600" cy="4724400"/>
          </a:xfrm>
        </p:spPr>
        <p:txBody>
          <a:bodyPr/>
          <a:lstStyle/>
          <a:p>
            <a:r>
              <a:rPr lang="hu-HU" dirty="0"/>
              <a:t>Szövegszerkesztő két szegmenssel</a:t>
            </a:r>
          </a:p>
          <a:p>
            <a:pPr lvl="1"/>
            <a:r>
              <a:rPr lang="hu-HU" dirty="0"/>
              <a:t>Kódszegmens</a:t>
            </a:r>
          </a:p>
          <a:p>
            <a:pPr lvl="1"/>
            <a:r>
              <a:rPr lang="hu-HU" dirty="0"/>
              <a:t>Adatszegmens</a:t>
            </a:r>
          </a:p>
          <a:p>
            <a:r>
              <a:rPr lang="hu-HU" dirty="0"/>
              <a:t>Két példány fut</a:t>
            </a:r>
          </a:p>
          <a:p>
            <a:pPr lvl="1"/>
            <a:r>
              <a:rPr lang="hu-HU" dirty="0"/>
              <a:t>Kódszegmens</a:t>
            </a:r>
            <a:br>
              <a:rPr lang="hu-HU" dirty="0"/>
            </a:br>
            <a:r>
              <a:rPr lang="hu-HU" dirty="0"/>
              <a:t>közös</a:t>
            </a:r>
            <a:br>
              <a:rPr lang="hu-HU" dirty="0"/>
            </a:br>
            <a:r>
              <a:rPr lang="hu-HU" dirty="0"/>
              <a:t>használata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0C08E-F2E3-47D3-8FA2-E872AA1BC2A1}" type="slidenum">
              <a:rPr lang="hu-HU"/>
              <a:pPr/>
              <a:t>59</a:t>
            </a:fld>
            <a:endParaRPr lang="hu-HU"/>
          </a:p>
        </p:txBody>
      </p:sp>
      <p:pic>
        <p:nvPicPr>
          <p:cNvPr id="942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408035"/>
            <a:ext cx="4719400" cy="491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program életciklusa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A2FD7-F412-4885-AC26-3560E3C3534E}" type="slidenum">
              <a:rPr lang="hu-HU"/>
              <a:pPr/>
              <a:t>6</a:t>
            </a:fld>
            <a:endParaRPr lang="hu-HU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09550" y="2416175"/>
          <a:ext cx="8705850" cy="192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0" name="Visio" r:id="rId3" imgW="12513469" imgH="2769394" progId="Visio.Drawing.11">
                  <p:embed/>
                </p:oleObj>
              </mc:Choice>
              <mc:Fallback>
                <p:oleObj name="Visio" r:id="rId3" imgW="12513469" imgH="2769394" progId="Visio.Drawing.11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550" y="2416175"/>
                        <a:ext cx="8705850" cy="192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Tárcsere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Előfordulhat, hogy egy futó folyamatnak nincs minden szegmense a memóriában</a:t>
            </a:r>
          </a:p>
          <a:p>
            <a:r>
              <a:rPr lang="hu-HU" dirty="0"/>
              <a:t>A szegmenstábla minden szegmens mellett tartalmaz</a:t>
            </a:r>
          </a:p>
          <a:p>
            <a:pPr lvl="1"/>
            <a:r>
              <a:rPr lang="hu-HU" dirty="0"/>
              <a:t>Egy bitet, amely jelzi, hogy a szegmens a központi tárban van-e (</a:t>
            </a:r>
            <a:r>
              <a:rPr lang="hu-HU" dirty="0" err="1"/>
              <a:t>residency</a:t>
            </a:r>
            <a:r>
              <a:rPr lang="hu-HU" dirty="0"/>
              <a:t> bit)</a:t>
            </a:r>
          </a:p>
          <a:p>
            <a:pPr lvl="1"/>
            <a:r>
              <a:rPr lang="hu-HU" dirty="0"/>
              <a:t>Információt, hogy a háttértáron hol található az adott szegmens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ECA9-F080-4E7A-AFA4-9B8FCE194CD5}" type="slidenum">
              <a:rPr lang="hu-HU"/>
              <a:pPr/>
              <a:t>60</a:t>
            </a:fld>
            <a:endParaRPr lang="hu-HU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Tárcsere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 a folyamat egy háttértáron lévő szegmensre hivatkozik, akkor az megszakítást okoz, amit az operációs rendszernek kezelnie kell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BECA9-F080-4E7A-AFA4-9B8FCE194CD5}" type="slidenum">
              <a:rPr lang="hu-HU"/>
              <a:pPr/>
              <a:t>61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287585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Szegmenstála felépítése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295E-46AE-4206-A6CB-D6CC995CFFFC}" type="slidenum">
              <a:rPr lang="hu-HU"/>
              <a:pPr/>
              <a:t>62</a:t>
            </a:fld>
            <a:endParaRPr lang="hu-HU"/>
          </a:p>
        </p:txBody>
      </p:sp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768025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Társzervezési elvek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Lapszervezés</a:t>
            </a:r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Lapszervezés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Lapszervezés esetén </a:t>
            </a:r>
            <a:r>
              <a:rPr lang="hu-HU" dirty="0">
                <a:solidFill>
                  <a:srgbClr val="C00000"/>
                </a:solidFill>
              </a:rPr>
              <a:t>azonos méretű blokkok</a:t>
            </a:r>
            <a:r>
              <a:rPr lang="hu-HU" dirty="0"/>
              <a:t>at (lap, </a:t>
            </a:r>
            <a:r>
              <a:rPr lang="en-GB" dirty="0"/>
              <a:t>page</a:t>
            </a:r>
            <a:r>
              <a:rPr lang="hu-HU" dirty="0"/>
              <a:t>) használunk a külső tördelődés elkerülése érdekében</a:t>
            </a:r>
          </a:p>
          <a:p>
            <a:r>
              <a:rPr lang="hu-HU" dirty="0"/>
              <a:t>A </a:t>
            </a:r>
            <a:r>
              <a:rPr lang="hu-HU" dirty="0">
                <a:solidFill>
                  <a:srgbClr val="C00000"/>
                </a:solidFill>
              </a:rPr>
              <a:t>belső tördelődés</a:t>
            </a:r>
            <a:r>
              <a:rPr lang="hu-HU" dirty="0"/>
              <a:t> csökkentése miatt kis méretű lapokat használunk</a:t>
            </a:r>
          </a:p>
          <a:p>
            <a:r>
              <a:rPr lang="hu-HU" dirty="0"/>
              <a:t>A lap mérete gyakorlati szempontok miatt mindig </a:t>
            </a:r>
            <a:r>
              <a:rPr lang="hu-HU" dirty="0">
                <a:solidFill>
                  <a:srgbClr val="C00000"/>
                </a:solidFill>
              </a:rPr>
              <a:t>2 hatványa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F0959-A60C-4DD9-90D6-696E23860F8E}" type="slidenum">
              <a:rPr lang="hu-HU"/>
              <a:pPr/>
              <a:t>64</a:t>
            </a:fld>
            <a:endParaRPr lang="hu-HU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Címtranszformáció</a:t>
            </a: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A lapon belüli cím a fizikai cím kisebb </a:t>
            </a:r>
            <a:r>
              <a:rPr lang="hu-HU" dirty="0" err="1"/>
              <a:t>helyiértékű</a:t>
            </a:r>
            <a:r>
              <a:rPr lang="hu-HU" dirty="0"/>
              <a:t> bitjeit alkotja</a:t>
            </a:r>
          </a:p>
          <a:p>
            <a:pPr lvl="1"/>
            <a:r>
              <a:rPr lang="hu-HU" dirty="0"/>
              <a:t>Nincs szükség összeadásra, csak összefűzésre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B334-205F-4FD9-9667-97B33C8B2557}" type="slidenum">
              <a:rPr lang="hu-HU"/>
              <a:pPr/>
              <a:t>65</a:t>
            </a:fld>
            <a:endParaRPr lang="hu-HU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Címtranszformáció</a:t>
            </a: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Közvetlen leképzés</a:t>
            </a:r>
          </a:p>
          <a:p>
            <a:r>
              <a:rPr lang="hu-HU" dirty="0"/>
              <a:t>Asszociatív leképzés</a:t>
            </a:r>
          </a:p>
          <a:p>
            <a:r>
              <a:rPr lang="hu-HU" dirty="0"/>
              <a:t>Kombinált technika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5B334-205F-4FD9-9667-97B33C8B2557}" type="slidenum">
              <a:rPr lang="hu-HU"/>
              <a:pPr/>
              <a:t>66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21560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Közvetlen leképzés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folyamatokhoz tartozó minden fizikai cím egy laptérkép táblában van</a:t>
            </a:r>
          </a:p>
          <a:p>
            <a:r>
              <a:rPr lang="hu-HU" dirty="0"/>
              <a:t>Kis lapméret miatt nagy méretű táblázat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111F-0621-4260-9B57-8D442D5A1F56}" type="slidenum">
              <a:rPr lang="hu-HU" smtClean="0"/>
              <a:pPr/>
              <a:t>67</a:t>
            </a:fld>
            <a:endParaRPr lang="hu-HU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30" name="Object 10"/>
          <p:cNvGraphicFramePr>
            <a:graphicFrameLocks noChangeAspect="1"/>
          </p:cNvGraphicFramePr>
          <p:nvPr/>
        </p:nvGraphicFramePr>
        <p:xfrm>
          <a:off x="1219200" y="1524000"/>
          <a:ext cx="6781800" cy="441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1" name="Visio" r:id="rId3" imgW="8152924" imgH="5318284" progId="Visio.Drawing.11">
                  <p:embed/>
                </p:oleObj>
              </mc:Choice>
              <mc:Fallback>
                <p:oleObj name="Visio" r:id="rId3" imgW="8152924" imgH="5318284" progId="Visio.Drawing.11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81800" cy="441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31" name="Object 11"/>
          <p:cNvGraphicFramePr>
            <a:graphicFrameLocks noChangeAspect="1"/>
          </p:cNvGraphicFramePr>
          <p:nvPr/>
        </p:nvGraphicFramePr>
        <p:xfrm>
          <a:off x="1219200" y="1524000"/>
          <a:ext cx="6781800" cy="441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2" name="Visio" r:id="rId5" imgW="8152924" imgH="5318284" progId="Visio.Drawing.11">
                  <p:embed/>
                </p:oleObj>
              </mc:Choice>
              <mc:Fallback>
                <p:oleObj name="Visio" r:id="rId5" imgW="8152924" imgH="5318284" progId="Visio.Drawing.11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81800" cy="441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Közvetlen leképzés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21DDF-A331-4FA8-93B1-8346BF5A8E86}" type="slidenum">
              <a:rPr lang="hu-HU"/>
              <a:pPr/>
              <a:t>68</a:t>
            </a:fld>
            <a:endParaRPr lang="hu-HU"/>
          </a:p>
        </p:txBody>
      </p:sp>
      <p:graphicFrame>
        <p:nvGraphicFramePr>
          <p:cNvPr id="56329" name="Object 9"/>
          <p:cNvGraphicFramePr>
            <a:graphicFrameLocks noChangeAspect="1"/>
          </p:cNvGraphicFramePr>
          <p:nvPr/>
        </p:nvGraphicFramePr>
        <p:xfrm>
          <a:off x="1219200" y="1524000"/>
          <a:ext cx="6781800" cy="441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73" name="Visio" r:id="rId7" imgW="8152924" imgH="5318284" progId="Visio.Drawing.11">
                  <p:embed/>
                </p:oleObj>
              </mc:Choice>
              <mc:Fallback>
                <p:oleObj name="Visio" r:id="rId7" imgW="8152924" imgH="5318284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524000"/>
                        <a:ext cx="6781800" cy="441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Egyszintű laptáblák problémái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r>
              <a:rPr lang="hu-HU" dirty="0"/>
              <a:t>Laptábla mérete nagy lehet, mivel sok a lap</a:t>
            </a:r>
          </a:p>
          <a:p>
            <a:r>
              <a:rPr lang="hu-HU" dirty="0"/>
              <a:t>Nehéz gyorselérésű tárban tartani</a:t>
            </a:r>
          </a:p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32 bites címek (2</a:t>
            </a:r>
            <a:r>
              <a:rPr lang="hu-HU" baseline="30000" dirty="0"/>
              <a:t>32</a:t>
            </a:r>
            <a:r>
              <a:rPr lang="hu-HU" dirty="0"/>
              <a:t> lehetséges cím)</a:t>
            </a:r>
          </a:p>
          <a:p>
            <a:pPr lvl="1"/>
            <a:r>
              <a:rPr lang="hu-HU" dirty="0"/>
              <a:t>4 </a:t>
            </a:r>
            <a:r>
              <a:rPr lang="hu-HU" dirty="0" err="1"/>
              <a:t>Kbites</a:t>
            </a:r>
            <a:r>
              <a:rPr lang="hu-HU" dirty="0"/>
              <a:t> lapok (2</a:t>
            </a:r>
            <a:r>
              <a:rPr lang="hu-HU" baseline="30000" dirty="0"/>
              <a:t>12</a:t>
            </a:r>
            <a:r>
              <a:rPr lang="hu-HU" dirty="0"/>
              <a:t> bit egy lap mérete)</a:t>
            </a:r>
          </a:p>
          <a:p>
            <a:pPr lvl="1"/>
            <a:r>
              <a:rPr lang="hu-HU" dirty="0"/>
              <a:t>2</a:t>
            </a:r>
            <a:r>
              <a:rPr lang="hu-HU" baseline="30000" dirty="0"/>
              <a:t>32</a:t>
            </a:r>
            <a:r>
              <a:rPr lang="hu-HU" dirty="0"/>
              <a:t> </a:t>
            </a:r>
            <a:r>
              <a:rPr lang="en-US" dirty="0"/>
              <a:t>/</a:t>
            </a:r>
            <a:r>
              <a:rPr lang="hu-HU" dirty="0"/>
              <a:t> 2</a:t>
            </a:r>
            <a:r>
              <a:rPr lang="hu-HU" baseline="30000" dirty="0"/>
              <a:t>12</a:t>
            </a:r>
            <a:r>
              <a:rPr lang="hu-HU" dirty="0"/>
              <a:t> = 2</a:t>
            </a:r>
            <a:r>
              <a:rPr lang="hu-HU" baseline="30000" dirty="0"/>
              <a:t>20</a:t>
            </a:r>
            <a:r>
              <a:rPr lang="hu-HU" dirty="0"/>
              <a:t> (≈10</a:t>
            </a:r>
            <a:r>
              <a:rPr lang="hu-HU" baseline="30000" dirty="0"/>
              <a:t>6</a:t>
            </a:r>
            <a:r>
              <a:rPr lang="hu-HU" dirty="0"/>
              <a:t>) lap fér el a memóriában, ekkora a laptábla mérete</a:t>
            </a:r>
          </a:p>
          <a:p>
            <a:r>
              <a:rPr lang="hu-HU" dirty="0"/>
              <a:t>Megoldás</a:t>
            </a:r>
          </a:p>
          <a:p>
            <a:pPr lvl="1"/>
            <a:r>
              <a:rPr lang="hu-HU" dirty="0"/>
              <a:t>Laptábla tördelése </a:t>
            </a:r>
            <a:r>
              <a:rPr lang="en-US" dirty="0">
                <a:sym typeface="Symbol" pitchFamily="18" charset="2"/>
              </a:rPr>
              <a:t>→</a:t>
            </a:r>
            <a:r>
              <a:rPr lang="hu-HU" dirty="0"/>
              <a:t> többszintű laptábla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DF806-75CB-4853-954F-FCAD3AE5C2D7}" type="slidenum">
              <a:rPr lang="hu-HU"/>
              <a:pPr/>
              <a:t>69</a:t>
            </a:fld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program címeinek leképzése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Fordítás közben</a:t>
            </a:r>
          </a:p>
          <a:p>
            <a:pPr lvl="1"/>
            <a:r>
              <a:rPr lang="hu-HU" dirty="0"/>
              <a:t>A fordító a programhoz abszolút címeket rendel</a:t>
            </a:r>
          </a:p>
          <a:p>
            <a:pPr lvl="1"/>
            <a:r>
              <a:rPr lang="hu-HU" dirty="0"/>
              <a:t>Elsősorban ROM memóriába kerülő programokhoz</a:t>
            </a:r>
          </a:p>
          <a:p>
            <a:r>
              <a:rPr lang="hu-HU" dirty="0"/>
              <a:t>Szerkesztés közben</a:t>
            </a:r>
          </a:p>
          <a:p>
            <a:pPr lvl="1"/>
            <a:r>
              <a:rPr lang="hu-HU" dirty="0"/>
              <a:t>A program több modulból áll</a:t>
            </a:r>
          </a:p>
          <a:p>
            <a:pPr lvl="1"/>
            <a:r>
              <a:rPr lang="hu-HU" dirty="0"/>
              <a:t>Ezek a modulok hivatkoznak egymásra (logikai címek)</a:t>
            </a:r>
          </a:p>
          <a:p>
            <a:pPr lvl="1"/>
            <a:r>
              <a:rPr lang="hu-HU" dirty="0"/>
              <a:t>A szerkesztő fizikailag egymás mögé helyezi a tárban és a logikai címeket fizikaivá alakítja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D0F29-3DAB-48F1-A73F-C82A041C7CD1}" type="slidenum">
              <a:rPr lang="hu-HU"/>
              <a:pPr/>
              <a:t>7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Többszintű laptábla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CA10-09C2-4DA0-95B9-2948B2C28503}" type="slidenum">
              <a:rPr lang="hu-HU"/>
              <a:pPr/>
              <a:t>70</a:t>
            </a:fld>
            <a:endParaRPr lang="hu-HU"/>
          </a:p>
        </p:txBody>
      </p:sp>
      <p:pic>
        <p:nvPicPr>
          <p:cNvPr id="972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20697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Asszociatív leképzés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Speciális gyorselérésű tár (asszociatív tár) segíti a címzést</a:t>
            </a:r>
          </a:p>
          <a:p>
            <a:pPr lvl="1"/>
            <a:r>
              <a:rPr lang="hu-HU" dirty="0" err="1"/>
              <a:t>Translation</a:t>
            </a:r>
            <a:r>
              <a:rPr lang="hu-HU" dirty="0"/>
              <a:t> </a:t>
            </a:r>
            <a:r>
              <a:rPr lang="hu-HU" dirty="0" err="1"/>
              <a:t>Look-aside</a:t>
            </a:r>
            <a:r>
              <a:rPr lang="hu-HU" dirty="0"/>
              <a:t> </a:t>
            </a:r>
            <a:r>
              <a:rPr lang="hu-HU" dirty="0" err="1"/>
              <a:t>Buffer</a:t>
            </a:r>
            <a:r>
              <a:rPr lang="hu-HU" dirty="0"/>
              <a:t> (TLB)</a:t>
            </a:r>
          </a:p>
          <a:p>
            <a:r>
              <a:rPr lang="hu-HU" dirty="0"/>
              <a:t>A gyorsító tárban a várhatóan gyakran használt lapok címét tároljuk</a:t>
            </a:r>
          </a:p>
          <a:p>
            <a:r>
              <a:rPr lang="hu-HU" dirty="0"/>
              <a:t>A tár mérete itt sem elég nagy</a:t>
            </a:r>
          </a:p>
          <a:p>
            <a:pPr lvl="1"/>
            <a:r>
              <a:rPr lang="hu-HU" dirty="0"/>
              <a:t>Drága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A2F99-A04A-4241-BDF4-DB580AC58F41}" type="slidenum">
              <a:rPr lang="hu-HU"/>
              <a:pPr/>
              <a:t>71</a:t>
            </a:fld>
            <a:endParaRPr lang="hu-HU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Asszociatív tár működése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Keresés párhuzamosan az összes tárolt logikai cím alapján</a:t>
            </a:r>
          </a:p>
          <a:p>
            <a:r>
              <a:rPr lang="hu-HU" dirty="0"/>
              <a:t>Találat esetén a találatnak megfelelő fizikai cím kerül a kimenetre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B624-6544-49D3-A37F-ABCC03FA703E}" type="slidenum">
              <a:rPr lang="hu-HU"/>
              <a:pPr/>
              <a:t>72</a:t>
            </a:fld>
            <a:endParaRPr lang="hu-HU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Asszociatív tár működése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B624-6544-49D3-A37F-ABCC03FA703E}" type="slidenum">
              <a:rPr lang="hu-HU"/>
              <a:pPr/>
              <a:t>73</a:t>
            </a:fld>
            <a:endParaRPr lang="hu-HU"/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8001000" cy="420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Kombinált technikák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fizikai lapcím keresése egyszerre kezdődik az asszociatív tárban és a direkt laptáblában</a:t>
            </a:r>
          </a:p>
          <a:p>
            <a:pPr lvl="1"/>
            <a:r>
              <a:rPr lang="hu-HU" dirty="0"/>
              <a:t>Ha az asszociatív tárban van találat, akkor a direkt keresés leáll</a:t>
            </a:r>
          </a:p>
          <a:p>
            <a:r>
              <a:rPr lang="hu-HU" dirty="0"/>
              <a:t>Környezetváltás esetén az asszociatív laptáblát is cserélni kell</a:t>
            </a:r>
          </a:p>
          <a:p>
            <a:r>
              <a:rPr lang="hu-HU" dirty="0"/>
              <a:t>Egy adott időszakban a teljes címtartomány kis része van kihasználva</a:t>
            </a:r>
          </a:p>
          <a:p>
            <a:pPr lvl="1"/>
            <a:r>
              <a:rPr lang="hu-HU" dirty="0"/>
              <a:t>A találati arány magas lehet (80-99%)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E9F48-BF16-4F3A-B025-FB2164A2085D}" type="slidenum">
              <a:rPr lang="hu-HU"/>
              <a:pPr/>
              <a:t>74</a:t>
            </a:fld>
            <a:endParaRPr lang="hu-HU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Kombinált technika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D917-DD77-4DB5-896D-727848F12FD9}" type="slidenum">
              <a:rPr lang="hu-HU"/>
              <a:pPr/>
              <a:t>75</a:t>
            </a:fld>
            <a:endParaRPr lang="hu-HU"/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81616"/>
            <a:ext cx="7467600" cy="497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Védelem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Lapon belüli túlcímzés ellen nem kell védekezni</a:t>
            </a:r>
          </a:p>
          <a:p>
            <a:pPr lvl="1"/>
            <a:r>
              <a:rPr lang="hu-HU" dirty="0"/>
              <a:t>Kivétel: utolsó lap, mert az nincs teljesen tele</a:t>
            </a:r>
          </a:p>
          <a:p>
            <a:r>
              <a:rPr lang="hu-HU" dirty="0"/>
              <a:t>Tárcsere</a:t>
            </a:r>
          </a:p>
          <a:p>
            <a:pPr lvl="1"/>
            <a:r>
              <a:rPr lang="hu-HU" dirty="0"/>
              <a:t>Itt is egy bit jelzi, hogy a memóriában van-e a lap vagy a háttértáron</a:t>
            </a:r>
          </a:p>
          <a:p>
            <a:pPr lvl="1"/>
            <a:r>
              <a:rPr lang="hu-HU" dirty="0"/>
              <a:t>Utóbbi esetben a tábla a háttértáron való elhelyezkedés információját is tárolja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8EBC2-8A62-4187-A064-3540129075DB}" type="slidenum">
              <a:rPr lang="hu-HU"/>
              <a:pPr/>
              <a:t>76</a:t>
            </a:fld>
            <a:endParaRPr lang="hu-HU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Osztott laphasználat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Hasonló az osztott szegmenshasználathoz</a:t>
            </a:r>
          </a:p>
          <a:p>
            <a:pPr lvl="1"/>
            <a:r>
              <a:rPr lang="hu-HU" dirty="0"/>
              <a:t>Több folyamat laptérkép táblája azonos fizikai címekre hivatkozhat</a:t>
            </a:r>
          </a:p>
          <a:p>
            <a:r>
              <a:rPr lang="hu-HU" dirty="0"/>
              <a:t>Mivel a lap mérete nem tükrözi a folyamatok logikai tárfelosztását, így a lapokon, nem osztottan használható területek is lehetnek (kerülendő)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EC1D-2FCB-44D7-BC5B-1A7DBC94FA60}" type="slidenum">
              <a:rPr lang="hu-HU"/>
              <a:pPr/>
              <a:t>77</a:t>
            </a:fld>
            <a:endParaRPr lang="hu-HU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Osztott laphasználat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Közösen használt kód esetén az operációs rendszer gondoskodik a védelemről</a:t>
            </a:r>
          </a:p>
          <a:p>
            <a:pPr lvl="1"/>
            <a:r>
              <a:rPr lang="hu-HU" dirty="0"/>
              <a:t>Szövegszerkesztő</a:t>
            </a:r>
          </a:p>
          <a:p>
            <a:pPr lvl="2"/>
            <a:r>
              <a:rPr lang="hu-HU" dirty="0"/>
              <a:t>3 lap kód</a:t>
            </a:r>
          </a:p>
          <a:p>
            <a:pPr lvl="2"/>
            <a:r>
              <a:rPr lang="hu-HU" dirty="0"/>
              <a:t>1 lap adat</a:t>
            </a:r>
          </a:p>
          <a:p>
            <a:pPr lvl="1"/>
            <a:r>
              <a:rPr lang="hu-HU" dirty="0"/>
              <a:t>Ha 20 példány fut, akkor a memóriaigény</a:t>
            </a:r>
          </a:p>
          <a:p>
            <a:pPr lvl="2"/>
            <a:r>
              <a:rPr lang="hu-HU" dirty="0"/>
              <a:t>4 x 20 = 80 lap (nem osztott laphasználat esetén)</a:t>
            </a:r>
          </a:p>
          <a:p>
            <a:pPr lvl="2"/>
            <a:r>
              <a:rPr lang="hu-HU" dirty="0"/>
              <a:t>1 x 20 + 3 = 23 lap (osztott laphasználat esetén)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75396-FB7E-47CA-BB9C-B4084923A21C}" type="slidenum">
              <a:rPr lang="hu-HU"/>
              <a:pPr/>
              <a:t>78</a:t>
            </a:fld>
            <a:endParaRPr lang="hu-HU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0FAC4-FA77-407D-9E80-74F84CA55F16}" type="slidenum">
              <a:rPr lang="hu-HU"/>
              <a:pPr/>
              <a:t>79</a:t>
            </a:fld>
            <a:endParaRPr lang="hu-HU"/>
          </a:p>
        </p:txBody>
      </p:sp>
      <p:pic>
        <p:nvPicPr>
          <p:cNvPr id="1044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103437"/>
            <a:ext cx="5208588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447800"/>
            <a:ext cx="1924050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program címeinek leképzése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Betöltés közben</a:t>
            </a:r>
          </a:p>
          <a:p>
            <a:pPr lvl="1"/>
            <a:r>
              <a:rPr lang="hu-HU" dirty="0"/>
              <a:t>A fordítás eredményeképpen előállott áthelyezhető kód címhivatkozásait a betöltő program az aktuális címkiosztás szerint módosítja</a:t>
            </a:r>
          </a:p>
          <a:p>
            <a:r>
              <a:rPr lang="hu-HU" dirty="0"/>
              <a:t>Futás közben</a:t>
            </a:r>
          </a:p>
          <a:p>
            <a:pPr lvl="1"/>
            <a:r>
              <a:rPr lang="hu-HU" dirty="0"/>
              <a:t>A program memóriaképe logikai címeket tartalmaz</a:t>
            </a:r>
          </a:p>
          <a:p>
            <a:pPr lvl="1"/>
            <a:r>
              <a:rPr lang="hu-HU" dirty="0"/>
              <a:t>A konkrét fizikai címet speciális hardver elemek csak az utasítás végrehajtásakor határozzák meg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351ED-4395-4296-8B0B-3F728B7B7808}" type="slidenum">
              <a:rPr lang="hu-HU"/>
              <a:pPr/>
              <a:t>8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Hozzáférés ellenőrzés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lapokhoz hozzáférést a túl nagy extra tárigény miatt (laponként legalább 3 bit) általában nem ellenőrzik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5C0C3-C6CC-4644-903D-4A0EE09FA62F}" type="slidenum">
              <a:rPr lang="hu-HU"/>
              <a:pPr/>
              <a:t>80</a:t>
            </a:fld>
            <a:endParaRPr lang="hu-HU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Társzervezési elvek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dirty="0"/>
              <a:t>Kombinált szegmens- és lapszervezés</a:t>
            </a:r>
            <a:endParaRPr lang="en-US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Kombinált szegmens- és lapszervezés</a:t>
            </a: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Egyesíti a két korábbi technika előnyeit</a:t>
            </a:r>
          </a:p>
          <a:p>
            <a:pPr lvl="1"/>
            <a:r>
              <a:rPr lang="hu-HU" dirty="0"/>
              <a:t>Lap szervezésből</a:t>
            </a:r>
          </a:p>
          <a:p>
            <a:pPr lvl="2"/>
            <a:r>
              <a:rPr lang="hu-HU" dirty="0"/>
              <a:t>Nincs külső tördelődés</a:t>
            </a:r>
          </a:p>
          <a:p>
            <a:pPr lvl="2"/>
            <a:r>
              <a:rPr lang="hu-HU" dirty="0"/>
              <a:t>Nem kell a teljes szegmensnek, csak az éppen szükséges lapjainak a tárban lennie</a:t>
            </a:r>
          </a:p>
          <a:p>
            <a:pPr lvl="1"/>
            <a:r>
              <a:rPr lang="hu-HU" dirty="0"/>
              <a:t>Szegmens szervezésből</a:t>
            </a:r>
          </a:p>
          <a:p>
            <a:pPr lvl="2"/>
            <a:r>
              <a:rPr lang="hu-HU" dirty="0"/>
              <a:t>Tükrözi a folyamat logikai társzerkezetét</a:t>
            </a:r>
          </a:p>
          <a:p>
            <a:pPr lvl="2"/>
            <a:r>
              <a:rPr lang="hu-HU" dirty="0"/>
              <a:t>Osztott használat egyszerűbb</a:t>
            </a:r>
          </a:p>
          <a:p>
            <a:pPr lvl="2"/>
            <a:r>
              <a:rPr lang="hu-HU" dirty="0"/>
              <a:t>Hozzáférési jogosultságok rendszere megvalósítható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1CE9-7DEA-4DF6-AAD7-3AE3A51C4D55}" type="slidenum">
              <a:rPr lang="hu-HU"/>
              <a:pPr/>
              <a:t>82</a:t>
            </a:fld>
            <a:endParaRPr lang="hu-HU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Kombinált szegmens- és lapszervezés tulajdonságai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Címtranszformáció</a:t>
            </a:r>
          </a:p>
          <a:p>
            <a:pPr lvl="1"/>
            <a:r>
              <a:rPr lang="hu-HU" dirty="0"/>
              <a:t>A logikai cím 3 részre, a szegmenscímre, a lapcímre és az ezen belüli eltolásra tagozódik</a:t>
            </a:r>
          </a:p>
          <a:p>
            <a:pPr lvl="1"/>
            <a:r>
              <a:rPr lang="hu-HU" dirty="0"/>
              <a:t>A szegmenscím szerepe a szegmenshez tartozó laptábla kezdőcímének kijelölése</a:t>
            </a:r>
          </a:p>
          <a:p>
            <a:pPr lvl="1"/>
            <a:r>
              <a:rPr lang="hu-HU" dirty="0"/>
              <a:t>Fizikai címet a laptábla alapján a lapszervezésnek megfelelően számítjuk ki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FC5A-F29A-4E51-8AC2-F5B8A8A5099A}" type="slidenum">
              <a:rPr lang="hu-HU"/>
              <a:pPr/>
              <a:t>83</a:t>
            </a:fld>
            <a:endParaRPr lang="hu-HU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Kombinált szegmens- és lapszervezés tulajdonságai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Hozzáférés ellenőrzés</a:t>
            </a:r>
          </a:p>
          <a:p>
            <a:pPr lvl="1"/>
            <a:r>
              <a:rPr lang="hu-HU" dirty="0"/>
              <a:t>A szegmens szervezésnek megfelelően történik</a:t>
            </a:r>
          </a:p>
          <a:p>
            <a:r>
              <a:rPr lang="hu-HU" dirty="0"/>
              <a:t>Osztott tárhasználat</a:t>
            </a:r>
          </a:p>
          <a:p>
            <a:pPr lvl="1"/>
            <a:r>
              <a:rPr lang="hu-HU" dirty="0"/>
              <a:t>A szegmens szervezésnek megfelelően működik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FC5A-F29A-4E51-8AC2-F5B8A8A5099A}" type="slidenum">
              <a:rPr lang="hu-HU"/>
              <a:pPr/>
              <a:t>84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520046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Példa: MULTIX operációs</a:t>
            </a:r>
            <a:br>
              <a:rPr lang="hu-HU"/>
            </a:br>
            <a:r>
              <a:rPr lang="hu-HU"/>
              <a:t>rendszer címtranszformációja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00BB4-A3EF-452C-B545-16C2CB37A975}" type="slidenum">
              <a:rPr lang="hu-HU"/>
              <a:pPr/>
              <a:t>85</a:t>
            </a:fld>
            <a:endParaRPr lang="hu-HU"/>
          </a:p>
        </p:txBody>
      </p:sp>
      <p:pic>
        <p:nvPicPr>
          <p:cNvPr id="1095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54162"/>
            <a:ext cx="5254625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Példa: Intel 386 címtranszformációja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BA84A-9310-4B33-BC61-58D4DC2E7E35}" type="slidenum">
              <a:rPr lang="hu-HU"/>
              <a:pPr/>
              <a:t>86</a:t>
            </a:fld>
            <a:endParaRPr lang="hu-HU"/>
          </a:p>
        </p:txBody>
      </p:sp>
      <p:pic>
        <p:nvPicPr>
          <p:cNvPr id="1105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530350"/>
            <a:ext cx="4668838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program címeinek leképzése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fordítás, szerkesztés és a betöltés közbeni címleképzés statikus megoldás</a:t>
            </a:r>
          </a:p>
          <a:p>
            <a:r>
              <a:rPr lang="hu-HU"/>
              <a:t>A tárgazdálkodás szempontjából kedvezőbb a futás közbeni dinamikus leképzés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4278C-960A-4311-A8E6-97999E2D1B21}" type="slidenum">
              <a:rPr lang="hu-HU"/>
              <a:pPr/>
              <a:t>9</a:t>
            </a:fld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44</TotalTime>
  <Words>2134</Words>
  <Application>Microsoft Office PowerPoint</Application>
  <PresentationFormat>Diavetítés a képernyőre (4:3 oldalarány)</PresentationFormat>
  <Paragraphs>426</Paragraphs>
  <Slides>86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86</vt:i4>
      </vt:variant>
    </vt:vector>
  </HeadingPairs>
  <TitlesOfParts>
    <vt:vector size="90" baseType="lpstr">
      <vt:lpstr>Arial</vt:lpstr>
      <vt:lpstr>Calibri</vt:lpstr>
      <vt:lpstr>PEN</vt:lpstr>
      <vt:lpstr>Visio</vt:lpstr>
      <vt:lpstr>Operációs rendszerek</vt:lpstr>
      <vt:lpstr>Tartalom</vt:lpstr>
      <vt:lpstr>Bevezetés</vt:lpstr>
      <vt:lpstr>A program címeinek leképzése</vt:lpstr>
      <vt:lpstr>Címleképzés</vt:lpstr>
      <vt:lpstr>A program életciklusa</vt:lpstr>
      <vt:lpstr>A program címeinek leképzése</vt:lpstr>
      <vt:lpstr>A program címeinek leképzése</vt:lpstr>
      <vt:lpstr>A program címeinek leképzése</vt:lpstr>
      <vt:lpstr>Memória menedzsment egység</vt:lpstr>
      <vt:lpstr>A dinamikus logikai címképzés alapvető módszerei</vt:lpstr>
      <vt:lpstr>Bázis-relatív címzés</vt:lpstr>
      <vt:lpstr>Utasításszámláló relatív címzés</vt:lpstr>
      <vt:lpstr>Tárkezelés</vt:lpstr>
      <vt:lpstr>Bevezetés</vt:lpstr>
      <vt:lpstr>Késleltetett betöltés</vt:lpstr>
      <vt:lpstr>Dinamikus betöltés</vt:lpstr>
      <vt:lpstr>Dinamikus betöltés</vt:lpstr>
      <vt:lpstr>Dinamikus betöltés</vt:lpstr>
      <vt:lpstr>Dinamikusan betöltött könyvtárak</vt:lpstr>
      <vt:lpstr>Dinamikusan betöltött könyvtárak</vt:lpstr>
      <vt:lpstr>Dinamikusan betöltött könyvtárak</vt:lpstr>
      <vt:lpstr>Átfedő programrészek</vt:lpstr>
      <vt:lpstr>Átfedő programrészek</vt:lpstr>
      <vt:lpstr>Tárkezelés</vt:lpstr>
      <vt:lpstr>Társzervezési elvek</vt:lpstr>
      <vt:lpstr>Társzervezési elvek</vt:lpstr>
      <vt:lpstr>Egypartíciós rendszer</vt:lpstr>
      <vt:lpstr>Egypartíciós rendszer</vt:lpstr>
      <vt:lpstr>Egypartíciós rendszer</vt:lpstr>
      <vt:lpstr>Társzervezési elvek</vt:lpstr>
      <vt:lpstr>Többpartíciós rendszer</vt:lpstr>
      <vt:lpstr>Fix partíció</vt:lpstr>
      <vt:lpstr>Belső tördelődés</vt:lpstr>
      <vt:lpstr>Változó partíciós rendszerek</vt:lpstr>
      <vt:lpstr>Változó partíciós rendszerek</vt:lpstr>
      <vt:lpstr>Külső tördelődés</vt:lpstr>
      <vt:lpstr>Tömörítés</vt:lpstr>
      <vt:lpstr>Tömörítés</vt:lpstr>
      <vt:lpstr>Terület lefoglalás</vt:lpstr>
      <vt:lpstr>Védelem</vt:lpstr>
      <vt:lpstr>Társzervezési elvek</vt:lpstr>
      <vt:lpstr>Tárcsere</vt:lpstr>
      <vt:lpstr>Tárcsere</vt:lpstr>
      <vt:lpstr>A tárcsere korszerű módszerei</vt:lpstr>
      <vt:lpstr>A tárcsere korszerű módszerei</vt:lpstr>
      <vt:lpstr>Társzervezési elvek</vt:lpstr>
      <vt:lpstr>Szegmensszervezés</vt:lpstr>
      <vt:lpstr>Szegmens</vt:lpstr>
      <vt:lpstr>Szegmensek Linux alatt</vt:lpstr>
      <vt:lpstr>Címtranszformáció</vt:lpstr>
      <vt:lpstr>Szegmensszervezés</vt:lpstr>
      <vt:lpstr>Védelem</vt:lpstr>
      <vt:lpstr>Példa</vt:lpstr>
      <vt:lpstr>Hozzáférés ellenőrzés (protection control)</vt:lpstr>
      <vt:lpstr>Hozzáférés ellenőrzés (protection control)</vt:lpstr>
      <vt:lpstr>Osztott szegmenshasználat (segment sharing)</vt:lpstr>
      <vt:lpstr>Osztott szegmenshasználat (segment sharing)</vt:lpstr>
      <vt:lpstr>Példa</vt:lpstr>
      <vt:lpstr>Tárcsere</vt:lpstr>
      <vt:lpstr>Tárcsere</vt:lpstr>
      <vt:lpstr>Szegmenstála felépítése</vt:lpstr>
      <vt:lpstr>Társzervezési elvek</vt:lpstr>
      <vt:lpstr>Lapszervezés</vt:lpstr>
      <vt:lpstr>Címtranszformáció</vt:lpstr>
      <vt:lpstr>Címtranszformáció</vt:lpstr>
      <vt:lpstr>Közvetlen leképzés</vt:lpstr>
      <vt:lpstr>Közvetlen leképzés</vt:lpstr>
      <vt:lpstr>Egyszintű laptáblák problémái</vt:lpstr>
      <vt:lpstr>Többszintű laptábla</vt:lpstr>
      <vt:lpstr>Asszociatív leképzés</vt:lpstr>
      <vt:lpstr>Asszociatív tár működése</vt:lpstr>
      <vt:lpstr>Asszociatív tár működése</vt:lpstr>
      <vt:lpstr>Kombinált technikák</vt:lpstr>
      <vt:lpstr>Kombinált technika</vt:lpstr>
      <vt:lpstr>Védelem</vt:lpstr>
      <vt:lpstr>Osztott laphasználat</vt:lpstr>
      <vt:lpstr>Osztott laphasználat</vt:lpstr>
      <vt:lpstr>Példa</vt:lpstr>
      <vt:lpstr>Hozzáférés ellenőrzés</vt:lpstr>
      <vt:lpstr>Társzervezési elvek</vt:lpstr>
      <vt:lpstr>Kombinált szegmens- és lapszervezés</vt:lpstr>
      <vt:lpstr>Kombinált szegmens- és lapszervezés tulajdonságai</vt:lpstr>
      <vt:lpstr>Kombinált szegmens- és lapszervezés tulajdonságai</vt:lpstr>
      <vt:lpstr>Példa: MULTIX operációs rendszer címtranszformációja</vt:lpstr>
      <vt:lpstr>Példa: Intel 386 címtranszformációja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6. előadás</dc:title>
  <dc:subject>Tárkezelés</dc:subject>
  <dc:creator>Holczinger Tibor</dc:creator>
  <cp:lastModifiedBy>Tibor Holczinger</cp:lastModifiedBy>
  <cp:revision>123</cp:revision>
  <dcterms:created xsi:type="dcterms:W3CDTF">2007-05-29T14:42:22Z</dcterms:created>
  <dcterms:modified xsi:type="dcterms:W3CDTF">2019-03-19T16:56:34Z</dcterms:modified>
</cp:coreProperties>
</file>