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7"/>
  </p:notesMasterIdLst>
  <p:sldIdLst>
    <p:sldId id="256" r:id="rId2"/>
    <p:sldId id="285" r:id="rId3"/>
    <p:sldId id="257" r:id="rId4"/>
    <p:sldId id="286" r:id="rId5"/>
    <p:sldId id="258" r:id="rId6"/>
    <p:sldId id="315" r:id="rId7"/>
    <p:sldId id="309" r:id="rId8"/>
    <p:sldId id="409" r:id="rId9"/>
    <p:sldId id="310" r:id="rId10"/>
    <p:sldId id="259" r:id="rId11"/>
    <p:sldId id="294" r:id="rId12"/>
    <p:sldId id="295" r:id="rId13"/>
    <p:sldId id="260" r:id="rId14"/>
    <p:sldId id="316" r:id="rId15"/>
    <p:sldId id="317" r:id="rId16"/>
    <p:sldId id="261" r:id="rId17"/>
    <p:sldId id="410" r:id="rId18"/>
    <p:sldId id="318" r:id="rId19"/>
    <p:sldId id="394" r:id="rId20"/>
    <p:sldId id="319" r:id="rId21"/>
    <p:sldId id="262" r:id="rId22"/>
    <p:sldId id="320" r:id="rId23"/>
    <p:sldId id="263" r:id="rId24"/>
    <p:sldId id="293" r:id="rId25"/>
    <p:sldId id="264" r:id="rId26"/>
    <p:sldId id="395" r:id="rId27"/>
    <p:sldId id="396" r:id="rId28"/>
    <p:sldId id="292" r:id="rId29"/>
    <p:sldId id="296" r:id="rId30"/>
    <p:sldId id="265" r:id="rId31"/>
    <p:sldId id="397" r:id="rId32"/>
    <p:sldId id="322" r:id="rId33"/>
    <p:sldId id="349" r:id="rId34"/>
    <p:sldId id="324" r:id="rId35"/>
    <p:sldId id="314" r:id="rId36"/>
    <p:sldId id="365" r:id="rId37"/>
    <p:sldId id="367" r:id="rId38"/>
    <p:sldId id="360" r:id="rId39"/>
    <p:sldId id="359" r:id="rId40"/>
    <p:sldId id="358" r:id="rId41"/>
    <p:sldId id="369" r:id="rId42"/>
    <p:sldId id="356" r:id="rId43"/>
    <p:sldId id="371" r:id="rId44"/>
    <p:sldId id="354" r:id="rId45"/>
    <p:sldId id="373" r:id="rId46"/>
    <p:sldId id="352" r:id="rId47"/>
    <p:sldId id="297" r:id="rId48"/>
    <p:sldId id="266" r:id="rId49"/>
    <p:sldId id="335" r:id="rId50"/>
    <p:sldId id="341" r:id="rId51"/>
    <p:sldId id="267" r:id="rId52"/>
    <p:sldId id="398" r:id="rId53"/>
    <p:sldId id="382" r:id="rId54"/>
    <p:sldId id="388" r:id="rId55"/>
    <p:sldId id="381" r:id="rId56"/>
    <p:sldId id="390" r:id="rId57"/>
    <p:sldId id="391" r:id="rId58"/>
    <p:sldId id="376" r:id="rId59"/>
    <p:sldId id="393" r:id="rId60"/>
    <p:sldId id="374" r:id="rId61"/>
    <p:sldId id="269" r:id="rId62"/>
    <p:sldId id="268" r:id="rId63"/>
    <p:sldId id="312" r:id="rId64"/>
    <p:sldId id="299" r:id="rId65"/>
    <p:sldId id="313" r:id="rId66"/>
    <p:sldId id="270" r:id="rId67"/>
    <p:sldId id="271" r:id="rId68"/>
    <p:sldId id="272" r:id="rId69"/>
    <p:sldId id="399" r:id="rId70"/>
    <p:sldId id="273" r:id="rId71"/>
    <p:sldId id="400" r:id="rId72"/>
    <p:sldId id="291" r:id="rId73"/>
    <p:sldId id="274" r:id="rId74"/>
    <p:sldId id="401" r:id="rId75"/>
    <p:sldId id="275" r:id="rId76"/>
    <p:sldId id="402" r:id="rId77"/>
    <p:sldId id="276" r:id="rId78"/>
    <p:sldId id="277" r:id="rId79"/>
    <p:sldId id="403" r:id="rId80"/>
    <p:sldId id="404" r:id="rId81"/>
    <p:sldId id="278" r:id="rId82"/>
    <p:sldId id="405" r:id="rId83"/>
    <p:sldId id="279" r:id="rId84"/>
    <p:sldId id="298" r:id="rId85"/>
    <p:sldId id="280" r:id="rId86"/>
    <p:sldId id="300" r:id="rId87"/>
    <p:sldId id="406" r:id="rId88"/>
    <p:sldId id="290" r:id="rId89"/>
    <p:sldId id="337" r:id="rId90"/>
    <p:sldId id="281" r:id="rId91"/>
    <p:sldId id="282" r:id="rId92"/>
    <p:sldId id="338" r:id="rId93"/>
    <p:sldId id="283" r:id="rId94"/>
    <p:sldId id="407" r:id="rId95"/>
    <p:sldId id="339" r:id="rId96"/>
    <p:sldId id="301" r:id="rId97"/>
    <p:sldId id="302" r:id="rId98"/>
    <p:sldId id="303" r:id="rId99"/>
    <p:sldId id="304" r:id="rId100"/>
    <p:sldId id="408" r:id="rId101"/>
    <p:sldId id="306" r:id="rId102"/>
    <p:sldId id="305" r:id="rId103"/>
    <p:sldId id="340" r:id="rId104"/>
    <p:sldId id="307" r:id="rId105"/>
    <p:sldId id="308" r:id="rId106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30" autoAdjust="0"/>
  </p:normalViewPr>
  <p:slideViewPr>
    <p:cSldViewPr>
      <p:cViewPr varScale="1">
        <p:scale>
          <a:sx n="104" d="100"/>
          <a:sy n="104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618E4C-9E21-4220-92FA-3DDDBF9BB3CC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9126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2019. 05. 14.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ABF5-7F96-4079-9120-A18BE966F988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Virtuális tárkezelés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Megvalósítás elve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/>
            <a:r>
              <a:rPr lang="hu-HU" dirty="0"/>
              <a:t>Amikor a folyamat egy érvénytelen (a valós memóriában nem lévő) címre hivatkozik, akkor a hardver megszakítást okoz</a:t>
            </a:r>
          </a:p>
          <a:p>
            <a:pPr marL="781050" lvl="1" indent="-381000"/>
            <a:r>
              <a:rPr lang="hu-HU" dirty="0"/>
              <a:t>Laphiba</a:t>
            </a:r>
          </a:p>
          <a:p>
            <a:pPr marL="381000" indent="-381000"/>
            <a:r>
              <a:rPr lang="hu-HU" dirty="0"/>
              <a:t>Az operációs rendszer kezeli a megszakítást és behozza a blokkot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5CAA2-A9F5-4EB1-A65C-9660F4645F8E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XP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Lapcsere algoritmus</a:t>
            </a:r>
          </a:p>
          <a:p>
            <a:pPr lvl="1"/>
            <a:r>
              <a:rPr lang="hu-HU" dirty="0"/>
              <a:t>Egyprocesszoros x86 típusú rendszereken</a:t>
            </a:r>
          </a:p>
          <a:p>
            <a:pPr lvl="2"/>
            <a:r>
              <a:rPr lang="hu-HU" dirty="0"/>
              <a:t>Óra algoritmus</a:t>
            </a:r>
          </a:p>
          <a:p>
            <a:pPr lvl="1"/>
            <a:r>
              <a:rPr lang="hu-HU" dirty="0" err="1"/>
              <a:t>Alpha</a:t>
            </a:r>
            <a:r>
              <a:rPr lang="hu-HU" dirty="0"/>
              <a:t>, többprocesszoros x86</a:t>
            </a:r>
          </a:p>
          <a:p>
            <a:pPr lvl="2"/>
            <a:r>
              <a:rPr lang="hu-HU" dirty="0"/>
              <a:t>Módosított FIFO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122-45CC-4B34-8AD0-5D1C839D74DE}" type="slidenum">
              <a:rPr lang="hu-HU"/>
              <a:pPr/>
              <a:t>100</a:t>
            </a:fld>
            <a:endParaRPr lang="hu-HU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Solaris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lapozást a </a:t>
            </a:r>
            <a:r>
              <a:rPr lang="en-US" dirty="0" err="1"/>
              <a:t>pagout</a:t>
            </a:r>
            <a:r>
              <a:rPr lang="hu-HU" dirty="0"/>
              <a:t> folyamat hajtja végre egy módosított óra algoritmussal</a:t>
            </a:r>
          </a:p>
          <a:p>
            <a:r>
              <a:rPr lang="hu-HU" dirty="0"/>
              <a:t>A </a:t>
            </a:r>
            <a:r>
              <a:rPr lang="en-US" dirty="0"/>
              <a:t>scan rate</a:t>
            </a:r>
            <a:r>
              <a:rPr lang="hu-HU" dirty="0"/>
              <a:t> paraméter határozza meg </a:t>
            </a:r>
            <a:r>
              <a:rPr lang="en-US" dirty="0" err="1"/>
              <a:t>pagout</a:t>
            </a:r>
            <a:r>
              <a:rPr lang="hu-HU" dirty="0"/>
              <a:t> futási gyakoriságát a lassútól (</a:t>
            </a:r>
            <a:r>
              <a:rPr lang="en-US" dirty="0" err="1"/>
              <a:t>slowscan</a:t>
            </a:r>
            <a:r>
              <a:rPr lang="hu-HU" dirty="0"/>
              <a:t>) a gyorsig (</a:t>
            </a:r>
            <a:r>
              <a:rPr lang="en-US" dirty="0" err="1"/>
              <a:t>fastscan</a:t>
            </a:r>
            <a:r>
              <a:rPr lang="hu-HU" dirty="0"/>
              <a:t>)</a:t>
            </a:r>
          </a:p>
          <a:p>
            <a:r>
              <a:rPr lang="hu-HU" dirty="0"/>
              <a:t>Szabad lapokat tart fenn, ebből kapnak a laphibát okozó folyamatok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A8C16-BE6B-4A6A-A350-510805FB1977}" type="slidenum">
              <a:rPr lang="hu-HU"/>
              <a:pPr/>
              <a:t>101</a:t>
            </a:fld>
            <a:endParaRPr lang="hu-HU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Solaris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Lotsfree</a:t>
            </a:r>
            <a:r>
              <a:rPr lang="hu-HU" dirty="0"/>
              <a:t> – küszöbérték</a:t>
            </a:r>
          </a:p>
          <a:p>
            <a:pPr lvl="1"/>
            <a:r>
              <a:rPr lang="hu-HU" dirty="0"/>
              <a:t>Ha a szabad memória ez alá csökken, elindul a </a:t>
            </a:r>
            <a:r>
              <a:rPr lang="hu-HU" dirty="0" err="1"/>
              <a:t>pagout</a:t>
            </a:r>
            <a:r>
              <a:rPr lang="hu-HU" dirty="0"/>
              <a:t> folyamat</a:t>
            </a:r>
          </a:p>
          <a:p>
            <a:r>
              <a:rPr lang="en-US" dirty="0" err="1"/>
              <a:t>Desfree</a:t>
            </a:r>
            <a:r>
              <a:rPr lang="hu-HU" dirty="0"/>
              <a:t> – küszöbérték</a:t>
            </a:r>
          </a:p>
          <a:p>
            <a:pPr lvl="1"/>
            <a:r>
              <a:rPr lang="hu-HU" dirty="0"/>
              <a:t>Ha a szabad memória ez alá csökken, a folyamatok </a:t>
            </a:r>
            <a:r>
              <a:rPr lang="hu-HU" dirty="0" err="1"/>
              <a:t>swappelése</a:t>
            </a:r>
            <a:r>
              <a:rPr lang="hu-HU" dirty="0"/>
              <a:t> megkezdődik</a:t>
            </a:r>
          </a:p>
          <a:p>
            <a:r>
              <a:rPr lang="en-US" dirty="0" err="1"/>
              <a:t>Minfree</a:t>
            </a:r>
            <a:r>
              <a:rPr lang="hu-HU" dirty="0"/>
              <a:t> – küszöbérték</a:t>
            </a:r>
          </a:p>
          <a:p>
            <a:pPr lvl="1"/>
            <a:r>
              <a:rPr lang="hu-HU" dirty="0"/>
              <a:t>Ha a szabad memória ez alá csökken, akkor a </a:t>
            </a:r>
            <a:r>
              <a:rPr lang="en-US" dirty="0" err="1"/>
              <a:t>pagout</a:t>
            </a:r>
            <a:r>
              <a:rPr lang="hu-HU" dirty="0"/>
              <a:t> minden új lap kérésekor lefut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92D10-99C7-4C81-B85B-7DED07AC77D1}" type="slidenum">
              <a:rPr lang="hu-HU"/>
              <a:pPr/>
              <a:t>102</a:t>
            </a:fld>
            <a:endParaRPr lang="hu-HU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Solaris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216D4-8B55-4B3D-AF86-BE4086256A7F}" type="slidenum">
              <a:rPr lang="hu-HU"/>
              <a:pPr/>
              <a:t>103</a:t>
            </a:fld>
            <a:endParaRPr lang="hu-HU"/>
          </a:p>
        </p:txBody>
      </p:sp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784975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109573" name="Rectangle 5"/>
          <p:cNvSpPr>
            <a:spLocks noChangeArrowheads="1"/>
          </p:cNvSpPr>
          <p:nvPr/>
        </p:nvSpPr>
        <p:spPr bwMode="auto">
          <a:xfrm>
            <a:off x="8305800" y="5638800"/>
            <a:ext cx="304800" cy="3810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Linux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/>
          </a:bodyPr>
          <a:lstStyle/>
          <a:p>
            <a:r>
              <a:rPr lang="hu-HU" dirty="0"/>
              <a:t>Szabad lapok listája, ebből ad laphiba esetén</a:t>
            </a:r>
          </a:p>
          <a:p>
            <a:r>
              <a:rPr lang="hu-HU" dirty="0" err="1"/>
              <a:t>kswapd</a:t>
            </a:r>
            <a:r>
              <a:rPr lang="hu-HU" dirty="0"/>
              <a:t>: </a:t>
            </a:r>
            <a:r>
              <a:rPr lang="hu-HU" dirty="0" err="1"/>
              <a:t>pagedémon</a:t>
            </a:r>
            <a:endParaRPr lang="hu-HU" dirty="0"/>
          </a:p>
          <a:p>
            <a:pPr lvl="1"/>
            <a:r>
              <a:rPr lang="hu-HU" dirty="0"/>
              <a:t>Ellenőrzi, hogy van-e elég szabad lap (1/sec)</a:t>
            </a:r>
          </a:p>
          <a:p>
            <a:pPr lvl="1"/>
            <a:r>
              <a:rPr lang="hu-HU" dirty="0"/>
              <a:t>Kevés szabad lap esetén felszabadításba kezd</a:t>
            </a:r>
          </a:p>
          <a:p>
            <a:pPr lvl="2"/>
            <a:r>
              <a:rPr lang="hu-HU" dirty="0"/>
              <a:t>P</a:t>
            </a:r>
            <a:r>
              <a:rPr lang="en-US" dirty="0"/>
              <a:t>aging cache</a:t>
            </a:r>
            <a:r>
              <a:rPr lang="hu-HU" dirty="0"/>
              <a:t>-</a:t>
            </a:r>
            <a:r>
              <a:rPr lang="hu-HU" dirty="0" err="1"/>
              <a:t>ből</a:t>
            </a:r>
            <a:r>
              <a:rPr lang="hu-HU" dirty="0"/>
              <a:t>, osztott memóriából, felhasználóktól</a:t>
            </a:r>
          </a:p>
          <a:p>
            <a:pPr lvl="1"/>
            <a:r>
              <a:rPr lang="hu-HU" dirty="0"/>
              <a:t>Óra-algoritmus variációja, virtuális cím szerint keres</a:t>
            </a:r>
          </a:p>
          <a:p>
            <a:pPr lvl="1"/>
            <a:r>
              <a:rPr lang="hu-HU" dirty="0"/>
              <a:t>Kidobandó lap kezelése</a:t>
            </a:r>
          </a:p>
          <a:p>
            <a:pPr lvl="2"/>
            <a:r>
              <a:rPr lang="hu-HU" dirty="0"/>
              <a:t>Tiszta: azonnal kidob</a:t>
            </a:r>
          </a:p>
          <a:p>
            <a:pPr lvl="2"/>
            <a:r>
              <a:rPr lang="hu-HU" dirty="0"/>
              <a:t>Piszkos és van már háttértáron másolata: kiírásra ütemez</a:t>
            </a:r>
          </a:p>
          <a:p>
            <a:pPr lvl="2"/>
            <a:r>
              <a:rPr lang="hu-HU" dirty="0"/>
              <a:t>Piszkos és nincs a háttértáron másolata: </a:t>
            </a:r>
            <a:r>
              <a:rPr lang="en-US" dirty="0"/>
              <a:t>paging cache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17DE1-9765-4B75-896B-9F23467749C7}" type="slidenum">
              <a:rPr lang="hu-HU"/>
              <a:pPr/>
              <a:t>104</a:t>
            </a:fld>
            <a:endParaRPr lang="hu-HU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Linux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bdflush</a:t>
            </a:r>
            <a:r>
              <a:rPr lang="hu-HU"/>
              <a:t>: periodikusan ellenőrzi, hogy a lapok mekkora része piszkos</a:t>
            </a:r>
          </a:p>
          <a:p>
            <a:pPr lvl="1"/>
            <a:r>
              <a:rPr lang="hu-HU" dirty="0"/>
              <a:t>Ha túl sok, elkezdi kiírni őket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F3039-BD8B-4C0A-A8AC-1C11633BC068}" type="slidenum">
              <a:rPr lang="hu-HU"/>
              <a:pPr/>
              <a:t>105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megszakítás lépései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buFontTx/>
              <a:buAutoNum type="arabicPeriod"/>
            </a:pPr>
            <a:r>
              <a:rPr lang="hu-HU" dirty="0"/>
              <a:t>Az operációs rendszer megszakítást kiszolgáló programrészlete kapja meg a vezérlést</a:t>
            </a:r>
          </a:p>
          <a:p>
            <a:pPr marL="800100" lvl="1" indent="-342900"/>
            <a:r>
              <a:rPr lang="hu-HU" dirty="0"/>
              <a:t>Környezetváltás</a:t>
            </a:r>
          </a:p>
          <a:p>
            <a:pPr marL="800100" lvl="1" indent="-342900"/>
            <a:r>
              <a:rPr lang="hu-HU" dirty="0"/>
              <a:t>Elágazás a kiszolgáló rutinra</a:t>
            </a:r>
          </a:p>
          <a:p>
            <a:pPr marL="800100" lvl="1" indent="-342900"/>
            <a:r>
              <a:rPr lang="hu-HU" dirty="0"/>
              <a:t>Eldönti, hogy a megszakítás nem programhiba-e</a:t>
            </a:r>
          </a:p>
          <a:p>
            <a:pPr marL="1200150" lvl="2" indent="-342900"/>
            <a:r>
              <a:rPr lang="hu-HU" dirty="0"/>
              <a:t>Például kicímzés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8CD1E-71C5-4751-9E67-43CB7074AC3E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megszakítás lépései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>
              <a:buFontTx/>
              <a:buAutoNum type="arabicPeriod" startAt="2"/>
            </a:pPr>
            <a:r>
              <a:rPr lang="hu-HU" dirty="0"/>
              <a:t>Behozza a kívánt blokkot a központi tárba</a:t>
            </a:r>
          </a:p>
          <a:p>
            <a:pPr marL="800100" lvl="1" indent="-342900"/>
            <a:r>
              <a:rPr lang="hu-HU" dirty="0"/>
              <a:t>Helyet keres a blokknak a tárban</a:t>
            </a:r>
          </a:p>
          <a:p>
            <a:pPr marL="1219200" lvl="2" indent="-304800"/>
            <a:r>
              <a:rPr lang="hu-HU" dirty="0"/>
              <a:t>Ha nincs szabad terület, akkor fel kell szabadítani egy címtartományt és ha szükséges ki kell írni a háttértárra</a:t>
            </a:r>
          </a:p>
          <a:p>
            <a:pPr marL="800100" lvl="1" indent="-342900"/>
            <a:r>
              <a:rPr lang="hu-HU" dirty="0"/>
              <a:t>Beolvassa a kívánt blokkot</a:t>
            </a:r>
          </a:p>
          <a:p>
            <a:pPr marL="800100" lvl="1" indent="-342900"/>
            <a:r>
              <a:rPr lang="hu-HU" dirty="0"/>
              <a:t>Az egy vagy esetleg két perifériás művelet sok időt vesz igénybe</a:t>
            </a:r>
          </a:p>
          <a:p>
            <a:pPr marL="1219200" lvl="2" indent="-304800"/>
            <a:r>
              <a:rPr lang="hu-HU" dirty="0"/>
              <a:t>Meg kel várni, míg a háttértár felszabadul</a:t>
            </a:r>
          </a:p>
          <a:p>
            <a:pPr marL="1219200" lvl="2" indent="-304800"/>
            <a:r>
              <a:rPr lang="hu-HU" dirty="0"/>
              <a:t>Ki kell várnia az átvitelt előkészítő műveleteket</a:t>
            </a:r>
          </a:p>
          <a:p>
            <a:pPr marL="1219200" lvl="2" indent="-304800"/>
            <a:r>
              <a:rPr lang="hu-HU" dirty="0"/>
              <a:t>Át kell vinni a blokkot (blokkokat)</a:t>
            </a:r>
          </a:p>
          <a:p>
            <a:pPr marL="800100" lvl="1" indent="-34290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0696A-04C3-4417-8B67-8B38D449E611}" type="slidenum">
              <a:rPr lang="hu-HU"/>
              <a:pPr/>
              <a:t>12</a:t>
            </a:fld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megszakítás lépései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buFontTx/>
              <a:buAutoNum type="arabicPeriod" startAt="3"/>
            </a:pPr>
            <a:r>
              <a:rPr lang="hu-HU" dirty="0"/>
              <a:t>A rendszer a folyamatot várakozó állapotba helyezi</a:t>
            </a:r>
            <a:endParaRPr lang="hu-HU" dirty="0">
              <a:sym typeface="Symbol" pitchFamily="18" charset="2"/>
            </a:endParaRPr>
          </a:p>
          <a:p>
            <a:pPr marL="800100" lvl="1" indent="-342900"/>
            <a:r>
              <a:rPr lang="hu-HU" dirty="0">
                <a:sym typeface="Symbol" pitchFamily="18" charset="2"/>
              </a:rPr>
              <a:t>Közben más folyamatot indít el</a:t>
            </a:r>
          </a:p>
          <a:p>
            <a:pPr marL="800100" lvl="1" indent="-342900"/>
            <a:r>
              <a:rPr lang="hu-HU" dirty="0">
                <a:sym typeface="Symbol" pitchFamily="18" charset="2"/>
              </a:rPr>
              <a:t>Ha a kívánt blokk bekerül a tárba a folyamat futásra kész állapotba kerül</a:t>
            </a:r>
          </a:p>
          <a:p>
            <a:pPr marL="381000" indent="-381000">
              <a:buFontTx/>
              <a:buAutoNum type="arabicPeriod" startAt="4"/>
            </a:pPr>
            <a:r>
              <a:rPr lang="hu-HU" dirty="0"/>
              <a:t>A folyamat újra végrehajtja a megszakított utasítást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E566-C904-447A-BDF1-C4BC9B66C670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lapcsere lépései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685F7-0140-4DF0-894F-C6649EC3AFA2}" type="slidenum">
              <a:rPr lang="hu-HU"/>
              <a:pPr/>
              <a:t>14</a:t>
            </a:fld>
            <a:endParaRPr lang="hu-HU"/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605" y="1219200"/>
            <a:ext cx="7778012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rendszer állapota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55B46-EDB2-4EC3-8B01-BB92D01B61B0}" type="slidenum">
              <a:rPr lang="hu-HU"/>
              <a:pPr/>
              <a:t>15</a:t>
            </a:fld>
            <a:endParaRPr lang="hu-HU"/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566" y="1295400"/>
            <a:ext cx="7804431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83974" name="Rectangle 6"/>
          <p:cNvSpPr>
            <a:spLocks noChangeArrowheads="1"/>
          </p:cNvSpPr>
          <p:nvPr/>
        </p:nvSpPr>
        <p:spPr bwMode="auto">
          <a:xfrm>
            <a:off x="8610600" y="5562600"/>
            <a:ext cx="381000" cy="3048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Hardver feltételek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Az érvénytelen címre való hivatkozás megszakítást okozzon</a:t>
            </a:r>
          </a:p>
          <a:p>
            <a:r>
              <a:rPr lang="hu-HU" dirty="0"/>
              <a:t>A megszakított utasítások újraindíthatók legyenek, ami nehézségeket okozhat</a:t>
            </a:r>
          </a:p>
          <a:p>
            <a:pPr lvl="1"/>
            <a:r>
              <a:rPr lang="hu-HU" dirty="0"/>
              <a:t>Többcímű utasítások</a:t>
            </a:r>
          </a:p>
          <a:p>
            <a:pPr lvl="1"/>
            <a:r>
              <a:rPr lang="hu-HU" dirty="0"/>
              <a:t>Blokkmozgató utasítások</a:t>
            </a:r>
          </a:p>
          <a:p>
            <a:pPr lvl="1"/>
            <a:r>
              <a:rPr lang="hu-HU" dirty="0"/>
              <a:t>Indirekt címzésű utasítások</a:t>
            </a:r>
          </a:p>
          <a:p>
            <a:r>
              <a:rPr lang="hu-HU" dirty="0"/>
              <a:t>A hardver támogathatja a lapcsere algoritmusait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A91A4-FFC9-41F6-9B8C-0214B98CE171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Lap, szegmens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hu-HU" dirty="0"/>
              <a:t>Innentől kezdve csak a lapszervezésű rendszerekkel foglalkozunk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A91A4-FFC9-41F6-9B8C-0214B98CE171}" type="slidenum">
              <a:rPr lang="hu-HU"/>
              <a:pPr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5725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Utasítások újraindíthatósága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laphiba lekezelése után az utolsó utasítást újra kell indítani</a:t>
            </a:r>
          </a:p>
          <a:p>
            <a:pPr lvl="1"/>
            <a:r>
              <a:rPr lang="hu-HU" dirty="0"/>
              <a:t>Az utasítás elejétől</a:t>
            </a:r>
          </a:p>
          <a:p>
            <a:pPr lvl="2"/>
            <a:r>
              <a:rPr lang="hu-HU" dirty="0"/>
              <a:t>Ez több szavas utasítások esetén gond lehet</a:t>
            </a:r>
          </a:p>
          <a:p>
            <a:pPr lvl="2"/>
            <a:r>
              <a:rPr lang="hu-HU" dirty="0"/>
              <a:t>Mire a megszakítás bekövetkezett, a PC már rég nem az utasítás elejére mutat…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217C-5564-4F75-B3E4-65BC2AD4B3DA}" type="slidenum">
              <a:rPr lang="hu-HU"/>
              <a:pPr/>
              <a:t>18</a:t>
            </a:fld>
            <a:endParaRPr lang="hu-HU"/>
          </a:p>
        </p:txBody>
      </p:sp>
      <p:sp useBgFill="1">
        <p:nvSpPr>
          <p:cNvPr id="84997" name="Rectangle 5"/>
          <p:cNvSpPr>
            <a:spLocks noChangeArrowheads="1"/>
          </p:cNvSpPr>
          <p:nvPr/>
        </p:nvSpPr>
        <p:spPr bwMode="auto">
          <a:xfrm>
            <a:off x="8839200" y="5638800"/>
            <a:ext cx="304800" cy="533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Utasítások újraindíthatósága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Például 3 szavas utasítás</a:t>
            </a:r>
          </a:p>
          <a:p>
            <a:pPr lvl="1"/>
            <a:r>
              <a:rPr lang="hu-HU" dirty="0"/>
              <a:t>MOVE (REG1 + IX1), (REG2 + IX2)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9217C-5564-4F75-B3E4-65BC2AD4B3DA}" type="slidenum">
              <a:rPr lang="hu-HU"/>
              <a:pPr/>
              <a:t>19</a:t>
            </a:fld>
            <a:endParaRPr lang="hu-HU"/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95600"/>
            <a:ext cx="7053262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 useBgFill="1">
        <p:nvSpPr>
          <p:cNvPr id="84997" name="Rectangle 5"/>
          <p:cNvSpPr>
            <a:spLocks noChangeArrowheads="1"/>
          </p:cNvSpPr>
          <p:nvPr/>
        </p:nvSpPr>
        <p:spPr bwMode="auto">
          <a:xfrm>
            <a:off x="8839200" y="5638800"/>
            <a:ext cx="304800" cy="5334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Virtuális tárkezelés definíciója</a:t>
            </a:r>
          </a:p>
          <a:p>
            <a:r>
              <a:rPr lang="hu-HU"/>
              <a:t>Általános elvek</a:t>
            </a:r>
          </a:p>
          <a:p>
            <a:r>
              <a:rPr lang="hu-HU"/>
              <a:t>A betöltendő lapok kiválasztása</a:t>
            </a:r>
          </a:p>
          <a:p>
            <a:r>
              <a:rPr lang="hu-HU"/>
              <a:t>Lapcsere stratégiák</a:t>
            </a:r>
          </a:p>
          <a:p>
            <a:r>
              <a:rPr lang="hu-HU"/>
              <a:t>Folyamatok lapigénye</a:t>
            </a:r>
          </a:p>
          <a:p>
            <a:r>
              <a:rPr lang="hu-HU"/>
              <a:t>Egyéb tényezők</a:t>
            </a:r>
          </a:p>
          <a:p>
            <a:r>
              <a:rPr lang="hu-HU"/>
              <a:t>Esettanulmányok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B283-D421-4291-A19D-8CCAB065FB95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Utasítások újraindíthatósága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laphiba lekezelése után az utolsó utasítást újra kell indítani</a:t>
            </a:r>
          </a:p>
          <a:p>
            <a:pPr lvl="1"/>
            <a:r>
              <a:rPr lang="hu-HU" dirty="0"/>
              <a:t>Az esetleges mellékhatásokat meg kell szüntetni</a:t>
            </a:r>
          </a:p>
          <a:p>
            <a:r>
              <a:rPr lang="hu-HU" dirty="0"/>
              <a:t>Csak HW támogatással lehet hatékonyan megoldani</a:t>
            </a:r>
          </a:p>
          <a:p>
            <a:pPr lvl="1"/>
            <a:r>
              <a:rPr lang="hu-HU" dirty="0"/>
              <a:t>Rejtett PC másolat (utasítás elejét mutatja)</a:t>
            </a:r>
          </a:p>
          <a:p>
            <a:pPr lvl="1"/>
            <a:r>
              <a:rPr lang="hu-HU" dirty="0" err="1"/>
              <a:t>Auto</a:t>
            </a:r>
            <a:r>
              <a:rPr lang="hu-HU" dirty="0"/>
              <a:t> </a:t>
            </a:r>
            <a:r>
              <a:rPr lang="hu-HU" dirty="0" err="1"/>
              <a:t>inc</a:t>
            </a:r>
            <a:r>
              <a:rPr lang="hu-HU" dirty="0"/>
              <a:t>/</a:t>
            </a:r>
            <a:r>
              <a:rPr lang="hu-HU" dirty="0" err="1"/>
              <a:t>dec</a:t>
            </a:r>
            <a:r>
              <a:rPr lang="hu-HU" dirty="0"/>
              <a:t> </a:t>
            </a:r>
            <a:r>
              <a:rPr lang="hu-HU" dirty="0" err="1"/>
              <a:t>flagek</a:t>
            </a:r>
            <a:r>
              <a:rPr lang="hu-HU" dirty="0"/>
              <a:t> jelzik, hogy végrehajtódott-e már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A704-2784-4E62-B32F-796ED5ED61B2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Lapcsere hatása a sebességre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hu-HU" dirty="0"/>
              <a:t>A folyamatok futásának sebességét döntően a tárhoz férés ideje határozza meg</a:t>
            </a:r>
          </a:p>
          <a:p>
            <a:pPr algn="ctr">
              <a:buFontTx/>
              <a:buNone/>
            </a:pPr>
            <a:r>
              <a:rPr lang="hu-HU" dirty="0">
                <a:solidFill>
                  <a:srgbClr val="FF33CC"/>
                </a:solidFill>
              </a:rPr>
              <a:t>Effektív hozzáférési idő = </a:t>
            </a:r>
          </a:p>
          <a:p>
            <a:pPr algn="ctr">
              <a:buFontTx/>
              <a:buNone/>
            </a:pPr>
            <a:r>
              <a:rPr lang="hu-HU" dirty="0">
                <a:solidFill>
                  <a:srgbClr val="FF33CC"/>
                </a:solidFill>
              </a:rPr>
              <a:t>(1 – p) * valós hozzáférési idő + p * laphiba idő</a:t>
            </a:r>
            <a:endParaRPr lang="hu-HU" dirty="0"/>
          </a:p>
          <a:p>
            <a:pPr lvl="1" algn="ctr">
              <a:buFontTx/>
              <a:buNone/>
            </a:pPr>
            <a:r>
              <a:rPr lang="hu-HU" dirty="0"/>
              <a:t>ahol p a laphiba gyakorisága</a:t>
            </a:r>
          </a:p>
          <a:p>
            <a:r>
              <a:rPr lang="hu-HU" dirty="0"/>
              <a:t>A laphiba kiszolgálásának ideje több nagyságrenddel is nagyobb lehet a valós hozzáférési időhöz képest </a:t>
            </a:r>
            <a:r>
              <a:rPr lang="hu-HU" dirty="0">
                <a:sym typeface="Symbol" pitchFamily="18" charset="2"/>
              </a:rPr>
              <a:t>→ p-nek nagyon kicsinek kell lennie, hogy hatékony legyen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13AF5-5E52-4398-8981-EA9D58DF55C5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Memória hozzáférési idő: 1 </a:t>
            </a:r>
            <a:r>
              <a:rPr lang="hu-HU" dirty="0" err="1"/>
              <a:t>μs</a:t>
            </a:r>
            <a:endParaRPr lang="hu-HU" dirty="0"/>
          </a:p>
          <a:p>
            <a:r>
              <a:rPr lang="hu-HU" dirty="0"/>
              <a:t>Háttértár</a:t>
            </a:r>
          </a:p>
          <a:p>
            <a:pPr lvl="1"/>
            <a:r>
              <a:rPr lang="hu-HU" dirty="0"/>
              <a:t>Egy lap kiírási/beolvasási ideje: 10ms </a:t>
            </a:r>
          </a:p>
          <a:p>
            <a:pPr lvl="1"/>
            <a:r>
              <a:rPr lang="hu-HU" dirty="0"/>
              <a:t>A helyettesítendő lapok 50%-a módosult, tehát ezeket a háttértárra ki is kell írni</a:t>
            </a:r>
          </a:p>
          <a:p>
            <a:pPr lvl="1"/>
            <a:r>
              <a:rPr lang="hu-HU" dirty="0"/>
              <a:t>Átlagos </a:t>
            </a:r>
            <a:r>
              <a:rPr lang="hu-HU" dirty="0" err="1"/>
              <a:t>swap</a:t>
            </a:r>
            <a:r>
              <a:rPr lang="hu-HU" dirty="0"/>
              <a:t> idő: 15ms</a:t>
            </a:r>
          </a:p>
          <a:p>
            <a:pPr algn="ctr">
              <a:buFontTx/>
              <a:buNone/>
            </a:pPr>
            <a:r>
              <a:rPr lang="hu-HU" dirty="0"/>
              <a:t>(1 – p) * 1 </a:t>
            </a:r>
            <a:r>
              <a:rPr lang="hu-HU" dirty="0" err="1"/>
              <a:t>μs</a:t>
            </a:r>
            <a:r>
              <a:rPr lang="hu-HU" dirty="0"/>
              <a:t> + p * 15000 </a:t>
            </a:r>
            <a:r>
              <a:rPr lang="hu-HU" dirty="0" err="1"/>
              <a:t>μs</a:t>
            </a:r>
            <a:r>
              <a:rPr lang="hu-HU" dirty="0"/>
              <a:t> ≈ 15000 * p (</a:t>
            </a:r>
            <a:r>
              <a:rPr lang="hu-HU" dirty="0" err="1"/>
              <a:t>μs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4769-9770-4658-AEB1-483EF16B79F7}" type="slidenum">
              <a:rPr lang="hu-HU"/>
              <a:pPr/>
              <a:t>22</a:t>
            </a:fld>
            <a:endParaRPr lang="hu-H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Alapvető kérdések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betöltendő lap kiválasztása</a:t>
            </a:r>
          </a:p>
          <a:p>
            <a:r>
              <a:rPr lang="hu-HU" dirty="0"/>
              <a:t>A behozott blokk a valós tárban hova kerüljön</a:t>
            </a:r>
          </a:p>
          <a:p>
            <a:pPr lvl="1"/>
            <a:r>
              <a:rPr lang="hu-HU" dirty="0"/>
              <a:t>Lapszervezésnél triviális</a:t>
            </a:r>
          </a:p>
          <a:p>
            <a:pPr lvl="1"/>
            <a:r>
              <a:rPr lang="hu-HU" dirty="0"/>
              <a:t>Szegmensszervezés esetén van nagy szerepe</a:t>
            </a:r>
          </a:p>
          <a:p>
            <a:r>
              <a:rPr lang="hu-HU" dirty="0"/>
              <a:t>Ha nincs szabad hely a tárban, melyik blokkot cseréljük le</a:t>
            </a:r>
          </a:p>
          <a:p>
            <a:r>
              <a:rPr lang="hu-HU" dirty="0"/>
              <a:t>Hogyan gazdálkodjunk a fizikai tárral, melyik folyamat hány lapot kapjon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B51D-C0A0-43DF-94E3-ADB1BB9B65CF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Betöltendő lap kiválasztása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betöltendő lap kiválasztása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Igény szerinti lapozás</a:t>
            </a:r>
          </a:p>
          <a:p>
            <a:pPr lvl="1"/>
            <a:r>
              <a:rPr lang="hu-HU" dirty="0"/>
              <a:t>Csak laphiba esetén hozunk be lapot</a:t>
            </a:r>
          </a:p>
          <a:p>
            <a:pPr lvl="2"/>
            <a:r>
              <a:rPr lang="hu-HU" dirty="0"/>
              <a:t>Egyszerű a betöltendő lapot kiválasztani </a:t>
            </a:r>
          </a:p>
          <a:p>
            <a:pPr lvl="2"/>
            <a:r>
              <a:rPr lang="hu-HU" dirty="0"/>
              <a:t>A tárba csak a biztosan szükséges lapok kerülnek be</a:t>
            </a:r>
          </a:p>
          <a:p>
            <a:pPr lvl="2"/>
            <a:r>
              <a:rPr lang="hu-HU" dirty="0"/>
              <a:t>Új lapokra való hivatkozás biztos laphibát okoz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B59-680E-43F2-8985-7F1157CD9DD6}" type="slidenum">
              <a:rPr lang="hu-HU"/>
              <a:pPr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betöltendő lap kiválasztása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 err="1"/>
              <a:t>Előretekintő</a:t>
            </a:r>
            <a:r>
              <a:rPr lang="hu-HU" dirty="0"/>
              <a:t> lapozás</a:t>
            </a:r>
          </a:p>
          <a:p>
            <a:pPr lvl="1"/>
            <a:r>
              <a:rPr lang="hu-HU" dirty="0"/>
              <a:t>Az operációs rendszer megpróbálja „kitalálni”, hogy a folyamatnak a jövőben melyik lapokra lesz szüksége és azokat „szabad idejében” betölti</a:t>
            </a:r>
          </a:p>
          <a:p>
            <a:pPr lvl="2"/>
            <a:r>
              <a:rPr lang="hu-HU" dirty="0"/>
              <a:t>Ha a jóslás jó, akkor a futási sebesség felgyorsulhat</a:t>
            </a:r>
          </a:p>
          <a:p>
            <a:pPr lvl="2"/>
            <a:r>
              <a:rPr lang="hu-HU" dirty="0"/>
              <a:t>Ha a döntés rossz, felesleges lapok foglalják a valós tárat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B59-680E-43F2-8985-7F1157CD9DD6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betöltendő lap kiválasztása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 központi tár méretének növekedése és árának csökkenése miatt a hibás döntés ára egyre kisebb </a:t>
            </a:r>
            <a:r>
              <a:rPr lang="hu-HU" dirty="0">
                <a:sym typeface="Symbol" pitchFamily="18" charset="2"/>
              </a:rPr>
              <a:t>→ egyre népszerűbb az előretekintő lapozás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F1B59-680E-43F2-8985-7F1157CD9DD6}" type="slidenum">
              <a:rPr lang="hu-HU"/>
              <a:pPr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Lapcsere stratégiák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Lapcsere stratégiák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lnSpcReduction="10000"/>
          </a:bodyPr>
          <a:lstStyle/>
          <a:p>
            <a:r>
              <a:rPr lang="hu-HU" dirty="0"/>
              <a:t>Optimális lapcsere</a:t>
            </a:r>
          </a:p>
          <a:p>
            <a:r>
              <a:rPr lang="hu-HU" dirty="0"/>
              <a:t>Legrosszabb lapcsere</a:t>
            </a:r>
          </a:p>
          <a:p>
            <a:r>
              <a:rPr lang="hu-HU" dirty="0"/>
              <a:t>Véletlen kiválasztás</a:t>
            </a:r>
          </a:p>
          <a:p>
            <a:r>
              <a:rPr lang="hu-HU" dirty="0" err="1"/>
              <a:t>Legrégebbi</a:t>
            </a:r>
            <a:r>
              <a:rPr lang="hu-HU" dirty="0"/>
              <a:t> lap</a:t>
            </a:r>
          </a:p>
          <a:p>
            <a:r>
              <a:rPr lang="hu-HU" dirty="0"/>
              <a:t>Legrégebben nem használt lap</a:t>
            </a:r>
          </a:p>
          <a:p>
            <a:r>
              <a:rPr lang="hu-HU" dirty="0"/>
              <a:t>Újabb esély</a:t>
            </a:r>
          </a:p>
          <a:p>
            <a:r>
              <a:rPr lang="hu-HU" dirty="0"/>
              <a:t>Óra algoritmus</a:t>
            </a:r>
          </a:p>
          <a:p>
            <a:r>
              <a:rPr lang="hu-HU" dirty="0"/>
              <a:t>Legkevésbé használt lap</a:t>
            </a:r>
          </a:p>
          <a:p>
            <a:r>
              <a:rPr lang="hu-HU" dirty="0"/>
              <a:t>Mostanában nem használt lap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C34E-6172-4E8E-A357-68DAC6B5C211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Virtuális tárkezelés definíciója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virtuális tárkezelés olyan szervezési elvek, az operációs rendszer algoritmusainak összessége, amely biztosítja, hogy a folyamatok logikai címtartományának csak egy (a folyamat futásához szükséges) része legyen a központi tárban, de ennek ellenére bármelyik folyamat a virtuális tartományán belül tetszőleges címre hivatkozhat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4D82A-D306-4BC6-9D34-D68E7B4BDC38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Optimális lapcsere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algoritmust </a:t>
            </a:r>
            <a:r>
              <a:rPr lang="hu-HU" dirty="0" err="1"/>
              <a:t>Bélády</a:t>
            </a:r>
            <a:r>
              <a:rPr lang="hu-HU" dirty="0"/>
              <a:t> László Antal mutatta be 1966-ban</a:t>
            </a:r>
          </a:p>
          <a:p>
            <a:r>
              <a:rPr lang="hu-HU" dirty="0"/>
              <a:t>Azt a lapot választjuk ki cserére, amelyre a folyamatnak a legtovább nem lesz szüksége a jövőben</a:t>
            </a:r>
          </a:p>
          <a:p>
            <a:pPr lvl="1"/>
            <a:r>
              <a:rPr lang="hu-HU" dirty="0"/>
              <a:t>Ezt nem lehet előre látni, ezért a gyakorlatban nem megvalósítható</a:t>
            </a:r>
          </a:p>
          <a:p>
            <a:r>
              <a:rPr lang="hu-HU" dirty="0"/>
              <a:t>Minden algoritmus ezt próbálja közelíteni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A35A3-205E-423D-906B-2214661938C7}" type="slidenum">
              <a:rPr lang="hu-HU"/>
              <a:pPr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Optimális lapcsere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optimális algoritmus szerepe főleg elméleti</a:t>
            </a:r>
          </a:p>
          <a:p>
            <a:r>
              <a:rPr lang="hu-HU" dirty="0"/>
              <a:t>Összehasonlítási alapként szolgál egy-egy eset értékelésekor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A35A3-205E-423D-906B-2214661938C7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(optimális algoritmus)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8251A-F091-455A-9570-80DBEE7645BD}" type="slidenum">
              <a:rPr lang="hu-HU"/>
              <a:pPr/>
              <a:t>32</a:t>
            </a:fld>
            <a:endParaRPr lang="hu-HU"/>
          </a:p>
        </p:txBody>
      </p:sp>
      <p:graphicFrame>
        <p:nvGraphicFramePr>
          <p:cNvPr id="8909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9214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89215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89216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89217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7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9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(optimális algoritmus)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3C6F-6360-4B5A-A77B-D48F05F46884}" type="slidenum">
              <a:rPr lang="hu-HU"/>
              <a:pPr/>
              <a:t>33</a:t>
            </a:fld>
            <a:endParaRPr lang="hu-HU"/>
          </a:p>
        </p:txBody>
      </p:sp>
      <p:graphicFrame>
        <p:nvGraphicFramePr>
          <p:cNvPr id="11878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91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1891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1891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1891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8914" name="Line 130"/>
          <p:cNvSpPr>
            <a:spLocks noChangeShapeType="1"/>
          </p:cNvSpPr>
          <p:nvPr/>
        </p:nvSpPr>
        <p:spPr bwMode="auto">
          <a:xfrm flipV="1">
            <a:off x="5562600" y="4267200"/>
            <a:ext cx="8382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18915" name="Line 131"/>
          <p:cNvSpPr>
            <a:spLocks noChangeShapeType="1"/>
          </p:cNvSpPr>
          <p:nvPr/>
        </p:nvSpPr>
        <p:spPr bwMode="auto">
          <a:xfrm flipV="1">
            <a:off x="5562600" y="4267200"/>
            <a:ext cx="1371600" cy="685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18916" name="Line 132"/>
          <p:cNvSpPr>
            <a:spLocks noChangeShapeType="1"/>
          </p:cNvSpPr>
          <p:nvPr/>
        </p:nvSpPr>
        <p:spPr bwMode="auto">
          <a:xfrm flipV="1">
            <a:off x="5562600" y="4267200"/>
            <a:ext cx="1828800" cy="1066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18917" name="Line 133"/>
          <p:cNvSpPr>
            <a:spLocks noChangeShapeType="1"/>
          </p:cNvSpPr>
          <p:nvPr/>
        </p:nvSpPr>
        <p:spPr bwMode="auto">
          <a:xfrm flipV="1">
            <a:off x="5562600" y="4267200"/>
            <a:ext cx="2362200" cy="15240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18918" name="Oval 134"/>
          <p:cNvSpPr>
            <a:spLocks noChangeArrowheads="1"/>
          </p:cNvSpPr>
          <p:nvPr/>
        </p:nvSpPr>
        <p:spPr bwMode="auto">
          <a:xfrm>
            <a:off x="5257800" y="5638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914" grpId="0" animBg="1"/>
      <p:bldP spid="118915" grpId="0" animBg="1"/>
      <p:bldP spid="118916" grpId="0" animBg="1"/>
      <p:bldP spid="118917" grpId="0" animBg="1"/>
      <p:bldP spid="1189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(optimális algoritmus)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DD4B5-3FEF-4E9A-B861-650D91CD6012}" type="slidenum">
              <a:rPr lang="hu-HU"/>
              <a:pPr/>
              <a:t>34</a:t>
            </a:fld>
            <a:endParaRPr lang="hu-HU"/>
          </a:p>
        </p:txBody>
      </p:sp>
      <p:graphicFrame>
        <p:nvGraphicFramePr>
          <p:cNvPr id="9114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1262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91263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91264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91265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3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4" name="Group 332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Legrosszabb lapcsere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</a:t>
            </a:r>
            <a:r>
              <a:rPr lang="hu-HU" dirty="0" err="1"/>
              <a:t>Worst</a:t>
            </a:r>
            <a:r>
              <a:rPr lang="hu-HU" dirty="0"/>
              <a:t> vagy MAX algoritmus a lehető legtöbb laphibát fogja eredményezni számunkra</a:t>
            </a:r>
          </a:p>
          <a:p>
            <a:r>
              <a:rPr lang="hu-HU" dirty="0"/>
              <a:t>Itt is a jövőre vonatkozó információra van szükség</a:t>
            </a:r>
          </a:p>
          <a:p>
            <a:r>
              <a:rPr lang="hu-HU" dirty="0"/>
              <a:t>Az optimálishoz hasonlóan ez az algoritmus sem valósítható meg a gyakorlatban, azonban  összehasonlítási alapként szolgálhat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F4C6F-4CDD-43D9-8F66-D297619B2633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AD6A9-046A-4673-A47D-DD5E5BE2B150}" type="slidenum">
              <a:rPr lang="hu-HU"/>
              <a:pPr/>
              <a:t>36</a:t>
            </a:fld>
            <a:endParaRPr lang="hu-HU"/>
          </a:p>
        </p:txBody>
      </p:sp>
      <p:graphicFrame>
        <p:nvGraphicFramePr>
          <p:cNvPr id="13517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5294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35295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35296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35297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A67B8-1EC9-427B-8A38-6705DD350DDD}" type="slidenum">
              <a:rPr lang="hu-HU"/>
              <a:pPr/>
              <a:t>37</a:t>
            </a:fld>
            <a:endParaRPr lang="hu-HU"/>
          </a:p>
        </p:txBody>
      </p:sp>
      <p:graphicFrame>
        <p:nvGraphicFramePr>
          <p:cNvPr id="13722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7342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37343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37344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37345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37346" name="Line 130"/>
          <p:cNvSpPr>
            <a:spLocks noChangeShapeType="1"/>
          </p:cNvSpPr>
          <p:nvPr/>
        </p:nvSpPr>
        <p:spPr bwMode="auto">
          <a:xfrm flipV="1">
            <a:off x="5562600" y="4267200"/>
            <a:ext cx="8382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7347" name="Line 131"/>
          <p:cNvSpPr>
            <a:spLocks noChangeShapeType="1"/>
          </p:cNvSpPr>
          <p:nvPr/>
        </p:nvSpPr>
        <p:spPr bwMode="auto">
          <a:xfrm flipV="1">
            <a:off x="5562600" y="4267200"/>
            <a:ext cx="1371600" cy="685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7348" name="Line 132"/>
          <p:cNvSpPr>
            <a:spLocks noChangeShapeType="1"/>
          </p:cNvSpPr>
          <p:nvPr/>
        </p:nvSpPr>
        <p:spPr bwMode="auto">
          <a:xfrm flipV="1">
            <a:off x="5562600" y="4267200"/>
            <a:ext cx="1828800" cy="1066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7349" name="Line 133"/>
          <p:cNvSpPr>
            <a:spLocks noChangeShapeType="1"/>
          </p:cNvSpPr>
          <p:nvPr/>
        </p:nvSpPr>
        <p:spPr bwMode="auto">
          <a:xfrm flipV="1">
            <a:off x="5562600" y="4267200"/>
            <a:ext cx="2362200" cy="15240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7350" name="Oval 134"/>
          <p:cNvSpPr>
            <a:spLocks noChangeArrowheads="1"/>
          </p:cNvSpPr>
          <p:nvPr/>
        </p:nvSpPr>
        <p:spPr bwMode="auto">
          <a:xfrm>
            <a:off x="5257800" y="4419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346" grpId="0" animBg="1"/>
      <p:bldP spid="137347" grpId="0" animBg="1"/>
      <p:bldP spid="137348" grpId="0" animBg="1"/>
      <p:bldP spid="137349" grpId="0" animBg="1"/>
      <p:bldP spid="13735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2D764-2525-4454-B40F-1BD5BC434B2F}" type="slidenum">
              <a:rPr lang="hu-HU"/>
              <a:pPr/>
              <a:t>38</a:t>
            </a:fld>
            <a:endParaRPr lang="hu-HU"/>
          </a:p>
        </p:txBody>
      </p:sp>
      <p:graphicFrame>
        <p:nvGraphicFramePr>
          <p:cNvPr id="13005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0174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30175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30176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30177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22736-7AC8-4E4E-B753-8BA25375505E}" type="slidenum">
              <a:rPr lang="hu-HU"/>
              <a:pPr/>
              <a:t>39</a:t>
            </a:fld>
            <a:endParaRPr lang="hu-HU"/>
          </a:p>
        </p:txBody>
      </p:sp>
      <p:graphicFrame>
        <p:nvGraphicFramePr>
          <p:cNvPr id="12902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915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2915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2915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2915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29154" name="Oval 130"/>
          <p:cNvSpPr>
            <a:spLocks noChangeArrowheads="1"/>
          </p:cNvSpPr>
          <p:nvPr/>
        </p:nvSpPr>
        <p:spPr bwMode="auto">
          <a:xfrm>
            <a:off x="5791200" y="4800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29155" name="Line 131"/>
          <p:cNvSpPr>
            <a:spLocks noChangeShapeType="1"/>
          </p:cNvSpPr>
          <p:nvPr/>
        </p:nvSpPr>
        <p:spPr bwMode="auto">
          <a:xfrm flipV="1">
            <a:off x="6096000" y="4267200"/>
            <a:ext cx="2286000" cy="304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29156" name="Line 132"/>
          <p:cNvSpPr>
            <a:spLocks noChangeShapeType="1"/>
          </p:cNvSpPr>
          <p:nvPr/>
        </p:nvSpPr>
        <p:spPr bwMode="auto">
          <a:xfrm flipV="1">
            <a:off x="6096000" y="4267200"/>
            <a:ext cx="838200" cy="685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29157" name="Line 133"/>
          <p:cNvSpPr>
            <a:spLocks noChangeShapeType="1"/>
          </p:cNvSpPr>
          <p:nvPr/>
        </p:nvSpPr>
        <p:spPr bwMode="auto">
          <a:xfrm flipV="1">
            <a:off x="6096000" y="4267200"/>
            <a:ext cx="1295400" cy="1066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29158" name="Line 134"/>
          <p:cNvSpPr>
            <a:spLocks noChangeShapeType="1"/>
          </p:cNvSpPr>
          <p:nvPr/>
        </p:nvSpPr>
        <p:spPr bwMode="auto">
          <a:xfrm flipV="1">
            <a:off x="6096000" y="4267200"/>
            <a:ext cx="1752600" cy="15240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154" grpId="0" animBg="1"/>
      <p:bldP spid="129155" grpId="0" animBg="1"/>
      <p:bldP spid="129156" grpId="0" animBg="1"/>
      <p:bldP spid="129157" grpId="0" animBg="1"/>
      <p:bldP spid="129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Általános elvek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28E733-5136-433B-A398-AF7AC2E87563}" type="slidenum">
              <a:rPr lang="hu-HU"/>
              <a:pPr/>
              <a:t>40</a:t>
            </a:fld>
            <a:endParaRPr lang="hu-HU"/>
          </a:p>
        </p:txBody>
      </p:sp>
      <p:graphicFrame>
        <p:nvGraphicFramePr>
          <p:cNvPr id="128004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8126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28127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28128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28129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2B69F-704E-4C6F-912D-D165968D25BC}" type="slidenum">
              <a:rPr lang="hu-HU"/>
              <a:pPr/>
              <a:t>41</a:t>
            </a:fld>
            <a:endParaRPr lang="hu-HU"/>
          </a:p>
        </p:txBody>
      </p:sp>
      <p:graphicFrame>
        <p:nvGraphicFramePr>
          <p:cNvPr id="13926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939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3939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3939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3939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39394" name="Line 130"/>
          <p:cNvSpPr>
            <a:spLocks noChangeShapeType="1"/>
          </p:cNvSpPr>
          <p:nvPr/>
        </p:nvSpPr>
        <p:spPr bwMode="auto">
          <a:xfrm flipV="1">
            <a:off x="6629400" y="4267200"/>
            <a:ext cx="17526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9395" name="Line 131"/>
          <p:cNvSpPr>
            <a:spLocks noChangeShapeType="1"/>
          </p:cNvSpPr>
          <p:nvPr/>
        </p:nvSpPr>
        <p:spPr bwMode="auto">
          <a:xfrm flipV="1">
            <a:off x="6629400" y="4267200"/>
            <a:ext cx="762000" cy="1066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9396" name="Line 132"/>
          <p:cNvSpPr>
            <a:spLocks noChangeShapeType="1"/>
          </p:cNvSpPr>
          <p:nvPr/>
        </p:nvSpPr>
        <p:spPr bwMode="auto">
          <a:xfrm flipV="1">
            <a:off x="6629400" y="4267200"/>
            <a:ext cx="1219200" cy="1447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39397" name="Oval 133"/>
          <p:cNvSpPr>
            <a:spLocks noChangeArrowheads="1"/>
          </p:cNvSpPr>
          <p:nvPr/>
        </p:nvSpPr>
        <p:spPr bwMode="auto">
          <a:xfrm>
            <a:off x="6248400" y="5181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394" grpId="0" animBg="1"/>
      <p:bldP spid="139395" grpId="0" animBg="1"/>
      <p:bldP spid="139396" grpId="0" animBg="1"/>
      <p:bldP spid="13939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ECCEB-6182-457D-AB04-966E8527DB42}" type="slidenum">
              <a:rPr lang="hu-HU"/>
              <a:pPr/>
              <a:t>42</a:t>
            </a:fld>
            <a:endParaRPr lang="hu-HU"/>
          </a:p>
        </p:txBody>
      </p:sp>
      <p:graphicFrame>
        <p:nvGraphicFramePr>
          <p:cNvPr id="12595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6078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26079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26080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26081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5C2B5-6FE7-47DF-B2FA-10159A8A2223}" type="slidenum">
              <a:rPr lang="hu-HU"/>
              <a:pPr/>
              <a:t>43</a:t>
            </a:fld>
            <a:endParaRPr lang="hu-HU"/>
          </a:p>
        </p:txBody>
      </p:sp>
      <p:graphicFrame>
        <p:nvGraphicFramePr>
          <p:cNvPr id="14131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1438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41439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41440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41441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41442" name="Oval 130"/>
          <p:cNvSpPr>
            <a:spLocks noChangeArrowheads="1"/>
          </p:cNvSpPr>
          <p:nvPr/>
        </p:nvSpPr>
        <p:spPr bwMode="auto">
          <a:xfrm>
            <a:off x="6781800" y="5638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41443" name="Line 131"/>
          <p:cNvSpPr>
            <a:spLocks noChangeShapeType="1"/>
          </p:cNvSpPr>
          <p:nvPr/>
        </p:nvSpPr>
        <p:spPr bwMode="auto">
          <a:xfrm flipV="1">
            <a:off x="7086600" y="4267200"/>
            <a:ext cx="1295400" cy="304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41444" name="Line 132"/>
          <p:cNvSpPr>
            <a:spLocks noChangeShapeType="1"/>
          </p:cNvSpPr>
          <p:nvPr/>
        </p:nvSpPr>
        <p:spPr bwMode="auto">
          <a:xfrm flipV="1">
            <a:off x="7086600" y="4267200"/>
            <a:ext cx="762000" cy="1447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442" grpId="0" animBg="1"/>
      <p:bldP spid="141443" grpId="0" animBg="1"/>
      <p:bldP spid="14144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00D38-EE70-480F-810E-7A31466291B8}" type="slidenum">
              <a:rPr lang="hu-HU"/>
              <a:pPr/>
              <a:t>44</a:t>
            </a:fld>
            <a:endParaRPr lang="hu-HU"/>
          </a:p>
        </p:txBody>
      </p:sp>
      <p:graphicFrame>
        <p:nvGraphicFramePr>
          <p:cNvPr id="12390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403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2403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2403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2403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9967-90A7-47C3-90A9-58258C10BD80}" type="slidenum">
              <a:rPr lang="hu-HU"/>
              <a:pPr/>
              <a:t>45</a:t>
            </a:fld>
            <a:endParaRPr lang="hu-HU"/>
          </a:p>
        </p:txBody>
      </p:sp>
      <p:graphicFrame>
        <p:nvGraphicFramePr>
          <p:cNvPr id="143364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3486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43487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43488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43489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43490" name="Line 130"/>
          <p:cNvSpPr>
            <a:spLocks noChangeShapeType="1"/>
          </p:cNvSpPr>
          <p:nvPr/>
        </p:nvSpPr>
        <p:spPr bwMode="auto">
          <a:xfrm flipV="1">
            <a:off x="7620000" y="4267200"/>
            <a:ext cx="7620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43491" name="Oval 131"/>
          <p:cNvSpPr>
            <a:spLocks noChangeArrowheads="1"/>
          </p:cNvSpPr>
          <p:nvPr/>
        </p:nvSpPr>
        <p:spPr bwMode="auto">
          <a:xfrm>
            <a:off x="7315200" y="4419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0" grpId="0" animBg="1"/>
      <p:bldP spid="14349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(legrosszabb lapcsere)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E3EB-A90C-4A2F-BF7D-6B92D35FD7A6}" type="slidenum">
              <a:rPr lang="hu-HU"/>
              <a:pPr/>
              <a:t>46</a:t>
            </a:fld>
            <a:endParaRPr lang="hu-HU"/>
          </a:p>
        </p:txBody>
      </p:sp>
      <p:graphicFrame>
        <p:nvGraphicFramePr>
          <p:cNvPr id="12186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1982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21983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21984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21985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Véletlen kiválasztás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Véletlenül választunk</a:t>
            </a:r>
          </a:p>
          <a:p>
            <a:r>
              <a:rPr lang="hu-HU" dirty="0"/>
              <a:t>Egyszerű buta algoritmus</a:t>
            </a:r>
          </a:p>
          <a:p>
            <a:r>
              <a:rPr lang="hu-HU" dirty="0"/>
              <a:t>Csak elvi jelentősége van →</a:t>
            </a:r>
            <a:r>
              <a:rPr lang="hu-HU" dirty="0">
                <a:sym typeface="Symbol" pitchFamily="18" charset="2"/>
              </a:rPr>
              <a:t> ritkán használják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712AC-0A49-432A-BF33-61F352DD535B}" type="slidenum">
              <a:rPr lang="hu-HU"/>
              <a:pPr/>
              <a:t>47</a:t>
            </a:fld>
            <a:endParaRPr lang="hu-H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Legrégebbi lap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legrégebben a tárban lévő lapot cseréli le</a:t>
            </a:r>
          </a:p>
          <a:p>
            <a:r>
              <a:rPr lang="hu-HU" dirty="0"/>
              <a:t>FIFO listával valósítható meg</a:t>
            </a:r>
          </a:p>
          <a:p>
            <a:pPr lvl="1"/>
            <a:r>
              <a:rPr lang="hu-HU" dirty="0"/>
              <a:t>Könnyen implementálható és gyors</a:t>
            </a:r>
          </a:p>
          <a:p>
            <a:r>
              <a:rPr lang="hu-HU" dirty="0"/>
              <a:t>Hibája</a:t>
            </a:r>
          </a:p>
          <a:p>
            <a:pPr lvl="1"/>
            <a:r>
              <a:rPr lang="hu-HU" dirty="0"/>
              <a:t>Olyan lapokat is kitesz, amely esetleg a folyamat gyakran használ</a:t>
            </a:r>
          </a:p>
          <a:p>
            <a:pPr lvl="1"/>
            <a:r>
              <a:rPr lang="hu-HU" dirty="0"/>
              <a:t>Ha növeljük a folyamathoz lapjainak a számát, a hibák száma nőhet (FIFO anomália, </a:t>
            </a:r>
            <a:r>
              <a:rPr lang="hu-HU" dirty="0" err="1"/>
              <a:t>Bélády</a:t>
            </a:r>
            <a:r>
              <a:rPr lang="hu-HU" dirty="0"/>
              <a:t>-anomália)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41EC8-8307-4098-9AD2-4E783CD53D02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(FIFO)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A8006-1838-4D1C-964A-757C86D33926}" type="slidenum">
              <a:rPr lang="hu-HU"/>
              <a:pPr/>
              <a:t>49</a:t>
            </a:fld>
            <a:endParaRPr lang="hu-HU"/>
          </a:p>
        </p:txBody>
      </p:sp>
      <p:graphicFrame>
        <p:nvGraphicFramePr>
          <p:cNvPr id="10342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355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0355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0355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0355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4" name="Oval 130"/>
          <p:cNvSpPr>
            <a:spLocks noChangeArrowheads="1"/>
          </p:cNvSpPr>
          <p:nvPr/>
        </p:nvSpPr>
        <p:spPr bwMode="auto">
          <a:xfrm>
            <a:off x="5257800" y="4419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5" name="Oval 131"/>
          <p:cNvSpPr>
            <a:spLocks noChangeArrowheads="1"/>
          </p:cNvSpPr>
          <p:nvPr/>
        </p:nvSpPr>
        <p:spPr bwMode="auto">
          <a:xfrm>
            <a:off x="5791200" y="4800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6" name="Oval 132"/>
          <p:cNvSpPr>
            <a:spLocks noChangeArrowheads="1"/>
          </p:cNvSpPr>
          <p:nvPr/>
        </p:nvSpPr>
        <p:spPr bwMode="auto">
          <a:xfrm>
            <a:off x="6248400" y="5181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7" name="Oval 133"/>
          <p:cNvSpPr>
            <a:spLocks noChangeArrowheads="1"/>
          </p:cNvSpPr>
          <p:nvPr/>
        </p:nvSpPr>
        <p:spPr bwMode="auto">
          <a:xfrm>
            <a:off x="6781800" y="5562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8" name="Oval 134"/>
          <p:cNvSpPr>
            <a:spLocks noChangeArrowheads="1"/>
          </p:cNvSpPr>
          <p:nvPr/>
        </p:nvSpPr>
        <p:spPr bwMode="auto">
          <a:xfrm>
            <a:off x="7315200" y="4419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03559" name="Oval 135"/>
          <p:cNvSpPr>
            <a:spLocks noChangeArrowheads="1"/>
          </p:cNvSpPr>
          <p:nvPr/>
        </p:nvSpPr>
        <p:spPr bwMode="auto">
          <a:xfrm>
            <a:off x="7772400" y="4800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dirty="0"/>
              <a:t>A programok nem használják ki a teljes címtartományukat</a:t>
            </a:r>
          </a:p>
          <a:p>
            <a:pPr lvl="1"/>
            <a:r>
              <a:rPr lang="hu-HU" dirty="0"/>
              <a:t>Tartalmaznak ritkán használt programrészeket</a:t>
            </a:r>
          </a:p>
          <a:p>
            <a:pPr lvl="1"/>
            <a:r>
              <a:rPr lang="hu-HU" dirty="0"/>
              <a:t>A statikus adatszerkezetek nincsenek teljesen kihasználva</a:t>
            </a:r>
          </a:p>
          <a:p>
            <a:pPr lvl="1"/>
            <a:r>
              <a:rPr lang="hu-HU" dirty="0"/>
              <a:t>A program futásához nem kell egy időben minden részlet</a:t>
            </a:r>
          </a:p>
          <a:p>
            <a:pPr lvl="1"/>
            <a:r>
              <a:rPr lang="hu-HU" dirty="0"/>
              <a:t>Az időben egymáshoz közeli utasítások és adatok általában térben is egymáshoz közel helyezkednek 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620CA-C136-436F-B763-B4255E9D8ECC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Bélády-anomália</a:t>
            </a:r>
          </a:p>
        </p:txBody>
      </p:sp>
      <p:sp>
        <p:nvSpPr>
          <p:cNvPr id="24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6C96C-8A7E-496A-A61E-45F9EEEAA5F6}" type="slidenum">
              <a:rPr lang="hu-HU"/>
              <a:pPr/>
              <a:t>50</a:t>
            </a:fld>
            <a:endParaRPr lang="hu-HU"/>
          </a:p>
        </p:txBody>
      </p:sp>
      <p:graphicFrame>
        <p:nvGraphicFramePr>
          <p:cNvPr id="110596" name="Group 4"/>
          <p:cNvGraphicFramePr>
            <a:graphicFrameLocks noGrp="1"/>
          </p:cNvGraphicFramePr>
          <p:nvPr/>
        </p:nvGraphicFramePr>
        <p:xfrm>
          <a:off x="2819400" y="13716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0848" name="Group 256"/>
          <p:cNvGraphicFramePr>
            <a:graphicFrameLocks noGrp="1"/>
          </p:cNvGraphicFramePr>
          <p:nvPr/>
        </p:nvGraphicFramePr>
        <p:xfrm>
          <a:off x="2819400" y="4114800"/>
          <a:ext cx="6096000" cy="2073275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0849" name="Text Box 257"/>
          <p:cNvSpPr txBox="1">
            <a:spLocks noChangeArrowheads="1"/>
          </p:cNvSpPr>
          <p:nvPr/>
        </p:nvSpPr>
        <p:spPr bwMode="auto">
          <a:xfrm>
            <a:off x="762000" y="2435225"/>
            <a:ext cx="1981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hu-HU"/>
              <a:t>4 lap </a:t>
            </a:r>
            <a:r>
              <a:rPr lang="hu-HU">
                <a:sym typeface="Symbol" pitchFamily="18" charset="2"/>
              </a:rPr>
              <a:t> </a:t>
            </a:r>
            <a:r>
              <a:rPr lang="hu-HU"/>
              <a:t>10 laphiba</a:t>
            </a:r>
          </a:p>
        </p:txBody>
      </p:sp>
      <p:sp>
        <p:nvSpPr>
          <p:cNvPr id="110850" name="Text Box 258"/>
          <p:cNvSpPr txBox="1">
            <a:spLocks noChangeArrowheads="1"/>
          </p:cNvSpPr>
          <p:nvPr/>
        </p:nvSpPr>
        <p:spPr bwMode="auto">
          <a:xfrm>
            <a:off x="762000" y="4403725"/>
            <a:ext cx="1905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hu-HU"/>
              <a:t>3 lap </a:t>
            </a:r>
            <a:r>
              <a:rPr lang="hu-HU">
                <a:sym typeface="Symbol" pitchFamily="18" charset="2"/>
              </a:rPr>
              <a:t> </a:t>
            </a:r>
            <a:r>
              <a:rPr lang="hu-HU"/>
              <a:t>9 laphiba</a:t>
            </a:r>
          </a:p>
        </p:txBody>
      </p:sp>
      <p:sp>
        <p:nvSpPr>
          <p:cNvPr id="110851" name="Oval 259"/>
          <p:cNvSpPr>
            <a:spLocks noChangeArrowheads="1"/>
          </p:cNvSpPr>
          <p:nvPr/>
        </p:nvSpPr>
        <p:spPr bwMode="auto">
          <a:xfrm>
            <a:off x="5410200" y="1828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2" name="Oval 260"/>
          <p:cNvSpPr>
            <a:spLocks noChangeArrowheads="1"/>
          </p:cNvSpPr>
          <p:nvPr/>
        </p:nvSpPr>
        <p:spPr bwMode="auto">
          <a:xfrm>
            <a:off x="5943600" y="2209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3" name="Oval 261"/>
          <p:cNvSpPr>
            <a:spLocks noChangeArrowheads="1"/>
          </p:cNvSpPr>
          <p:nvPr/>
        </p:nvSpPr>
        <p:spPr bwMode="auto">
          <a:xfrm>
            <a:off x="6400800" y="2590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4" name="Oval 262"/>
          <p:cNvSpPr>
            <a:spLocks noChangeArrowheads="1"/>
          </p:cNvSpPr>
          <p:nvPr/>
        </p:nvSpPr>
        <p:spPr bwMode="auto">
          <a:xfrm>
            <a:off x="6934200" y="2971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5" name="Oval 263"/>
          <p:cNvSpPr>
            <a:spLocks noChangeArrowheads="1"/>
          </p:cNvSpPr>
          <p:nvPr/>
        </p:nvSpPr>
        <p:spPr bwMode="auto">
          <a:xfrm>
            <a:off x="7467600" y="1828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6" name="Oval 264"/>
          <p:cNvSpPr>
            <a:spLocks noChangeArrowheads="1"/>
          </p:cNvSpPr>
          <p:nvPr/>
        </p:nvSpPr>
        <p:spPr bwMode="auto">
          <a:xfrm>
            <a:off x="7924800" y="22098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7" name="Oval 265"/>
          <p:cNvSpPr>
            <a:spLocks noChangeArrowheads="1"/>
          </p:cNvSpPr>
          <p:nvPr/>
        </p:nvSpPr>
        <p:spPr bwMode="auto">
          <a:xfrm>
            <a:off x="3886200" y="4572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8" name="Oval 266"/>
          <p:cNvSpPr>
            <a:spLocks noChangeArrowheads="1"/>
          </p:cNvSpPr>
          <p:nvPr/>
        </p:nvSpPr>
        <p:spPr bwMode="auto">
          <a:xfrm>
            <a:off x="4419600" y="4953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59" name="Oval 267"/>
          <p:cNvSpPr>
            <a:spLocks noChangeArrowheads="1"/>
          </p:cNvSpPr>
          <p:nvPr/>
        </p:nvSpPr>
        <p:spPr bwMode="auto">
          <a:xfrm>
            <a:off x="4876800" y="5334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60" name="Oval 268"/>
          <p:cNvSpPr>
            <a:spLocks noChangeArrowheads="1"/>
          </p:cNvSpPr>
          <p:nvPr/>
        </p:nvSpPr>
        <p:spPr bwMode="auto">
          <a:xfrm>
            <a:off x="5410200" y="4572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62" name="Oval 270"/>
          <p:cNvSpPr>
            <a:spLocks noChangeArrowheads="1"/>
          </p:cNvSpPr>
          <p:nvPr/>
        </p:nvSpPr>
        <p:spPr bwMode="auto">
          <a:xfrm>
            <a:off x="6934200" y="4953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10863" name="Oval 271"/>
          <p:cNvSpPr>
            <a:spLocks noChangeArrowheads="1"/>
          </p:cNvSpPr>
          <p:nvPr/>
        </p:nvSpPr>
        <p:spPr bwMode="auto">
          <a:xfrm>
            <a:off x="7467600" y="53340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Legrégebben nem használt lap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Azt a lapot választjuk, amelyre a folyamatok leghosszabb ideje nem hivatkoztak</a:t>
            </a:r>
          </a:p>
          <a:p>
            <a:r>
              <a:rPr lang="hu-HU" dirty="0"/>
              <a:t>Az algoritmus a közelmúlt alapján próbálja a közeljövőt előrelátni, így közelítve az optimális algoritmust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23B8-18B7-4EBE-85FE-1C58398ADE1E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Legrégebben nem használt lap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Nehéz implementálni </a:t>
            </a:r>
            <a:r>
              <a:rPr lang="hu-HU" dirty="0">
                <a:sym typeface="Symbol" pitchFamily="18" charset="2"/>
              </a:rPr>
              <a:t>→ hardver támogatás kell</a:t>
            </a:r>
          </a:p>
          <a:p>
            <a:pPr lvl="1"/>
            <a:r>
              <a:rPr lang="hu-HU" dirty="0"/>
              <a:t>Számlálóval</a:t>
            </a:r>
          </a:p>
          <a:p>
            <a:pPr lvl="2"/>
            <a:r>
              <a:rPr lang="hu-HU" dirty="0"/>
              <a:t>A lapra való hivatkozásnál feljegyezzük az időpontot (egy számláló állását)</a:t>
            </a:r>
          </a:p>
          <a:p>
            <a:pPr lvl="2"/>
            <a:r>
              <a:rPr lang="hu-HU" dirty="0"/>
              <a:t>Cserénél a tárolt időpontok között keresünk</a:t>
            </a:r>
          </a:p>
          <a:p>
            <a:pPr lvl="1"/>
            <a:r>
              <a:rPr lang="hu-HU" dirty="0"/>
              <a:t>Láncolt listával</a:t>
            </a:r>
          </a:p>
          <a:p>
            <a:pPr lvl="2"/>
            <a:r>
              <a:rPr lang="hu-HU" dirty="0"/>
              <a:t>Az új lapok a lista végére kerülnek</a:t>
            </a:r>
          </a:p>
          <a:p>
            <a:pPr lvl="2"/>
            <a:r>
              <a:rPr lang="hu-HU" dirty="0"/>
              <a:t>Hivatkozás esetén a lista végére fűzzük</a:t>
            </a:r>
          </a:p>
          <a:p>
            <a:pPr lvl="2"/>
            <a:r>
              <a:rPr lang="hu-HU" dirty="0"/>
              <a:t>A lista elején lévő lapot cseréljük 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123B8-18B7-4EBE-85FE-1C58398ADE1E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08EEA-83DF-4384-9BF5-2842E1A9CFB1}" type="slidenum">
              <a:rPr lang="hu-HU"/>
              <a:pPr/>
              <a:t>53</a:t>
            </a:fld>
            <a:endParaRPr lang="hu-HU"/>
          </a:p>
        </p:txBody>
      </p:sp>
      <p:graphicFrame>
        <p:nvGraphicFramePr>
          <p:cNvPr id="15258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2702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52703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52704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52705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20AE5-3816-4073-B4D3-68D98ACC91A1}" type="slidenum">
              <a:rPr lang="hu-HU"/>
              <a:pPr/>
              <a:t>54</a:t>
            </a:fld>
            <a:endParaRPr lang="hu-HU"/>
          </a:p>
        </p:txBody>
      </p:sp>
      <p:graphicFrame>
        <p:nvGraphicFramePr>
          <p:cNvPr id="158724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8846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58847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58848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58849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58850" name="Oval 130"/>
          <p:cNvSpPr>
            <a:spLocks noChangeArrowheads="1"/>
          </p:cNvSpPr>
          <p:nvPr/>
        </p:nvSpPr>
        <p:spPr bwMode="auto">
          <a:xfrm>
            <a:off x="5257800" y="5181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58851" name="Line 131"/>
          <p:cNvSpPr>
            <a:spLocks noChangeShapeType="1"/>
          </p:cNvSpPr>
          <p:nvPr/>
        </p:nvSpPr>
        <p:spPr bwMode="auto">
          <a:xfrm flipH="1" flipV="1">
            <a:off x="5029200" y="4267200"/>
            <a:ext cx="3048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58852" name="Line 132"/>
          <p:cNvSpPr>
            <a:spLocks noChangeShapeType="1"/>
          </p:cNvSpPr>
          <p:nvPr/>
        </p:nvSpPr>
        <p:spPr bwMode="auto">
          <a:xfrm flipV="1">
            <a:off x="5334000" y="4267200"/>
            <a:ext cx="76200" cy="685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58853" name="Line 133"/>
          <p:cNvSpPr>
            <a:spLocks noChangeShapeType="1"/>
          </p:cNvSpPr>
          <p:nvPr/>
        </p:nvSpPr>
        <p:spPr bwMode="auto">
          <a:xfrm flipH="1" flipV="1">
            <a:off x="4038600" y="4267200"/>
            <a:ext cx="1295400" cy="990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58854" name="Line 134"/>
          <p:cNvSpPr>
            <a:spLocks noChangeShapeType="1"/>
          </p:cNvSpPr>
          <p:nvPr/>
        </p:nvSpPr>
        <p:spPr bwMode="auto">
          <a:xfrm flipH="1" flipV="1">
            <a:off x="4495800" y="4267200"/>
            <a:ext cx="838200" cy="1371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850" grpId="0" animBg="1"/>
      <p:bldP spid="158851" grpId="0" animBg="1"/>
      <p:bldP spid="158852" grpId="0" animBg="1"/>
      <p:bldP spid="158853" grpId="0" animBg="1"/>
      <p:bldP spid="15885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74E52-8904-413C-B6C3-E2045BC8B524}" type="slidenum">
              <a:rPr lang="hu-HU"/>
              <a:pPr/>
              <a:t>55</a:t>
            </a:fld>
            <a:endParaRPr lang="hu-HU"/>
          </a:p>
        </p:txBody>
      </p:sp>
      <p:graphicFrame>
        <p:nvGraphicFramePr>
          <p:cNvPr id="15155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1678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51679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51680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51681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graphicFrame>
        <p:nvGraphicFramePr>
          <p:cNvPr id="10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B7EA0-8C6D-48F5-BA5A-CE134A137345}" type="slidenum">
              <a:rPr lang="hu-HU"/>
              <a:pPr/>
              <a:t>56</a:t>
            </a:fld>
            <a:endParaRPr lang="hu-HU"/>
          </a:p>
        </p:txBody>
      </p:sp>
      <p:graphicFrame>
        <p:nvGraphicFramePr>
          <p:cNvPr id="160772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0894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60895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60896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60897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60898" name="Line 130"/>
          <p:cNvSpPr>
            <a:spLocks noChangeShapeType="1"/>
          </p:cNvSpPr>
          <p:nvPr/>
        </p:nvSpPr>
        <p:spPr bwMode="auto">
          <a:xfrm flipH="1" flipV="1">
            <a:off x="6553200" y="4267200"/>
            <a:ext cx="3048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0899" name="Line 131"/>
          <p:cNvSpPr>
            <a:spLocks noChangeShapeType="1"/>
          </p:cNvSpPr>
          <p:nvPr/>
        </p:nvSpPr>
        <p:spPr bwMode="auto">
          <a:xfrm flipV="1">
            <a:off x="6858000" y="4267200"/>
            <a:ext cx="76200" cy="609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0900" name="Line 132"/>
          <p:cNvSpPr>
            <a:spLocks noChangeShapeType="1"/>
          </p:cNvSpPr>
          <p:nvPr/>
        </p:nvSpPr>
        <p:spPr bwMode="auto">
          <a:xfrm flipH="1" flipV="1">
            <a:off x="6096000" y="4267200"/>
            <a:ext cx="762000" cy="990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0901" name="Line 133"/>
          <p:cNvSpPr>
            <a:spLocks noChangeShapeType="1"/>
          </p:cNvSpPr>
          <p:nvPr/>
        </p:nvSpPr>
        <p:spPr bwMode="auto">
          <a:xfrm flipH="1" flipV="1">
            <a:off x="4495800" y="4267200"/>
            <a:ext cx="2362200" cy="1447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0902" name="Oval 134"/>
          <p:cNvSpPr>
            <a:spLocks noChangeArrowheads="1"/>
          </p:cNvSpPr>
          <p:nvPr/>
        </p:nvSpPr>
        <p:spPr bwMode="auto">
          <a:xfrm>
            <a:off x="6781800" y="5562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898" grpId="0" animBg="1"/>
      <p:bldP spid="160899" grpId="0" animBg="1"/>
      <p:bldP spid="160900" grpId="0" animBg="1"/>
      <p:bldP spid="160901" grpId="0" animBg="1"/>
      <p:bldP spid="16090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3576A-8882-43DA-B5F0-8482836B4516}" type="slidenum">
              <a:rPr lang="hu-HU"/>
              <a:pPr/>
              <a:t>57</a:t>
            </a:fld>
            <a:endParaRPr lang="hu-HU"/>
          </a:p>
        </p:txBody>
      </p:sp>
      <p:graphicFrame>
        <p:nvGraphicFramePr>
          <p:cNvPr id="16179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1918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61919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61920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61921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61922" name="Oval 130"/>
          <p:cNvSpPr>
            <a:spLocks noChangeArrowheads="1"/>
          </p:cNvSpPr>
          <p:nvPr/>
        </p:nvSpPr>
        <p:spPr bwMode="auto">
          <a:xfrm>
            <a:off x="7315200" y="5181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61923" name="Line 131"/>
          <p:cNvSpPr>
            <a:spLocks noChangeShapeType="1"/>
          </p:cNvSpPr>
          <p:nvPr/>
        </p:nvSpPr>
        <p:spPr bwMode="auto">
          <a:xfrm flipH="1" flipV="1">
            <a:off x="6553200" y="4267200"/>
            <a:ext cx="7620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1924" name="Line 132"/>
          <p:cNvSpPr>
            <a:spLocks noChangeShapeType="1"/>
          </p:cNvSpPr>
          <p:nvPr/>
        </p:nvSpPr>
        <p:spPr bwMode="auto">
          <a:xfrm flipH="1" flipV="1">
            <a:off x="7086600" y="4267200"/>
            <a:ext cx="228600" cy="609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1925" name="Line 133"/>
          <p:cNvSpPr>
            <a:spLocks noChangeShapeType="1"/>
          </p:cNvSpPr>
          <p:nvPr/>
        </p:nvSpPr>
        <p:spPr bwMode="auto">
          <a:xfrm flipH="1" flipV="1">
            <a:off x="6096000" y="4267200"/>
            <a:ext cx="1219200" cy="1066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1926" name="Line 134"/>
          <p:cNvSpPr>
            <a:spLocks noChangeShapeType="1"/>
          </p:cNvSpPr>
          <p:nvPr/>
        </p:nvSpPr>
        <p:spPr bwMode="auto">
          <a:xfrm flipH="1" flipV="1">
            <a:off x="7543800" y="4267200"/>
            <a:ext cx="0" cy="1371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922" grpId="0" animBg="1"/>
      <p:bldP spid="161923" grpId="0" animBg="1"/>
      <p:bldP spid="161924" grpId="0" animBg="1"/>
      <p:bldP spid="161925" grpId="0" animBg="1"/>
      <p:bldP spid="16192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0B042-09C3-4EC4-BF32-BF128D2DC6D5}" type="slidenum">
              <a:rPr lang="hu-HU"/>
              <a:pPr/>
              <a:t>58</a:t>
            </a:fld>
            <a:endParaRPr lang="hu-HU"/>
          </a:p>
        </p:txBody>
      </p:sp>
      <p:graphicFrame>
        <p:nvGraphicFramePr>
          <p:cNvPr id="146436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6558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46559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46560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46561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79FC5-AEA7-43C8-9C04-5F513E4FE497}" type="slidenum">
              <a:rPr lang="hu-HU"/>
              <a:pPr/>
              <a:t>59</a:t>
            </a:fld>
            <a:endParaRPr lang="hu-HU"/>
          </a:p>
        </p:txBody>
      </p:sp>
      <p:graphicFrame>
        <p:nvGraphicFramePr>
          <p:cNvPr id="163844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3966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63967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63968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63969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  <p:sp>
        <p:nvSpPr>
          <p:cNvPr id="163970" name="Line 130"/>
          <p:cNvSpPr>
            <a:spLocks noChangeShapeType="1"/>
          </p:cNvSpPr>
          <p:nvPr/>
        </p:nvSpPr>
        <p:spPr bwMode="auto">
          <a:xfrm flipH="1" flipV="1">
            <a:off x="6629400" y="4267200"/>
            <a:ext cx="1219200" cy="228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3971" name="Line 131"/>
          <p:cNvSpPr>
            <a:spLocks noChangeShapeType="1"/>
          </p:cNvSpPr>
          <p:nvPr/>
        </p:nvSpPr>
        <p:spPr bwMode="auto">
          <a:xfrm flipH="1" flipV="1">
            <a:off x="7086600" y="4267200"/>
            <a:ext cx="762000" cy="609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3972" name="Line 132"/>
          <p:cNvSpPr>
            <a:spLocks noChangeShapeType="1"/>
          </p:cNvSpPr>
          <p:nvPr/>
        </p:nvSpPr>
        <p:spPr bwMode="auto">
          <a:xfrm flipH="1" flipV="1">
            <a:off x="8077200" y="4267200"/>
            <a:ext cx="0" cy="9906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3973" name="Line 133"/>
          <p:cNvSpPr>
            <a:spLocks noChangeShapeType="1"/>
          </p:cNvSpPr>
          <p:nvPr/>
        </p:nvSpPr>
        <p:spPr bwMode="auto">
          <a:xfrm flipH="1" flipV="1">
            <a:off x="7620000" y="4267200"/>
            <a:ext cx="304800" cy="144780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 lIns="0" tIns="0" rIns="0" bIns="46800" anchor="ctr"/>
          <a:lstStyle/>
          <a:p>
            <a:endParaRPr lang="en-US"/>
          </a:p>
        </p:txBody>
      </p:sp>
      <p:sp>
        <p:nvSpPr>
          <p:cNvPr id="163974" name="Oval 134"/>
          <p:cNvSpPr>
            <a:spLocks noChangeArrowheads="1"/>
          </p:cNvSpPr>
          <p:nvPr/>
        </p:nvSpPr>
        <p:spPr bwMode="auto">
          <a:xfrm>
            <a:off x="7794625" y="4419600"/>
            <a:ext cx="381000" cy="381000"/>
          </a:xfrm>
          <a:prstGeom prst="ellipse">
            <a:avLst/>
          </a:prstGeom>
          <a:noFill/>
          <a:ln w="190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3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0" grpId="0" animBg="1"/>
      <p:bldP spid="163971" grpId="0" animBg="1"/>
      <p:bldP spid="163972" grpId="0" animBg="1"/>
      <p:bldP spid="163973" grpId="0" animBg="1"/>
      <p:bldP spid="1639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</a:t>
            </a: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nem tartjuk a tárban a teljes programot akkor</a:t>
            </a:r>
          </a:p>
          <a:p>
            <a:pPr lvl="1"/>
            <a:r>
              <a:rPr lang="hu-HU" dirty="0"/>
              <a:t>A program nagyobb lehet mint tárterület</a:t>
            </a:r>
          </a:p>
          <a:p>
            <a:pPr lvl="1"/>
            <a:r>
              <a:rPr lang="hu-HU" dirty="0"/>
              <a:t>Több folyamat fér el a tárban</a:t>
            </a:r>
          </a:p>
          <a:p>
            <a:pPr lvl="2"/>
            <a:r>
              <a:rPr lang="hu-HU" dirty="0"/>
              <a:t>A multiprogramozás foka növelhető</a:t>
            </a:r>
          </a:p>
          <a:p>
            <a:pPr lvl="2"/>
            <a:r>
              <a:rPr lang="hu-HU" dirty="0"/>
              <a:t>Javítható a CPU kihasználtság</a:t>
            </a:r>
          </a:p>
          <a:p>
            <a:pPr lvl="1"/>
            <a:r>
              <a:rPr lang="hu-HU" dirty="0"/>
              <a:t>A programok betöltéséhez, háttértárra mentéséhez kevesebb I/O művelet kell</a:t>
            </a:r>
            <a:endParaRPr lang="hu-HU" dirty="0">
              <a:sym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8AA39-8139-4629-8A65-321C66060C62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(legrégebben nem használt)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Laphivatkozások (referencia sztring)</a:t>
            </a:r>
          </a:p>
          <a:p>
            <a:pPr lvl="1"/>
            <a:r>
              <a:rPr lang="hu-HU" sz="2400" dirty="0"/>
              <a:t>1, 2, 3, 4, 1, 2, 5, 1, 2, 3, 4, 5</a:t>
            </a:r>
          </a:p>
          <a:p>
            <a:r>
              <a:rPr lang="hu-HU" sz="2800" dirty="0"/>
              <a:t>4 keret</a:t>
            </a:r>
          </a:p>
          <a:p>
            <a:pPr lvl="1"/>
            <a:r>
              <a:rPr lang="hu-HU" sz="2400" dirty="0"/>
              <a:t>Folyamatonként ennyi lap lehet egyszerre a memóriában</a:t>
            </a:r>
          </a:p>
        </p:txBody>
      </p:sp>
      <p:sp>
        <p:nvSpPr>
          <p:cNvPr id="1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EB907-8BD7-48A0-ACE3-B14AED2F80D7}" type="slidenum">
              <a:rPr lang="hu-HU"/>
              <a:pPr/>
              <a:t>60</a:t>
            </a:fld>
            <a:endParaRPr lang="hu-HU"/>
          </a:p>
        </p:txBody>
      </p:sp>
      <p:graphicFrame>
        <p:nvGraphicFramePr>
          <p:cNvPr id="144388" name="Group 4"/>
          <p:cNvGraphicFramePr>
            <a:graphicFrameLocks noGrp="1"/>
          </p:cNvGraphicFramePr>
          <p:nvPr/>
        </p:nvGraphicFramePr>
        <p:xfrm>
          <a:off x="2667000" y="3962400"/>
          <a:ext cx="6096000" cy="2489200"/>
        </p:xfrm>
        <a:graphic>
          <a:graphicData uri="http://schemas.openxmlformats.org/drawingml/2006/table">
            <a:tbl>
              <a:tblPr/>
              <a:tblGrid>
                <a:gridCol w="5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marL="0" marR="0" marT="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4510" name="Text Box 126"/>
          <p:cNvSpPr txBox="1">
            <a:spLocks noChangeArrowheads="1"/>
          </p:cNvSpPr>
          <p:nvPr/>
        </p:nvSpPr>
        <p:spPr bwMode="auto">
          <a:xfrm>
            <a:off x="990600" y="3962400"/>
            <a:ext cx="162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laphivatkozások</a:t>
            </a:r>
          </a:p>
        </p:txBody>
      </p:sp>
      <p:sp>
        <p:nvSpPr>
          <p:cNvPr id="144511" name="Text Box 127"/>
          <p:cNvSpPr txBox="1">
            <a:spLocks noChangeArrowheads="1"/>
          </p:cNvSpPr>
          <p:nvPr/>
        </p:nvSpPr>
        <p:spPr bwMode="auto">
          <a:xfrm>
            <a:off x="914400" y="4572000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lapok a tárban</a:t>
            </a:r>
          </a:p>
        </p:txBody>
      </p:sp>
      <p:sp>
        <p:nvSpPr>
          <p:cNvPr id="144512" name="Text Box 128"/>
          <p:cNvSpPr txBox="1">
            <a:spLocks noChangeArrowheads="1"/>
          </p:cNvSpPr>
          <p:nvPr/>
        </p:nvSpPr>
        <p:spPr bwMode="auto">
          <a:xfrm>
            <a:off x="1892300" y="6232525"/>
            <a:ext cx="850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/>
              <a:t>laphibák</a:t>
            </a:r>
          </a:p>
        </p:txBody>
      </p:sp>
      <p:sp>
        <p:nvSpPr>
          <p:cNvPr id="144513" name="AutoShape 129"/>
          <p:cNvSpPr>
            <a:spLocks/>
          </p:cNvSpPr>
          <p:nvPr/>
        </p:nvSpPr>
        <p:spPr bwMode="auto">
          <a:xfrm>
            <a:off x="2438400" y="4419600"/>
            <a:ext cx="228600" cy="1524000"/>
          </a:xfrm>
          <a:prstGeom prst="leftBrace">
            <a:avLst>
              <a:gd name="adj1" fmla="val 55556"/>
              <a:gd name="adj2" fmla="val 1716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Hivatkozási bit használata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következő algoritmusok minden lap mellett tárolják, hogy hivatkoztak-e a lapra</a:t>
            </a:r>
          </a:p>
          <a:p>
            <a:pPr lvl="1"/>
            <a:r>
              <a:rPr lang="hu-HU"/>
              <a:t>Hivatkozási bit (</a:t>
            </a:r>
            <a:r>
              <a:rPr lang="en-US"/>
              <a:t>reference bit</a:t>
            </a:r>
            <a:r>
              <a:rPr lang="hu-HU"/>
              <a:t>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E08FE-EA99-4CD0-8D6E-0BFBFACBC6D7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Újabb esély (</a:t>
            </a:r>
            <a:r>
              <a:rPr lang="en-US" dirty="0"/>
              <a:t>second chance)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FIFO lista változata, a sor elején lévő lapot csak akkor cseréli le, ha nem hivatkoztak rá</a:t>
            </a:r>
          </a:p>
          <a:p>
            <a:r>
              <a:rPr lang="hu-HU" dirty="0"/>
              <a:t>Ha hivatkoztak a lapra, akkor a hivatkozás bitet töröljük, és a lapot visszatesszük a FIFO végére</a:t>
            </a:r>
          </a:p>
          <a:p>
            <a:r>
              <a:rPr lang="hu-HU" dirty="0"/>
              <a:t>Kiküszöböli a FIFO algoritmus hibáját →</a:t>
            </a:r>
            <a:r>
              <a:rPr lang="hu-HU" dirty="0">
                <a:cs typeface="Arial" charset="0"/>
                <a:sym typeface="Symbol" pitchFamily="18" charset="2"/>
              </a:rPr>
              <a:t> a gyakran használt lapokat nem cseréli le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9B98C-EE48-461D-A3E4-BFA0F2A8BA12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Újabb esély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7BFEA-0F30-4B67-A40D-94D042032A86}" type="slidenum">
              <a:rPr lang="hu-HU"/>
              <a:pPr/>
              <a:t>63</a:t>
            </a:fld>
            <a:endParaRPr lang="hu-HU"/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944355" y="1219201"/>
          <a:ext cx="724091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872" name="Visio" r:id="rId3" imgW="5097018" imgH="3593795" progId="Visio.Drawing.11">
                  <p:embed/>
                </p:oleObj>
              </mc:Choice>
              <mc:Fallback>
                <p:oleObj name="Visio" r:id="rId3" imgW="5097018" imgH="3593795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4355" y="1219201"/>
                        <a:ext cx="7240918" cy="510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Óra algoritmus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újabb esély algoritmus másik implementációja</a:t>
            </a:r>
          </a:p>
          <a:p>
            <a:r>
              <a:rPr lang="hu-HU" dirty="0"/>
              <a:t>A lapok körkörös láncban vannak felfűzve a betöltés sorrendjében</a:t>
            </a:r>
          </a:p>
          <a:p>
            <a:r>
              <a:rPr lang="hu-HU" dirty="0"/>
              <a:t>Lapcsere előtt az algoritmus megvizsgálja a hivatkozási bitet</a:t>
            </a:r>
          </a:p>
          <a:p>
            <a:pPr lvl="1"/>
            <a:r>
              <a:rPr lang="hu-HU" dirty="0"/>
              <a:t>Ha egynek akkor nem veszi ki a lapot, törli a bitet és a mutatót </a:t>
            </a:r>
            <a:r>
              <a:rPr lang="hu-HU" dirty="0" err="1"/>
              <a:t>továbblépteti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C352-88E5-4EF1-BB67-5F0273B75D62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Óra algoritmus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A22B-7345-42A5-B649-CD9FC46747D4}" type="slidenum">
              <a:rPr lang="hu-HU"/>
              <a:pPr/>
              <a:t>65</a:t>
            </a:fld>
            <a:endParaRPr lang="hu-HU"/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79876" name="Object 4"/>
          <p:cNvGraphicFramePr>
            <a:graphicFrameLocks noChangeAspect="1"/>
          </p:cNvGraphicFramePr>
          <p:nvPr/>
        </p:nvGraphicFramePr>
        <p:xfrm>
          <a:off x="475906" y="1676400"/>
          <a:ext cx="8134694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93" name="Visio" r:id="rId3" imgW="3702461" imgH="1564550" progId="Visio.Drawing.11">
                  <p:embed/>
                </p:oleObj>
              </mc:Choice>
              <mc:Fallback>
                <p:oleObj name="Visio" r:id="rId3" imgW="3702461" imgH="1564550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06" y="1676400"/>
                        <a:ext cx="8134694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Legkevésbé használt lap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Az algoritmus a leggyakrabban használt lapot tartja bent a memóriában</a:t>
            </a:r>
          </a:p>
          <a:p>
            <a:r>
              <a:rPr lang="hu-HU" dirty="0"/>
              <a:t>Adott időközönként nézi a hivatkozási bitet</a:t>
            </a:r>
          </a:p>
          <a:p>
            <a:pPr lvl="1"/>
            <a:r>
              <a:rPr lang="hu-HU" dirty="0"/>
              <a:t>Ha hivatkoztak a lapra, akkor növel egy számlálót</a:t>
            </a:r>
          </a:p>
          <a:p>
            <a:pPr lvl="1"/>
            <a:r>
              <a:rPr lang="hu-HU" dirty="0"/>
              <a:t>Törli a hivatkozási bitet</a:t>
            </a:r>
          </a:p>
          <a:p>
            <a:r>
              <a:rPr lang="hu-HU" dirty="0"/>
              <a:t>Hibája</a:t>
            </a:r>
          </a:p>
          <a:p>
            <a:pPr lvl="1"/>
            <a:r>
              <a:rPr lang="hu-HU" dirty="0"/>
              <a:t>Az algoritmus „nem felejt”, a valamikor sokat használt lapok sokáig a memóriában maradnak</a:t>
            </a:r>
          </a:p>
          <a:p>
            <a:pPr lvl="1"/>
            <a:r>
              <a:rPr lang="hu-HU" dirty="0"/>
              <a:t>A frissen betöltött lapokat könnyen kiteheti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AD0A-1DBD-44BC-ACD1-2DE09599A4DF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Módosított bit használata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Segítheti az algoritmusokat, ha további információt tárolunk a lapok mellett</a:t>
            </a:r>
          </a:p>
          <a:p>
            <a:pPr lvl="1"/>
            <a:r>
              <a:rPr lang="hu-HU" dirty="0"/>
              <a:t>Módosított bit (</a:t>
            </a:r>
            <a:r>
              <a:rPr lang="en-US" dirty="0"/>
              <a:t>modified bit, dirty bit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Piszkos és tiszta lap</a:t>
            </a:r>
          </a:p>
          <a:p>
            <a:r>
              <a:rPr lang="hu-HU" dirty="0"/>
              <a:t>Ha a lapot nem módosították, akkor nem kell kiírni a háttértárra </a:t>
            </a:r>
            <a:r>
              <a:rPr lang="hu-HU" dirty="0">
                <a:sym typeface="Symbol" pitchFamily="18" charset="2"/>
              </a:rPr>
              <a:t>→ a lapcsere sokkal gyorsabb lehet</a:t>
            </a:r>
          </a:p>
          <a:p>
            <a:pPr lvl="1"/>
            <a:r>
              <a:rPr lang="hu-HU" dirty="0">
                <a:sym typeface="Symbol" pitchFamily="18" charset="2"/>
              </a:rPr>
              <a:t>Ehhez az kell, hogy minden folyamat minden lapja a háttértáron is tárolva legyen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9A36-71EF-4246-8258-EE82378D8CCE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Mostanában nem használt lap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hivatkozott és a módosított biteket használó algoritmus</a:t>
            </a:r>
          </a:p>
          <a:p>
            <a:r>
              <a:rPr lang="hu-HU" dirty="0"/>
              <a:t>Mivel egy idő után minden lapra hivatkoznak, így a hivatkozott bit elveszíti jelentőségét ezért az algoritmus ezt minden lapnál időközönként törli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EDCF-439E-4925-B8E2-5913E2B0ED2A}" type="slidenum">
              <a:rPr lang="hu-HU"/>
              <a:pPr/>
              <a:t>68</a:t>
            </a:fld>
            <a:endParaRPr lang="hu-H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Mostanában nem használt lap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lapokat  a következő (növekvő) prioritású osztályokba soroljuk</a:t>
            </a:r>
          </a:p>
          <a:p>
            <a:pPr lvl="1"/>
            <a:r>
              <a:rPr lang="hu-HU" dirty="0"/>
              <a:t>Nem hivatkozott, nem módosult</a:t>
            </a:r>
          </a:p>
          <a:p>
            <a:pPr lvl="1"/>
            <a:r>
              <a:rPr lang="hu-HU" dirty="0"/>
              <a:t>Nem hivatkozott, módosult</a:t>
            </a:r>
          </a:p>
          <a:p>
            <a:pPr lvl="1"/>
            <a:r>
              <a:rPr lang="hu-HU" dirty="0"/>
              <a:t>Hivatkozott, nem módosult</a:t>
            </a:r>
          </a:p>
          <a:p>
            <a:pPr lvl="1"/>
            <a:r>
              <a:rPr lang="hu-HU" dirty="0"/>
              <a:t>Hivatkozott, módosult</a:t>
            </a:r>
          </a:p>
          <a:p>
            <a:r>
              <a:rPr lang="hu-HU" dirty="0"/>
              <a:t>Az algoritmus a legkisebb prioritású csoportból választ (véletlenszerűen) lapot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EDCF-439E-4925-B8E2-5913E2B0ED2A}" type="slidenum">
              <a:rPr lang="hu-HU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memóriaárak csökkenése miatt lehetővé vált a fizikai memória nagymértékű bővítése, ezzel párhuzamosan a programok átlagos mérete is növekedett</a:t>
            </a:r>
          </a:p>
          <a:p>
            <a:r>
              <a:rPr lang="hu-HU" dirty="0"/>
              <a:t>Parkinson törvénye alátámasztani látszik ezt a jelenséget, mely szerint</a:t>
            </a:r>
          </a:p>
          <a:p>
            <a:pPr lvl="1"/>
            <a:r>
              <a:rPr lang="hu-HU" dirty="0"/>
              <a:t>„A programok kitöltik a rendelkezésükre álló memóriát”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CC80C-739B-40EB-97F7-856239E0CC31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Egyéb változatok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Fenntartunk néhány szabad lapot</a:t>
            </a:r>
          </a:p>
          <a:p>
            <a:pPr lvl="1"/>
            <a:r>
              <a:rPr lang="hu-HU" dirty="0"/>
              <a:t>Ha a kiválasztott lap módosult, akkor a folyamat azonnal kap egy szabad lapot</a:t>
            </a:r>
          </a:p>
          <a:p>
            <a:pPr lvl="1"/>
            <a:r>
              <a:rPr lang="hu-HU" dirty="0"/>
              <a:t>A módosult lap kiírás után szabaddá válik</a:t>
            </a:r>
          </a:p>
          <a:p>
            <a:r>
              <a:rPr lang="hu-HU" dirty="0"/>
              <a:t>A módosult lapokat időnként kiírjuk a háttértárra</a:t>
            </a:r>
          </a:p>
          <a:p>
            <a:pPr lvl="1"/>
            <a:r>
              <a:rPr lang="hu-HU" dirty="0"/>
              <a:t>Például, ha a háttértár aktuálisan nincs használva</a:t>
            </a:r>
          </a:p>
          <a:p>
            <a:pPr lvl="1"/>
            <a:r>
              <a:rPr lang="hu-HU" dirty="0"/>
              <a:t>Lapcsere esetén valószínűleg nem kell kiírni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3CC-17F7-4FEF-8D6B-8E46F5E13B5C}" type="slidenum">
              <a:rPr lang="hu-HU"/>
              <a:pPr/>
              <a:t>70</a:t>
            </a:fld>
            <a:endParaRPr lang="hu-H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Egyéb változatok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Fenntartunk egy szabad lap halmazt</a:t>
            </a:r>
          </a:p>
          <a:p>
            <a:pPr lvl="1"/>
            <a:r>
              <a:rPr lang="hu-HU" dirty="0"/>
              <a:t>A lecserélt lap ide kerül, a behozandó innen kap helyet</a:t>
            </a:r>
          </a:p>
          <a:p>
            <a:pPr lvl="1"/>
            <a:r>
              <a:rPr lang="hu-HU" dirty="0"/>
              <a:t>A módosult lap kiírása csak szükség esetén történik meg</a:t>
            </a:r>
          </a:p>
          <a:p>
            <a:pPr lvl="1"/>
            <a:r>
              <a:rPr lang="hu-HU" dirty="0"/>
              <a:t>Ha újra a régi lapra van szükség, akkor nem kell újra behozni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3CC-17F7-4FEF-8D6B-8E46F5E13B5C}" type="slidenum">
              <a:rPr lang="hu-HU"/>
              <a:pPr/>
              <a:t>71</a:t>
            </a:fld>
            <a:endParaRPr lang="hu-HU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Folyamatok lapigénye</a:t>
            </a:r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folyamatnak az a jó, ha minél több lapja van a tárban, hiszen annál kevesebb laphibát okoz</a:t>
            </a:r>
          </a:p>
          <a:p>
            <a:r>
              <a:rPr lang="hu-HU" dirty="0"/>
              <a:t>Az eddigi algoritmusok nem foglalkoztak azzal, hogy egy folyamatnak hány lapja van a memóriában </a:t>
            </a:r>
          </a:p>
          <a:p>
            <a:pPr lvl="1"/>
            <a:r>
              <a:rPr lang="hu-HU" dirty="0">
                <a:sym typeface="Symbol" pitchFamily="18" charset="2"/>
              </a:rPr>
              <a:t>Az éppen futó folyamat lapigényét mindig kielégítettük akár más folyamat rovására is</a:t>
            </a:r>
          </a:p>
          <a:p>
            <a:r>
              <a:rPr lang="hu-HU" dirty="0">
                <a:sym typeface="Symbol" pitchFamily="18" charset="2"/>
              </a:rPr>
              <a:t>Globális tárgazdálkodásra van szükség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B475-DBCE-45FF-AA63-19017CA9BE9A}" type="slidenum">
              <a:rPr lang="hu-HU"/>
              <a:pPr/>
              <a:t>73</a:t>
            </a:fld>
            <a:endParaRPr lang="hu-HU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>
                <a:sym typeface="Symbol" pitchFamily="18" charset="2"/>
              </a:rPr>
              <a:t>Egy folyamat minimális lapigénye az utasításrendszere alapján meghatározható</a:t>
            </a:r>
          </a:p>
          <a:p>
            <a:pPr lvl="1"/>
            <a:r>
              <a:rPr lang="hu-HU" dirty="0">
                <a:sym typeface="Symbol" pitchFamily="18" charset="2"/>
              </a:rPr>
              <a:t>Egy utasításhoz hány lapra lehet szükség</a:t>
            </a:r>
          </a:p>
          <a:p>
            <a:r>
              <a:rPr lang="hu-HU" dirty="0">
                <a:sym typeface="Symbol" pitchFamily="18" charset="2"/>
              </a:rPr>
              <a:t>A maximális és az optimális lapigény nehezebben határozható meg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B475-DBCE-45FF-AA63-19017CA9BE9A}" type="slidenum">
              <a:rPr lang="hu-HU"/>
              <a:pPr/>
              <a:t>74</a:t>
            </a:fld>
            <a:endParaRPr lang="hu-HU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Vergődés (</a:t>
            </a:r>
            <a:r>
              <a:rPr lang="en-US"/>
              <a:t>trashing</a:t>
            </a:r>
            <a:r>
              <a:rPr lang="hu-HU"/>
              <a:t>)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Akkor beszélünk vergődésről, ha egy folyamat vagy az egész rendszer több időt tölt laphibák kiszolgálásával, mint a hasznos futással</a:t>
            </a:r>
          </a:p>
          <a:p>
            <a:r>
              <a:rPr lang="hu-HU" dirty="0"/>
              <a:t>Oka</a:t>
            </a:r>
          </a:p>
          <a:p>
            <a:pPr lvl="1"/>
            <a:r>
              <a:rPr lang="hu-HU" dirty="0"/>
              <a:t>Folyamatnál: kevés lap van a tárban, gyakran hivatkozik a háttértáron lévőre</a:t>
            </a:r>
          </a:p>
          <a:p>
            <a:pPr lvl="1"/>
            <a:r>
              <a:rPr lang="hu-HU" dirty="0"/>
              <a:t>Rendszernél: túlzottan megnöveljük a multiprogramozás fokát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2F49F-9288-4E26-8736-F25B8E37F1AC}" type="slidenum">
              <a:rPr lang="hu-HU"/>
              <a:pPr/>
              <a:t>75</a:t>
            </a:fld>
            <a:endParaRPr lang="hu-HU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Vergődés (</a:t>
            </a:r>
            <a:r>
              <a:rPr lang="en-US"/>
              <a:t>trashing</a:t>
            </a:r>
            <a:r>
              <a:rPr lang="hu-HU"/>
              <a:t>)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Elkerüléséhez a tárban lévő folyamatoknak biztosítani kell a futásukhoz szükséges számú lapot</a:t>
            </a:r>
          </a:p>
          <a:p>
            <a:pPr lvl="1"/>
            <a:r>
              <a:rPr lang="hu-HU" dirty="0"/>
              <a:t>Nem lehet több folyamat, mint amennyinek ezt biztosítani tudjuk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2F49F-9288-4E26-8736-F25B8E37F1AC}" type="slidenum">
              <a:rPr lang="hu-HU"/>
              <a:pPr/>
              <a:t>76</a:t>
            </a:fld>
            <a:endParaRPr lang="hu-H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folyamatok lapigénye</a:t>
            </a:r>
            <a:endParaRPr lang="en-US"/>
          </a:p>
        </p:txBody>
      </p:sp>
      <p:graphicFrame>
        <p:nvGraphicFramePr>
          <p:cNvPr id="37895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1371600" y="381000"/>
          <a:ext cx="6503988" cy="535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2" name="Visio" r:id="rId3" imgW="5165640" imgH="4254480" progId="Visio.Drawing.11">
                  <p:embed/>
                </p:oleObj>
              </mc:Choice>
              <mc:Fallback>
                <p:oleObj name="Visio" r:id="rId3" imgW="5165640" imgH="4254480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81000"/>
                        <a:ext cx="6503988" cy="535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DEB5E-35D6-4717-A264-06329824D53A}" type="slidenum">
              <a:rPr lang="hu-HU"/>
              <a:pPr/>
              <a:t>77</a:t>
            </a:fld>
            <a:endParaRPr lang="hu-HU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Lokalitás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folyamatok megfigyelhető tulajdonsága, hogy egy időintervallumban csak a címtartományuk egy szűk részét használják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1562-19D7-44C3-AFF7-83CC259EEC52}" type="slidenum">
              <a:rPr lang="hu-HU"/>
              <a:pPr/>
              <a:t>78</a:t>
            </a:fld>
            <a:endParaRPr lang="hu-HU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Lokalitás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Időbeli: a hivatkozás címet a közeljövőben nagy valószínűséggel újra használni fogják</a:t>
            </a:r>
          </a:p>
          <a:p>
            <a:pPr lvl="1"/>
            <a:r>
              <a:rPr lang="hu-HU" dirty="0"/>
              <a:t>Ciklusok</a:t>
            </a:r>
          </a:p>
          <a:p>
            <a:pPr lvl="1"/>
            <a:r>
              <a:rPr lang="hu-HU" dirty="0"/>
              <a:t>Eljárások</a:t>
            </a:r>
          </a:p>
          <a:p>
            <a:pPr lvl="1"/>
            <a:r>
              <a:rPr lang="hu-HU" dirty="0"/>
              <a:t>Verem</a:t>
            </a:r>
          </a:p>
          <a:p>
            <a:pPr lvl="1"/>
            <a:r>
              <a:rPr lang="hu-HU" dirty="0"/>
              <a:t>Globális változók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1562-19D7-44C3-AFF7-83CC259EEC52}" type="slidenum">
              <a:rPr lang="hu-HU"/>
              <a:pPr/>
              <a:t>79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Hiába bővítjük a központi memóriát, az egy idő után mindig kevéssé válik, akadnak majd olyan programok, amelyek nem férnek el benne</a:t>
            </a:r>
          </a:p>
          <a:p>
            <a:pPr lvl="1"/>
            <a:r>
              <a:rPr lang="hu-HU" dirty="0"/>
              <a:t>A grafikus felhasználói felületek </a:t>
            </a:r>
          </a:p>
          <a:p>
            <a:pPr lvl="1"/>
            <a:r>
              <a:rPr lang="hu-HU" dirty="0"/>
              <a:t>Az objektumorientált nyelveken írt alkalmazások memóriaigénye is nagyobb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CC80C-739B-40EB-97F7-856239E0CC31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Lokalitás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Térbeli: a hivatkozás tipikusan egymás melletti címekre történik</a:t>
            </a:r>
          </a:p>
          <a:p>
            <a:pPr lvl="1"/>
            <a:r>
              <a:rPr lang="hu-HU" dirty="0"/>
              <a:t>Sorosan végrehajtott kódrészletek</a:t>
            </a:r>
          </a:p>
          <a:p>
            <a:pPr lvl="1"/>
            <a:r>
              <a:rPr lang="hu-HU" dirty="0"/>
              <a:t>Tömbkezelés</a:t>
            </a:r>
          </a:p>
          <a:p>
            <a:pPr lvl="1"/>
            <a:r>
              <a:rPr lang="hu-HU" dirty="0"/>
              <a:t>Listakezelés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81562-19D7-44C3-AFF7-83CC259EEC52}" type="slidenum">
              <a:rPr lang="hu-HU"/>
              <a:pPr/>
              <a:t>80</a:t>
            </a:fld>
            <a:endParaRPr lang="hu-HU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Munkahalmaz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Lokalitáson alapuló fogalom</a:t>
            </a:r>
          </a:p>
          <a:p>
            <a:r>
              <a:rPr lang="hu-HU" dirty="0"/>
              <a:t>Egy folyamat munkahalmaza az elmúlt időintervallumban (munkahalmaz-ablak) a folyamat által hivatkozott lapokból áll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8CF3-2BED-4F29-9F99-0BE586542F0C}" type="slidenum">
              <a:rPr lang="hu-HU"/>
              <a:pPr/>
              <a:t>81</a:t>
            </a:fld>
            <a:endParaRPr lang="hu-HU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Munkahalmaz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lokalitás miatt a folyamatnak valószínűleg erre a lap-halmazra lesz a közeljövőben szüksége</a:t>
            </a:r>
          </a:p>
          <a:p>
            <a:r>
              <a:rPr lang="hu-HU" dirty="0"/>
              <a:t>A munkahalmaz időben változik, csak bonyolult hardverrel lehetne nyilvántartani </a:t>
            </a:r>
          </a:p>
          <a:p>
            <a:pPr lvl="1"/>
            <a:r>
              <a:rPr lang="hu-HU" dirty="0">
                <a:sym typeface="Symbol" pitchFamily="18" charset="2"/>
              </a:rPr>
              <a:t>Fix időintervallumban mintavételezéssel közelítik</a:t>
            </a:r>
          </a:p>
          <a:p>
            <a:r>
              <a:rPr lang="hu-HU" dirty="0">
                <a:sym typeface="Symbol" pitchFamily="18" charset="2"/>
              </a:rPr>
              <a:t>A munkahalmaz mérete futás közben változik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8CF3-2BED-4F29-9F99-0BE586542F0C}" type="slidenum">
              <a:rPr lang="hu-HU"/>
              <a:pPr/>
              <a:t>82</a:t>
            </a:fld>
            <a:endParaRPr lang="hu-HU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Laphiba gyakorisága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egy folyamat túl sok laphibát okoz, akkor kevés lapja van a tárban</a:t>
            </a:r>
          </a:p>
          <a:p>
            <a:r>
              <a:rPr lang="hu-HU" dirty="0"/>
              <a:t>Ha viszont túl keveset, akkor esetleg túl sok lap tartozik hozzá</a:t>
            </a:r>
          </a:p>
          <a:p>
            <a:r>
              <a:rPr lang="hu-HU" dirty="0"/>
              <a:t>A rendszer akkor van egyensúlyban, ha általában a lapcsere lebonyolítása alatt nem következik be újabb laphiba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932C-95D3-425B-953A-2716E315CFC0}" type="slidenum">
              <a:rPr lang="hu-HU"/>
              <a:pPr/>
              <a:t>83</a:t>
            </a:fld>
            <a:endParaRPr lang="hu-HU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Laphiba gyakorisága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a laphibák között eltelt időt vizsgálja</a:t>
            </a:r>
          </a:p>
          <a:p>
            <a:pPr lvl="1"/>
            <a:r>
              <a:rPr lang="hu-HU" dirty="0"/>
              <a:t>Ha az idő kisebb egy alsó korlátnál, akkor a folyamathoz lapot rendelünk</a:t>
            </a:r>
          </a:p>
          <a:p>
            <a:pPr lvl="1"/>
            <a:r>
              <a:rPr lang="hu-HU" dirty="0"/>
              <a:t>Ha nagyobb, mint egy felső határ, akkor elveszünk a folyamattól egy lapot</a:t>
            </a:r>
          </a:p>
          <a:p>
            <a:pPr lvl="1"/>
            <a:r>
              <a:rPr lang="hu-HU" dirty="0"/>
              <a:t>Csak akkor indítunk el új folyamatot, ha elegendő szabad lap van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91346-3D29-4316-85F1-13D9726BC94D}" type="slidenum">
              <a:rPr lang="hu-HU"/>
              <a:pPr/>
              <a:t>84</a:t>
            </a:fld>
            <a:endParaRPr lang="hu-HU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Laphiba gyakorisága</a:t>
            </a:r>
            <a:endParaRPr lang="en-US" dirty="0"/>
          </a:p>
        </p:txBody>
      </p:sp>
      <p:graphicFrame>
        <p:nvGraphicFramePr>
          <p:cNvPr id="41991" name="Object 7"/>
          <p:cNvGraphicFramePr>
            <a:graphicFrameLocks noGrp="1" noChangeAspect="1"/>
          </p:cNvGraphicFramePr>
          <p:nvPr>
            <p:ph idx="1"/>
          </p:nvPr>
        </p:nvGraphicFramePr>
        <p:xfrm>
          <a:off x="1371600" y="685800"/>
          <a:ext cx="6175375" cy="498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8" name="Visio" r:id="rId3" imgW="4457395" imgH="3602431" progId="Visio.Drawing.11">
                  <p:embed/>
                </p:oleObj>
              </mc:Choice>
              <mc:Fallback>
                <p:oleObj name="Visio" r:id="rId3" imgW="4457395" imgH="3602431" progId="Visio.Drawing.11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685800"/>
                        <a:ext cx="6175375" cy="4989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7C0-1C6D-437E-9801-B0368840D4ED}" type="slidenum">
              <a:rPr lang="hu-HU"/>
              <a:pPr/>
              <a:t>85</a:t>
            </a:fld>
            <a:endParaRPr lang="hu-HU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Laphiba gyakoriság és munkahalmaz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Ha a munkahalmaz a memóriában van, akkor kicsi a laphibák gyakorisága</a:t>
            </a:r>
          </a:p>
          <a:p>
            <a:r>
              <a:rPr lang="hu-HU" dirty="0"/>
              <a:t>A munkahalmaz változásakor megnő a laphibák gyakorisága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4A50-43B2-44F8-B447-C49316DBF54E}" type="slidenum">
              <a:rPr lang="hu-HU"/>
              <a:pPr/>
              <a:t>86</a:t>
            </a:fld>
            <a:endParaRPr lang="hu-HU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Laphiba gyakoriság és munkahalmaz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laphiba gyakoriság tipikus alakulása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4A50-43B2-44F8-B447-C49316DBF54E}" type="slidenum">
              <a:rPr lang="hu-HU"/>
              <a:pPr/>
              <a:t>87</a:t>
            </a:fld>
            <a:endParaRPr lang="hu-HU"/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14600"/>
            <a:ext cx="734592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Egyéb tényezők</a:t>
            </a:r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Előre lapozás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Folyamat indításakor, illetve aktiválásakor az összes lapja a háttértáron van</a:t>
            </a:r>
          </a:p>
          <a:p>
            <a:r>
              <a:rPr lang="hu-HU" dirty="0"/>
              <a:t>Érdemes a várható munkahalmazt behozni a tárba</a:t>
            </a:r>
          </a:p>
          <a:p>
            <a:pPr lvl="1"/>
            <a:r>
              <a:rPr lang="hu-HU" dirty="0"/>
              <a:t>Hasznos, ha az előre lapozás találati aránya nagy</a:t>
            </a:r>
          </a:p>
          <a:p>
            <a:r>
              <a:rPr lang="hu-HU" dirty="0"/>
              <a:t>Példa</a:t>
            </a:r>
          </a:p>
          <a:p>
            <a:pPr lvl="1"/>
            <a:r>
              <a:rPr lang="hu-HU" dirty="0"/>
              <a:t>Munkahalmaz használata esetén a felfüggesztett folyamat teljes munkahalmazát be lehet lapozni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F24B-D08E-4CF9-A6A2-33BFEAD6F96A}" type="slidenum">
              <a:rPr lang="hu-HU"/>
              <a:pPr/>
              <a:t>89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virtuális tárkezelés folyamata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652D4-C55F-4494-AFCE-9A400695EFB1}" type="slidenum">
              <a:rPr lang="hu-HU"/>
              <a:pPr/>
              <a:t>9</a:t>
            </a:fld>
            <a:endParaRPr lang="hu-HU"/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 anchor="ctr">
            <a:spAutoFit/>
          </a:bodyPr>
          <a:lstStyle/>
          <a:p>
            <a:endParaRPr lang="en-US"/>
          </a:p>
        </p:txBody>
      </p:sp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2438400" y="1143000"/>
          <a:ext cx="3429000" cy="5180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3" name="Visio" r:id="rId3" imgW="2356485" imgH="3559016" progId="Visio.Drawing.11">
                  <p:embed/>
                </p:oleObj>
              </mc:Choice>
              <mc:Fallback>
                <p:oleObj name="Visio" r:id="rId3" imgW="2356485" imgH="3559016" progId="Visio.Drawing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143000"/>
                        <a:ext cx="3429000" cy="51804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Lapméret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lapméretet a hardver általában megköti</a:t>
            </a:r>
          </a:p>
          <a:p>
            <a:r>
              <a:rPr lang="hu-HU" dirty="0"/>
              <a:t>(Napjainkban) 512 Byte és 16 Kbyte között van</a:t>
            </a:r>
          </a:p>
          <a:p>
            <a:r>
              <a:rPr lang="hu-HU" dirty="0"/>
              <a:t>Lap méret növelése felé haladó tényezők</a:t>
            </a:r>
          </a:p>
          <a:p>
            <a:pPr lvl="1"/>
            <a:r>
              <a:rPr lang="hu-HU" dirty="0"/>
              <a:t>A laptáblák mérete csökkenthető</a:t>
            </a:r>
          </a:p>
          <a:p>
            <a:pPr lvl="1"/>
            <a:r>
              <a:rPr lang="hu-HU" dirty="0"/>
              <a:t>A perifériás átvitel ideje csökken, mivel az átvitel idejének nagy részét az előkészítési idő teszi ki</a:t>
            </a:r>
          </a:p>
          <a:p>
            <a:r>
              <a:rPr lang="hu-HU" dirty="0"/>
              <a:t>A lapméret csökkentése felé haladó tényezők</a:t>
            </a:r>
          </a:p>
          <a:p>
            <a:pPr lvl="1"/>
            <a:r>
              <a:rPr lang="hu-HU" dirty="0"/>
              <a:t>A lokalitás jobban érvényre jut</a:t>
            </a:r>
          </a:p>
          <a:p>
            <a:pPr lvl="1"/>
            <a:r>
              <a:rPr lang="hu-HU" dirty="0"/>
              <a:t>Kisebb belső tördelődés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F6B26-E3DD-43D2-93A6-2374F55905A8}" type="slidenum">
              <a:rPr lang="hu-HU"/>
              <a:pPr/>
              <a:t>90</a:t>
            </a:fld>
            <a:endParaRPr lang="hu-HU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Programozási trükkök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 lokalitás figyelésével a program gyorsítható</a:t>
            </a:r>
          </a:p>
          <a:p>
            <a:pPr lvl="1"/>
            <a:r>
              <a:rPr lang="hu-HU" dirty="0"/>
              <a:t>Programozáskor</a:t>
            </a:r>
          </a:p>
          <a:p>
            <a:pPr lvl="2"/>
            <a:r>
              <a:rPr lang="hu-HU" dirty="0"/>
              <a:t>Tömb bejárása </a:t>
            </a:r>
            <a:r>
              <a:rPr lang="hu-HU" dirty="0" err="1"/>
              <a:t>tárbeli</a:t>
            </a:r>
            <a:r>
              <a:rPr lang="hu-HU" dirty="0"/>
              <a:t> elhelyezkedésének megfelelően</a:t>
            </a:r>
          </a:p>
          <a:p>
            <a:pPr lvl="2"/>
            <a:r>
              <a:rPr lang="hu-HU" dirty="0"/>
              <a:t>Egyszerre használt változók egymás mellé helyezése</a:t>
            </a:r>
          </a:p>
          <a:p>
            <a:pPr lvl="2"/>
            <a:r>
              <a:rPr lang="hu-HU" dirty="0"/>
              <a:t>Egymást hívó eljárások egymás mellé helyezése</a:t>
            </a:r>
          </a:p>
          <a:p>
            <a:pPr lvl="2"/>
            <a:r>
              <a:rPr lang="hu-HU" dirty="0"/>
              <a:t>Lokalitást mutató adatszerkezetek használata</a:t>
            </a:r>
          </a:p>
          <a:p>
            <a:pPr lvl="3"/>
            <a:r>
              <a:rPr lang="hu-HU" dirty="0" err="1"/>
              <a:t>Hash</a:t>
            </a:r>
            <a:r>
              <a:rPr lang="hu-HU" dirty="0"/>
              <a:t> nem jó, mert szórja a címeket</a:t>
            </a:r>
          </a:p>
          <a:p>
            <a:pPr lvl="1"/>
            <a:r>
              <a:rPr lang="hu-HU" dirty="0"/>
              <a:t>Fordításkor</a:t>
            </a:r>
          </a:p>
          <a:p>
            <a:pPr lvl="2"/>
            <a:r>
              <a:rPr lang="hu-HU" dirty="0"/>
              <a:t>Eljárások egymás mellé helyezése</a:t>
            </a:r>
          </a:p>
          <a:p>
            <a:pPr lvl="2"/>
            <a:r>
              <a:rPr lang="hu-HU" dirty="0"/>
              <a:t>Kód és adatterület szétválasztása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BE0-A80C-4709-A43E-1D8476270E50}" type="slidenum">
              <a:rPr lang="hu-HU"/>
              <a:pPr/>
              <a:t>91</a:t>
            </a:fld>
            <a:endParaRPr lang="hu-HU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Példa</a:t>
            </a:r>
            <a:br>
              <a:rPr lang="hu-HU" dirty="0"/>
            </a:br>
            <a:r>
              <a:rPr lang="hu-HU" dirty="0"/>
              <a:t>(a programstruktúra hatása)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A lapméret legyen 128 byte</a:t>
            </a:r>
          </a:p>
          <a:p>
            <a:r>
              <a:rPr lang="hu-HU" dirty="0">
                <a:latin typeface="Courier New" pitchFamily="49" charset="0"/>
              </a:rPr>
              <a:t>int[128,</a:t>
            </a:r>
            <a:r>
              <a:rPr lang="hu-HU" dirty="0" err="1">
                <a:latin typeface="Courier New" pitchFamily="49" charset="0"/>
              </a:rPr>
              <a:t>128</a:t>
            </a:r>
            <a:r>
              <a:rPr lang="hu-HU" dirty="0">
                <a:latin typeface="Courier New" pitchFamily="49" charset="0"/>
              </a:rPr>
              <a:t>] </a:t>
            </a:r>
            <a:r>
              <a:rPr lang="hu-HU" dirty="0" err="1">
                <a:latin typeface="Courier New" pitchFamily="49" charset="0"/>
              </a:rPr>
              <a:t>data</a:t>
            </a:r>
            <a:r>
              <a:rPr lang="hu-HU" dirty="0">
                <a:latin typeface="Courier New" pitchFamily="49" charset="0"/>
              </a:rPr>
              <a:t>;</a:t>
            </a:r>
          </a:p>
          <a:p>
            <a:pPr lvl="1"/>
            <a:r>
              <a:rPr lang="hu-HU" dirty="0"/>
              <a:t>A fordító </a:t>
            </a:r>
            <a:r>
              <a:rPr lang="hu-HU" dirty="0" err="1"/>
              <a:t>soronként</a:t>
            </a:r>
            <a:r>
              <a:rPr lang="hu-HU" dirty="0"/>
              <a:t> tárol </a:t>
            </a:r>
            <a:r>
              <a:rPr lang="hu-HU" dirty="0">
                <a:sym typeface="Symbol" pitchFamily="18" charset="2"/>
              </a:rPr>
              <a:t></a:t>
            </a:r>
            <a:r>
              <a:rPr lang="hu-HU" dirty="0"/>
              <a:t> minden sor egy lapon</a:t>
            </a:r>
          </a:p>
          <a:p>
            <a:r>
              <a:rPr lang="hu-HU" dirty="0"/>
              <a:t>1. program</a:t>
            </a:r>
          </a:p>
          <a:p>
            <a:pPr lvl="1">
              <a:buFontTx/>
              <a:buNone/>
            </a:pPr>
            <a:r>
              <a:rPr lang="hu-HU" dirty="0" err="1">
                <a:latin typeface="Courier New" pitchFamily="49" charset="0"/>
              </a:rPr>
              <a:t>for</a:t>
            </a:r>
            <a:r>
              <a:rPr lang="hu-HU" dirty="0">
                <a:latin typeface="Courier New" pitchFamily="49" charset="0"/>
              </a:rPr>
              <a:t> (j = 0; j &lt; 128; j++)</a:t>
            </a:r>
          </a:p>
          <a:p>
            <a:pPr lvl="1">
              <a:buFontTx/>
              <a:buNone/>
            </a:pPr>
            <a:r>
              <a:rPr lang="hu-HU" dirty="0">
                <a:latin typeface="Courier New" pitchFamily="49" charset="0"/>
              </a:rPr>
              <a:t>	</a:t>
            </a:r>
            <a:r>
              <a:rPr lang="hu-HU" dirty="0" err="1">
                <a:latin typeface="Courier New" pitchFamily="49" charset="0"/>
              </a:rPr>
              <a:t>for</a:t>
            </a:r>
            <a:r>
              <a:rPr lang="hu-HU" dirty="0">
                <a:latin typeface="Courier New" pitchFamily="49" charset="0"/>
              </a:rPr>
              <a:t> (i = 0; i &lt; 128; i++)</a:t>
            </a:r>
          </a:p>
          <a:p>
            <a:pPr lvl="1">
              <a:buFontTx/>
              <a:buNone/>
            </a:pPr>
            <a:r>
              <a:rPr lang="hu-HU" dirty="0">
                <a:latin typeface="Courier New" pitchFamily="49" charset="0"/>
              </a:rPr>
              <a:t>		</a:t>
            </a:r>
            <a:r>
              <a:rPr lang="hu-HU" dirty="0" err="1">
                <a:latin typeface="Courier New" pitchFamily="49" charset="0"/>
              </a:rPr>
              <a:t>data</a:t>
            </a:r>
            <a:r>
              <a:rPr lang="hu-HU" dirty="0">
                <a:latin typeface="Courier New" pitchFamily="49" charset="0"/>
              </a:rPr>
              <a:t>[i, j] = 0;</a:t>
            </a:r>
          </a:p>
          <a:p>
            <a:r>
              <a:rPr lang="hu-HU" dirty="0"/>
              <a:t>2. program</a:t>
            </a:r>
          </a:p>
          <a:p>
            <a:pPr lvl="1">
              <a:buFontTx/>
              <a:buNone/>
            </a:pPr>
            <a:r>
              <a:rPr lang="hu-HU" dirty="0" err="1">
                <a:latin typeface="Courier New" pitchFamily="49" charset="0"/>
              </a:rPr>
              <a:t>for</a:t>
            </a:r>
            <a:r>
              <a:rPr lang="hu-HU" dirty="0">
                <a:latin typeface="Courier New" pitchFamily="49" charset="0"/>
              </a:rPr>
              <a:t> (i = 0; i &lt; 128; i++)</a:t>
            </a:r>
          </a:p>
          <a:p>
            <a:pPr lvl="1">
              <a:buFontTx/>
              <a:buNone/>
            </a:pPr>
            <a:r>
              <a:rPr lang="hu-HU" dirty="0">
                <a:latin typeface="Courier New" pitchFamily="49" charset="0"/>
              </a:rPr>
              <a:t>	</a:t>
            </a:r>
            <a:r>
              <a:rPr lang="hu-HU" dirty="0" err="1">
                <a:latin typeface="Courier New" pitchFamily="49" charset="0"/>
              </a:rPr>
              <a:t>for</a:t>
            </a:r>
            <a:r>
              <a:rPr lang="hu-HU" dirty="0">
                <a:latin typeface="Courier New" pitchFamily="49" charset="0"/>
              </a:rPr>
              <a:t> (j = 0; j &lt; 128; j++)</a:t>
            </a:r>
          </a:p>
          <a:p>
            <a:pPr lvl="1">
              <a:buFontTx/>
              <a:buNone/>
            </a:pPr>
            <a:r>
              <a:rPr lang="hu-HU" dirty="0">
                <a:latin typeface="Courier New" pitchFamily="49" charset="0"/>
              </a:rPr>
              <a:t>		</a:t>
            </a:r>
            <a:r>
              <a:rPr lang="hu-HU" dirty="0" err="1">
                <a:latin typeface="Courier New" pitchFamily="49" charset="0"/>
              </a:rPr>
              <a:t>data</a:t>
            </a:r>
            <a:r>
              <a:rPr lang="hu-HU" dirty="0">
                <a:latin typeface="Courier New" pitchFamily="49" charset="0"/>
              </a:rPr>
              <a:t>[i, j] = 0;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68E-861F-40E9-9C91-8A966DD95787}" type="slidenum">
              <a:rPr lang="hu-HU"/>
              <a:pPr/>
              <a:t>92</a:t>
            </a:fld>
            <a:endParaRPr lang="hu-HU"/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6944139" y="3433762"/>
            <a:ext cx="1524000" cy="604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 algn="ctr"/>
            <a:r>
              <a:rPr lang="hu-HU" dirty="0"/>
              <a:t>128 * </a:t>
            </a:r>
            <a:r>
              <a:rPr lang="hu-HU" dirty="0" err="1"/>
              <a:t>128</a:t>
            </a:r>
            <a:r>
              <a:rPr lang="hu-HU" dirty="0"/>
              <a:t> = 16364 laphiba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6930887" y="5334000"/>
            <a:ext cx="1524000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 algn="ctr"/>
            <a:r>
              <a:rPr lang="hu-HU" dirty="0"/>
              <a:t>128 laphiba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/>
      <p:bldP spid="107525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Lapok tárba fagyasztása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Érdemes bizonyos lapokat a tárba „fagyasztani”, azaz nem szabad lecserélni</a:t>
            </a:r>
          </a:p>
          <a:p>
            <a:pPr lvl="1"/>
            <a:r>
              <a:rPr lang="hu-HU" dirty="0"/>
              <a:t>Elindított perifériás műveletnél a kijelölt címtartományt az átvitel befejeződéséig</a:t>
            </a:r>
          </a:p>
          <a:p>
            <a:pPr lvl="1"/>
            <a:r>
              <a:rPr lang="hu-HU" dirty="0"/>
              <a:t>Érdemes az éppen bejött lapokat addig befagyasztani, amíg legalább egyszer nem hivatkoztak rá</a:t>
            </a:r>
          </a:p>
          <a:p>
            <a:pPr lvl="2"/>
            <a:r>
              <a:rPr lang="hu-HU" dirty="0"/>
              <a:t>Különben egy futásra kész folyamat elől a terület egy nagyobb prioritású ellophatja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0438B-0601-4013-9F31-38BBE113DBFA}" type="slidenum">
              <a:rPr lang="hu-HU"/>
              <a:pPr/>
              <a:t>93</a:t>
            </a:fld>
            <a:endParaRPr lang="hu-HU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Lapok tárba fagyasztása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Tipikus példák</a:t>
            </a:r>
          </a:p>
          <a:p>
            <a:pPr lvl="1"/>
            <a:r>
              <a:rPr lang="hu-HU" dirty="0"/>
              <a:t>OS magjának befagyasztása</a:t>
            </a:r>
          </a:p>
          <a:p>
            <a:pPr lvl="1"/>
            <a:r>
              <a:rPr lang="hu-HU" dirty="0"/>
              <a:t>I/O lapok befagyasztása</a:t>
            </a:r>
          </a:p>
          <a:p>
            <a:r>
              <a:rPr lang="hu-HU" dirty="0"/>
              <a:t>Megoldás módja</a:t>
            </a:r>
          </a:p>
          <a:p>
            <a:pPr lvl="1"/>
            <a:r>
              <a:rPr lang="hu-HU" dirty="0"/>
              <a:t>Minden laphoz „</a:t>
            </a:r>
            <a:r>
              <a:rPr lang="hu-HU" dirty="0" err="1"/>
              <a:t>lock</a:t>
            </a:r>
            <a:r>
              <a:rPr lang="hu-HU" dirty="0"/>
              <a:t>” bit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0438B-0601-4013-9F31-38BBE113DBFA}" type="slidenum">
              <a:rPr lang="hu-HU"/>
              <a:pPr/>
              <a:t>94</a:t>
            </a:fld>
            <a:endParaRPr lang="hu-HU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Példa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Háttértárról beolvasás pufferbe</a:t>
            </a:r>
          </a:p>
          <a:p>
            <a:r>
              <a:rPr lang="hu-HU"/>
              <a:t>Ha kész, a CPU megszakítást kap</a:t>
            </a:r>
          </a:p>
          <a:p>
            <a:r>
              <a:rPr lang="hu-HU"/>
              <a:t>Művelet közben a lapnak a memóriában kell lenni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29803-416F-4B4C-9FD3-6FC2414482E6}" type="slidenum">
              <a:rPr lang="hu-HU"/>
              <a:pPr/>
              <a:t>95</a:t>
            </a:fld>
            <a:endParaRPr lang="hu-HU"/>
          </a:p>
        </p:txBody>
      </p:sp>
      <p:pic>
        <p:nvPicPr>
          <p:cNvPr id="1085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295650"/>
            <a:ext cx="466883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Copy on write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Folyamatok indításának hatékony módszere</a:t>
            </a:r>
          </a:p>
          <a:p>
            <a:r>
              <a:rPr lang="hu-HU"/>
              <a:t>A gyermek és szülő folyamatok kezdetben azonos memóriaterületet használnak</a:t>
            </a:r>
          </a:p>
          <a:p>
            <a:r>
              <a:rPr lang="hu-HU"/>
              <a:t>Ha a közös lapot valamely folyamat módosítja, akkor történik meg a lap másolása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1CCB6-BFE8-4947-BC01-68D47672AD66}" type="slidenum">
              <a:rPr lang="hu-HU"/>
              <a:pPr/>
              <a:t>96</a:t>
            </a:fld>
            <a:endParaRPr lang="hu-HU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Virtuális tárkezelés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Esettanulmányok</a:t>
            </a:r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XP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Igény szerinti lapozás </a:t>
            </a:r>
            <a:r>
              <a:rPr lang="hu-HU" dirty="0" err="1"/>
              <a:t>klaszterezéssel</a:t>
            </a:r>
            <a:endParaRPr lang="hu-HU" dirty="0"/>
          </a:p>
          <a:p>
            <a:pPr lvl="1"/>
            <a:r>
              <a:rPr lang="hu-HU" dirty="0"/>
              <a:t>A laphibát okozó lapot és annak környezetét olvassuk be</a:t>
            </a:r>
          </a:p>
          <a:p>
            <a:r>
              <a:rPr lang="hu-HU" dirty="0"/>
              <a:t>Minden folyamatnak van két paramétere</a:t>
            </a:r>
          </a:p>
          <a:p>
            <a:pPr lvl="1"/>
            <a:r>
              <a:rPr lang="en-US" dirty="0"/>
              <a:t>working set minimum</a:t>
            </a:r>
          </a:p>
          <a:p>
            <a:pPr lvl="2"/>
            <a:r>
              <a:rPr lang="hu-HU" dirty="0"/>
              <a:t>A memóriában tartott lapok minimális, garantált számát tartalmazza (például 50)</a:t>
            </a:r>
          </a:p>
          <a:p>
            <a:pPr lvl="1"/>
            <a:r>
              <a:rPr lang="en-US" dirty="0"/>
              <a:t>working set maximum</a:t>
            </a:r>
          </a:p>
          <a:p>
            <a:pPr lvl="2"/>
            <a:r>
              <a:rPr lang="hu-HU" dirty="0"/>
              <a:t>Legfeljebb ennyi lapot kaphat (például 345)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E59C-8330-430E-A5C5-CE2B8C409008}" type="slidenum">
              <a:rPr lang="hu-HU"/>
              <a:pPr/>
              <a:t>98</a:t>
            </a:fld>
            <a:endParaRPr lang="hu-HU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XP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a rendszer szabad memóriája egy küszöbérték alá csökken, akkor egy automatikus munkahalmaz vágás </a:t>
            </a:r>
            <a:r>
              <a:rPr lang="hu-HU" dirty="0" err="1"/>
              <a:t>hajtódik</a:t>
            </a:r>
            <a:r>
              <a:rPr lang="hu-HU" dirty="0"/>
              <a:t> végre</a:t>
            </a:r>
          </a:p>
          <a:p>
            <a:pPr lvl="1"/>
            <a:r>
              <a:rPr lang="hu-HU" dirty="0"/>
              <a:t>A folyamatoktól elvesszük a </a:t>
            </a:r>
            <a:r>
              <a:rPr lang="en-US" dirty="0"/>
              <a:t>working set</a:t>
            </a:r>
            <a:r>
              <a:rPr lang="hu-HU" dirty="0"/>
              <a:t> minimum feletti lapokat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4F122-45CC-4B34-8AD0-5D1C839D74DE}" type="slidenum">
              <a:rPr lang="hu-HU"/>
              <a:pPr/>
              <a:t>99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43</TotalTime>
  <Words>5692</Words>
  <Application>Microsoft Office PowerPoint</Application>
  <PresentationFormat>On-screen Show (4:3)</PresentationFormat>
  <Paragraphs>2691</Paragraphs>
  <Slides>105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10" baseType="lpstr">
      <vt:lpstr>Arial</vt:lpstr>
      <vt:lpstr>Calibri</vt:lpstr>
      <vt:lpstr>Courier New</vt:lpstr>
      <vt:lpstr>PEN</vt:lpstr>
      <vt:lpstr>Visio</vt:lpstr>
      <vt:lpstr>Operációs rendszerek</vt:lpstr>
      <vt:lpstr>Tartalom</vt:lpstr>
      <vt:lpstr>Virtuális tárkezelés definíciója</vt:lpstr>
      <vt:lpstr>Virtuális tárkezelés</vt:lpstr>
      <vt:lpstr>Motiváció</vt:lpstr>
      <vt:lpstr>Motiváció</vt:lpstr>
      <vt:lpstr>Motiváció</vt:lpstr>
      <vt:lpstr>Motiváció</vt:lpstr>
      <vt:lpstr>A virtuális tárkezelés folyamata</vt:lpstr>
      <vt:lpstr>Megvalósítás elve</vt:lpstr>
      <vt:lpstr>A megszakítás lépései</vt:lpstr>
      <vt:lpstr>A megszakítás lépései</vt:lpstr>
      <vt:lpstr>A megszakítás lépései</vt:lpstr>
      <vt:lpstr>A lapcsere lépései</vt:lpstr>
      <vt:lpstr>A rendszer állapota</vt:lpstr>
      <vt:lpstr>Hardver feltételek</vt:lpstr>
      <vt:lpstr>Lap, szegmens</vt:lpstr>
      <vt:lpstr>Utasítások újraindíthatósága</vt:lpstr>
      <vt:lpstr>Utasítások újraindíthatósága</vt:lpstr>
      <vt:lpstr>Utasítások újraindíthatósága</vt:lpstr>
      <vt:lpstr>Lapcsere hatása a sebességre</vt:lpstr>
      <vt:lpstr>Példa</vt:lpstr>
      <vt:lpstr>Alapvető kérdések</vt:lpstr>
      <vt:lpstr>Virtuális tárkezelés</vt:lpstr>
      <vt:lpstr>A betöltendő lap kiválasztása</vt:lpstr>
      <vt:lpstr>A betöltendő lap kiválasztása</vt:lpstr>
      <vt:lpstr>A betöltendő lap kiválasztása</vt:lpstr>
      <vt:lpstr>Virtuális tárkezelés</vt:lpstr>
      <vt:lpstr>Lapcsere stratégiák</vt:lpstr>
      <vt:lpstr>Optimális lapcsere</vt:lpstr>
      <vt:lpstr>Optimális lapcsere</vt:lpstr>
      <vt:lpstr>Példa (optimális algoritmus)</vt:lpstr>
      <vt:lpstr>Példa (optimális algoritmus)</vt:lpstr>
      <vt:lpstr>Példa (optimális algoritmus)</vt:lpstr>
      <vt:lpstr>Legrosszabb lapcsere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Példa (legrosszabb lapcsere)</vt:lpstr>
      <vt:lpstr>Véletlen kiválasztás</vt:lpstr>
      <vt:lpstr>Legrégebbi lap</vt:lpstr>
      <vt:lpstr>Példa (FIFO)</vt:lpstr>
      <vt:lpstr>Bélády-anomália</vt:lpstr>
      <vt:lpstr>Legrégebben nem használt lap</vt:lpstr>
      <vt:lpstr>Legrégebben nem használt lap</vt:lpstr>
      <vt:lpstr>Példa (legrégebben nem használt)</vt:lpstr>
      <vt:lpstr>Példa (legrégebben nem használt)</vt:lpstr>
      <vt:lpstr>Példa (legrégebben nem használt)</vt:lpstr>
      <vt:lpstr>Példa (legrégebben nem használt)</vt:lpstr>
      <vt:lpstr>Példa (legrégebben nem használt)</vt:lpstr>
      <vt:lpstr>Példa (legrégebben nem használt)</vt:lpstr>
      <vt:lpstr>Példa (legrégebben nem használt)</vt:lpstr>
      <vt:lpstr>Példa (legrégebben nem használt)</vt:lpstr>
      <vt:lpstr>Hivatkozási bit használata</vt:lpstr>
      <vt:lpstr>Újabb esély (second chance)</vt:lpstr>
      <vt:lpstr>Újabb esély</vt:lpstr>
      <vt:lpstr>Óra algoritmus</vt:lpstr>
      <vt:lpstr>Óra algoritmus</vt:lpstr>
      <vt:lpstr>Legkevésbé használt lap</vt:lpstr>
      <vt:lpstr>Módosított bit használata</vt:lpstr>
      <vt:lpstr>Mostanában nem használt lap</vt:lpstr>
      <vt:lpstr>Mostanában nem használt lap</vt:lpstr>
      <vt:lpstr>Egyéb változatok</vt:lpstr>
      <vt:lpstr>Egyéb változatok</vt:lpstr>
      <vt:lpstr>Virtuális tárkezelés</vt:lpstr>
      <vt:lpstr>Bevezetés</vt:lpstr>
      <vt:lpstr>Bevezetés</vt:lpstr>
      <vt:lpstr>Vergődés (trashing)</vt:lpstr>
      <vt:lpstr>Vergődés (trashing)</vt:lpstr>
      <vt:lpstr>A folyamatok lapigénye</vt:lpstr>
      <vt:lpstr>Lokalitás</vt:lpstr>
      <vt:lpstr>Lokalitás</vt:lpstr>
      <vt:lpstr>Lokalitás</vt:lpstr>
      <vt:lpstr>Munkahalmaz</vt:lpstr>
      <vt:lpstr>Munkahalmaz</vt:lpstr>
      <vt:lpstr>Laphiba gyakorisága</vt:lpstr>
      <vt:lpstr>Laphiba gyakorisága</vt:lpstr>
      <vt:lpstr>Laphiba gyakorisága</vt:lpstr>
      <vt:lpstr>Laphiba gyakoriság és munkahalmaz</vt:lpstr>
      <vt:lpstr>Laphiba gyakoriság és munkahalmaz</vt:lpstr>
      <vt:lpstr>Virtuális tárkezelés</vt:lpstr>
      <vt:lpstr>Előre lapozás</vt:lpstr>
      <vt:lpstr>Lapméret</vt:lpstr>
      <vt:lpstr>Programozási trükkök</vt:lpstr>
      <vt:lpstr>Példa (a programstruktúra hatása)</vt:lpstr>
      <vt:lpstr>Lapok tárba fagyasztása</vt:lpstr>
      <vt:lpstr>Lapok tárba fagyasztása</vt:lpstr>
      <vt:lpstr>Példa</vt:lpstr>
      <vt:lpstr>Copy on write</vt:lpstr>
      <vt:lpstr>Virtuális tárkezelés</vt:lpstr>
      <vt:lpstr>Windows XP</vt:lpstr>
      <vt:lpstr>Windows XP</vt:lpstr>
      <vt:lpstr>Windows XP</vt:lpstr>
      <vt:lpstr>Solaris</vt:lpstr>
      <vt:lpstr>Solaris</vt:lpstr>
      <vt:lpstr>Solaris</vt:lpstr>
      <vt:lpstr>Linux</vt:lpstr>
      <vt:lpstr>Linux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7. előadás</dc:title>
  <dc:subject>Virtuális tárkezelés</dc:subject>
  <dc:creator>Holczinger Tibor</dc:creator>
  <cp:lastModifiedBy>Tibor Holczinger</cp:lastModifiedBy>
  <cp:revision>115</cp:revision>
  <dcterms:created xsi:type="dcterms:W3CDTF">2007-06-04T15:11:52Z</dcterms:created>
  <dcterms:modified xsi:type="dcterms:W3CDTF">2019-05-14T10:25:17Z</dcterms:modified>
</cp:coreProperties>
</file>