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73"/>
  </p:notesMasterIdLst>
  <p:sldIdLst>
    <p:sldId id="256" r:id="rId2"/>
    <p:sldId id="279" r:id="rId3"/>
    <p:sldId id="257" r:id="rId4"/>
    <p:sldId id="325" r:id="rId5"/>
    <p:sldId id="258" r:id="rId6"/>
    <p:sldId id="326" r:id="rId7"/>
    <p:sldId id="296" r:id="rId8"/>
    <p:sldId id="328" r:id="rId9"/>
    <p:sldId id="297" r:id="rId10"/>
    <p:sldId id="298" r:id="rId11"/>
    <p:sldId id="327" r:id="rId12"/>
    <p:sldId id="299" r:id="rId13"/>
    <p:sldId id="300" r:id="rId14"/>
    <p:sldId id="329" r:id="rId15"/>
    <p:sldId id="301" r:id="rId16"/>
    <p:sldId id="302" r:id="rId17"/>
    <p:sldId id="321" r:id="rId18"/>
    <p:sldId id="330" r:id="rId19"/>
    <p:sldId id="303" r:id="rId20"/>
    <p:sldId id="304" r:id="rId21"/>
    <p:sldId id="331" r:id="rId22"/>
    <p:sldId id="280" r:id="rId23"/>
    <p:sldId id="259" r:id="rId24"/>
    <p:sldId id="332" r:id="rId25"/>
    <p:sldId id="262" r:id="rId26"/>
    <p:sldId id="333" r:id="rId27"/>
    <p:sldId id="268" r:id="rId28"/>
    <p:sldId id="263" r:id="rId29"/>
    <p:sldId id="261" r:id="rId30"/>
    <p:sldId id="312" r:id="rId31"/>
    <p:sldId id="260" r:id="rId32"/>
    <p:sldId id="291" r:id="rId33"/>
    <p:sldId id="264" r:id="rId34"/>
    <p:sldId id="322" r:id="rId35"/>
    <p:sldId id="290" r:id="rId36"/>
    <p:sldId id="292" r:id="rId37"/>
    <p:sldId id="313" r:id="rId38"/>
    <p:sldId id="265" r:id="rId39"/>
    <p:sldId id="314" r:id="rId40"/>
    <p:sldId id="266" r:id="rId41"/>
    <p:sldId id="315" r:id="rId42"/>
    <p:sldId id="267" r:id="rId43"/>
    <p:sldId id="316" r:id="rId44"/>
    <p:sldId id="269" r:id="rId45"/>
    <p:sldId id="317" r:id="rId46"/>
    <p:sldId id="270" r:id="rId47"/>
    <p:sldId id="318" r:id="rId48"/>
    <p:sldId id="319" r:id="rId49"/>
    <p:sldId id="289" r:id="rId50"/>
    <p:sldId id="271" r:id="rId51"/>
    <p:sldId id="288" r:id="rId52"/>
    <p:sldId id="272" r:id="rId53"/>
    <p:sldId id="274" r:id="rId54"/>
    <p:sldId id="293" r:id="rId55"/>
    <p:sldId id="273" r:id="rId56"/>
    <p:sldId id="275" r:id="rId57"/>
    <p:sldId id="323" r:id="rId58"/>
    <p:sldId id="294" r:id="rId59"/>
    <p:sldId id="287" r:id="rId60"/>
    <p:sldId id="276" r:id="rId61"/>
    <p:sldId id="295" r:id="rId62"/>
    <p:sldId id="277" r:id="rId63"/>
    <p:sldId id="320" r:id="rId64"/>
    <p:sldId id="324" r:id="rId65"/>
    <p:sldId id="305" r:id="rId66"/>
    <p:sldId id="306" r:id="rId67"/>
    <p:sldId id="307" r:id="rId68"/>
    <p:sldId id="308" r:id="rId69"/>
    <p:sldId id="309" r:id="rId70"/>
    <p:sldId id="310" r:id="rId71"/>
    <p:sldId id="311" r:id="rId72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000099"/>
    <a:srgbClr val="FFFFCC"/>
    <a:srgbClr val="9966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630" autoAdjust="0"/>
  </p:normalViewPr>
  <p:slideViewPr>
    <p:cSldViewPr>
      <p:cViewPr varScale="1">
        <p:scale>
          <a:sx n="103" d="100"/>
          <a:sy n="103" d="100"/>
        </p:scale>
        <p:origin x="126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768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B5B88EA-4494-4D96-AF66-DC402E41ACC3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763741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2019. 04. 02.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8CDD7-EF4A-4DE8-9CA4-8F99E4C079A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2019. 04. 02.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8CDD7-EF4A-4DE8-9CA4-8F99E4C079A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2019. 04. 02.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8CDD7-EF4A-4DE8-9CA4-8F99E4C079A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2019. 04. 02.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8CDD7-EF4A-4DE8-9CA4-8F99E4C079A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2019. 04. 02.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8CDD7-EF4A-4DE8-9CA4-8F99E4C079A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2019. 04. 02.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8CDD7-EF4A-4DE8-9CA4-8F99E4C079A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2019. 04. 02.</a:t>
            </a:fld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8CDD7-EF4A-4DE8-9CA4-8F99E4C079A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2019. 04. 02.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8CDD7-EF4A-4DE8-9CA4-8F99E4C079A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2019. 04. 02.</a:t>
            </a:fld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8CDD7-EF4A-4DE8-9CA4-8F99E4C079A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05250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2214554"/>
            <a:ext cx="3008313" cy="391160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2019. 04. 02.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8CDD7-EF4A-4DE8-9CA4-8F99E4C079A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2019. 04. 02.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8CDD7-EF4A-4DE8-9CA4-8F99E4C079A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69BAD-EE00-44BD-B504-E212B74EA86E}" type="datetimeFigureOut">
              <a:rPr lang="hu-HU" smtClean="0"/>
              <a:pPr/>
              <a:t>2019. 04. 02.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8CDD7-EF4A-4DE8-9CA4-8F99E4C079A2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Operációs rendszerek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Háttértár kezelés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Magneto-optikai</a:t>
            </a:r>
            <a:r>
              <a:rPr lang="hu-HU" dirty="0"/>
              <a:t> lemez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Merev, mágneses réteggel bevont lemez, üveg védőréteggel</a:t>
            </a:r>
          </a:p>
          <a:p>
            <a:r>
              <a:rPr lang="hu-HU" dirty="0"/>
              <a:t>Fej távolabb van, mint a mágneses lemeznél</a:t>
            </a:r>
          </a:p>
          <a:p>
            <a:r>
              <a:rPr lang="hu-HU" dirty="0"/>
              <a:t>Rögzítés</a:t>
            </a:r>
          </a:p>
          <a:p>
            <a:pPr lvl="1"/>
            <a:r>
              <a:rPr lang="hu-HU" dirty="0"/>
              <a:t>Lézerrel felmelegítenek egy pontot (1 bit), amelyre a gyenge mágneses tér rögzíti az információt</a:t>
            </a:r>
          </a:p>
          <a:p>
            <a:r>
              <a:rPr lang="hu-HU" dirty="0"/>
              <a:t>Olvasás</a:t>
            </a:r>
          </a:p>
          <a:p>
            <a:pPr lvl="1"/>
            <a:r>
              <a:rPr lang="hu-HU" dirty="0"/>
              <a:t>Lézerrel megvilágítva, a visszaverődő lézersugár polarizációja tartalmazza az információt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D30D5-010D-42D8-A4A2-E0C363D525ED}" type="slidenum">
              <a:rPr lang="hu-HU"/>
              <a:pPr/>
              <a:t>10</a:t>
            </a:fld>
            <a:endParaRPr lang="hu-H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Magneto-optikai</a:t>
            </a:r>
            <a:r>
              <a:rPr lang="hu-HU" dirty="0"/>
              <a:t> lemez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8CDD7-EF4A-4DE8-9CA4-8F99E4C079A2}" type="slidenum">
              <a:rPr lang="hu-HU" smtClean="0"/>
              <a:pPr/>
              <a:t>11</a:t>
            </a:fld>
            <a:endParaRPr lang="hu-HU"/>
          </a:p>
        </p:txBody>
      </p:sp>
      <p:pic>
        <p:nvPicPr>
          <p:cNvPr id="1126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828800"/>
            <a:ext cx="686157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Írható/olvasható optikai lemez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/>
          </a:bodyPr>
          <a:lstStyle/>
          <a:p>
            <a:r>
              <a:rPr lang="hu-HU" dirty="0"/>
              <a:t>CD-RW, DVD-RW, BD-RE</a:t>
            </a:r>
          </a:p>
          <a:p>
            <a:r>
              <a:rPr lang="hu-HU" dirty="0"/>
              <a:t>A lemez kristályos (áttetsző) vagy amorf (opálos)</a:t>
            </a:r>
          </a:p>
          <a:p>
            <a:pPr lvl="1"/>
            <a:r>
              <a:rPr lang="hu-HU" dirty="0"/>
              <a:t>Alatta fényvisszaverő réteg</a:t>
            </a:r>
          </a:p>
          <a:p>
            <a:r>
              <a:rPr lang="hu-HU" dirty="0"/>
              <a:t>Írás/olvasás: lézersugárral</a:t>
            </a:r>
          </a:p>
          <a:p>
            <a:pPr lvl="1"/>
            <a:r>
              <a:rPr lang="hu-HU" dirty="0"/>
              <a:t>Alacsony energia: olvasás </a:t>
            </a:r>
          </a:p>
          <a:p>
            <a:pPr lvl="2"/>
            <a:r>
              <a:rPr lang="hu-HU" dirty="0"/>
              <a:t>Visszaverődött fény mennyiségét érzékeli</a:t>
            </a:r>
          </a:p>
          <a:p>
            <a:pPr lvl="1"/>
            <a:r>
              <a:rPr lang="hu-HU" dirty="0"/>
              <a:t>Közepes energia: törlés </a:t>
            </a:r>
          </a:p>
          <a:p>
            <a:pPr lvl="2"/>
            <a:r>
              <a:rPr lang="hu-HU" dirty="0"/>
              <a:t>Olvaszt és kristályos állapotba szilárdít</a:t>
            </a:r>
          </a:p>
          <a:p>
            <a:pPr lvl="1"/>
            <a:r>
              <a:rPr lang="hu-HU" dirty="0"/>
              <a:t>Nagy energia: írás </a:t>
            </a:r>
          </a:p>
          <a:p>
            <a:pPr lvl="2"/>
            <a:r>
              <a:rPr lang="hu-HU" dirty="0"/>
              <a:t>Amorf állapotba olvaszt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BCA83-A51E-4E34-90C6-A85CA31C4276}" type="slidenum">
              <a:rPr lang="hu-HU"/>
              <a:pPr/>
              <a:t>12</a:t>
            </a:fld>
            <a:endParaRPr lang="hu-HU"/>
          </a:p>
        </p:txBody>
      </p:sp>
      <p:pic>
        <p:nvPicPr>
          <p:cNvPr id="1026" name="Picture 2" descr="LÃ©zer mÃ©retek Ã¶sszehasonlÃ­tÃ¡sa">
            <a:extLst>
              <a:ext uri="{FF2B5EF4-FFF2-40B4-BE49-F238E27FC236}">
                <a16:creationId xmlns:a16="http://schemas.microsoft.com/office/drawing/2014/main" id="{0722FC5B-1DE8-4FD2-96F8-CF240D0D5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643071"/>
            <a:ext cx="2544856" cy="215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Egyszer írható optikai lemez</a:t>
            </a: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CD-R, DVD-R, BD-R</a:t>
            </a:r>
          </a:p>
          <a:p>
            <a:r>
              <a:rPr lang="hu-HU" dirty="0"/>
              <a:t>WORM: </a:t>
            </a:r>
            <a:r>
              <a:rPr lang="en-US" dirty="0"/>
              <a:t>write-once, read-many-times</a:t>
            </a:r>
          </a:p>
          <a:p>
            <a:r>
              <a:rPr lang="hu-HU" dirty="0"/>
              <a:t>Vékony alumíniumfólia üveg védőréteg alatt</a:t>
            </a:r>
          </a:p>
          <a:p>
            <a:pPr lvl="1"/>
            <a:r>
              <a:rPr lang="hu-HU" dirty="0"/>
              <a:t>Írás</a:t>
            </a:r>
          </a:p>
          <a:p>
            <a:pPr lvl="2"/>
            <a:r>
              <a:rPr lang="hu-HU" dirty="0"/>
              <a:t>Lézerrel (lyuk, buborék, mintázatváltás, festék-polimer, fázisváltás)</a:t>
            </a:r>
          </a:p>
          <a:p>
            <a:pPr lvl="1"/>
            <a:r>
              <a:rPr lang="hu-HU" dirty="0"/>
              <a:t>Olvasás</a:t>
            </a:r>
          </a:p>
          <a:p>
            <a:pPr lvl="2"/>
            <a:r>
              <a:rPr lang="hu-HU" dirty="0"/>
              <a:t>Visszaverődés mérése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C20A-4517-43AC-B49C-B6A00EE95654}" type="slidenum">
              <a:rPr lang="hu-HU"/>
              <a:pPr/>
              <a:t>13</a:t>
            </a:fld>
            <a:endParaRPr lang="hu-H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CD írási módszerek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9C20A-4517-43AC-B49C-B6A00EE95654}" type="slidenum">
              <a:rPr lang="hu-HU"/>
              <a:pPr/>
              <a:t>14</a:t>
            </a:fld>
            <a:endParaRPr lang="hu-HU"/>
          </a:p>
        </p:txBody>
      </p:sp>
      <p:pic>
        <p:nvPicPr>
          <p:cNvPr id="1136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414463"/>
            <a:ext cx="6856648" cy="483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Csak olvasható optikai lemez</a:t>
            </a: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Működés hasonló a WORM lemezekéhez</a:t>
            </a:r>
          </a:p>
          <a:p>
            <a:r>
              <a:rPr lang="hu-HU" dirty="0"/>
              <a:t>Az írás nem lézerrel történik, hanem nyomtatással állítják elő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8ECF9-8E3D-4141-AAB2-EAF81F3070A1}" type="slidenum">
              <a:rPr lang="hu-HU"/>
              <a:pPr/>
              <a:t>15</a:t>
            </a:fld>
            <a:endParaRPr lang="hu-H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Flash memória</a:t>
            </a:r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Egy speciális EEPROM</a:t>
            </a:r>
          </a:p>
          <a:p>
            <a:r>
              <a:rPr lang="hu-HU" dirty="0"/>
              <a:t>Információ egy MOSFET szigetelt elektródáján (GATE1) tárolt töltés formájában tárolódik</a:t>
            </a:r>
          </a:p>
          <a:p>
            <a:r>
              <a:rPr lang="hu-HU" dirty="0"/>
              <a:t>Kiolvasás</a:t>
            </a:r>
          </a:p>
          <a:p>
            <a:pPr lvl="1"/>
            <a:r>
              <a:rPr lang="hu-HU" dirty="0"/>
              <a:t>GATE2-re adott vezérlő (olvasó) feszültség hatását módosítja a GATE1-en tárolt töltés → a DS áram értékéből → 0 vagy 1 bit</a:t>
            </a:r>
          </a:p>
          <a:p>
            <a:pPr lvl="1"/>
            <a:r>
              <a:rPr lang="hu-HU" dirty="0"/>
              <a:t>Léteznek több bites eszközök 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1907-D926-4B94-921E-4DF359ABFF3E}" type="slidenum">
              <a:rPr lang="hu-HU"/>
              <a:pPr/>
              <a:t>16</a:t>
            </a:fld>
            <a:endParaRPr lang="hu-H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Flash</a:t>
            </a:r>
            <a:r>
              <a:rPr lang="hu-HU" dirty="0"/>
              <a:t> memória</a:t>
            </a:r>
            <a:endParaRPr lang="en-US" dirty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Írás-törlés</a:t>
            </a:r>
          </a:p>
          <a:p>
            <a:pPr lvl="1"/>
            <a:r>
              <a:rPr lang="hu-HU" dirty="0"/>
              <a:t>Nagy feszültség (10-15V) → alagút effektus</a:t>
            </a:r>
          </a:p>
          <a:p>
            <a:r>
              <a:rPr lang="hu-HU" dirty="0"/>
              <a:t>Csak blokkosan törölhető/írható</a:t>
            </a:r>
          </a:p>
          <a:p>
            <a:r>
              <a:rPr lang="hu-HU" dirty="0"/>
              <a:t>Egyes kialakításai </a:t>
            </a:r>
            <a:r>
              <a:rPr lang="hu-HU" dirty="0" err="1"/>
              <a:t>bitenként</a:t>
            </a:r>
            <a:r>
              <a:rPr lang="hu-HU" dirty="0"/>
              <a:t> is olvashatók, mások csak blokkonként</a:t>
            </a:r>
          </a:p>
          <a:p>
            <a:r>
              <a:rPr lang="hu-HU" dirty="0"/>
              <a:t>Korlátozott élettartam</a:t>
            </a:r>
          </a:p>
          <a:p>
            <a:pPr lvl="1"/>
            <a:r>
              <a:rPr lang="hu-HU" dirty="0"/>
              <a:t>Körülbelül 1millió írás/törlés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1907-D926-4B94-921E-4DF359ABFF3E}" type="slidenum">
              <a:rPr lang="hu-HU"/>
              <a:pPr/>
              <a:t>17</a:t>
            </a:fld>
            <a:endParaRPr lang="hu-H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Flash</a:t>
            </a:r>
            <a:r>
              <a:rPr lang="hu-HU" dirty="0"/>
              <a:t> memória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8CDD7-EF4A-4DE8-9CA4-8F99E4C079A2}" type="slidenum">
              <a:rPr lang="hu-HU" smtClean="0"/>
              <a:pPr/>
              <a:t>18</a:t>
            </a:fld>
            <a:endParaRPr lang="hu-HU"/>
          </a:p>
        </p:txBody>
      </p:sp>
      <p:pic>
        <p:nvPicPr>
          <p:cNvPr id="1146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466850"/>
            <a:ext cx="637540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Holografikus rögzítés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Kísérleti stádiumban van</a:t>
            </a:r>
          </a:p>
          <a:p>
            <a:r>
              <a:rPr lang="hu-HU"/>
              <a:t>Hologram tekinthető egy 3D-s mátrixnak</a:t>
            </a:r>
          </a:p>
          <a:p>
            <a:r>
              <a:rPr lang="hu-HU"/>
              <a:t>Minden pixel egy bit (fekete-fehér)</a:t>
            </a:r>
          </a:p>
          <a:p>
            <a:r>
              <a:rPr lang="hu-HU"/>
              <a:t>Nagyon gyors lehet</a:t>
            </a:r>
          </a:p>
          <a:p>
            <a:pPr lvl="1"/>
            <a:r>
              <a:rPr lang="hu-HU"/>
              <a:t>Egy lézervillanással egy egész kép (sok bit) rögzíthető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91D72-DC79-4BCE-99A8-F550ADA89C81}" type="slidenum">
              <a:rPr lang="hu-HU"/>
              <a:pPr/>
              <a:t>19</a:t>
            </a:fld>
            <a:endParaRPr lang="hu-H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Tartalom</a:t>
            </a: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Bevezetés</a:t>
            </a:r>
          </a:p>
          <a:p>
            <a:r>
              <a:rPr lang="hu-HU"/>
              <a:t>A lemezegység fizikai szervezése</a:t>
            </a:r>
          </a:p>
          <a:p>
            <a:r>
              <a:rPr lang="hu-HU"/>
              <a:t>A lemezműveletek ütemezése</a:t>
            </a:r>
          </a:p>
          <a:p>
            <a:pPr lvl="1"/>
            <a:r>
              <a:rPr lang="hu-HU"/>
              <a:t>A fejmozgás optimalizálása</a:t>
            </a:r>
          </a:p>
          <a:p>
            <a:pPr lvl="1"/>
            <a:r>
              <a:rPr lang="hu-HU"/>
              <a:t>Az elfordulási idő minimalizálása</a:t>
            </a:r>
          </a:p>
          <a:p>
            <a:pPr lvl="1"/>
            <a:r>
              <a:rPr lang="hu-HU"/>
              <a:t>Szervezési elvek</a:t>
            </a:r>
          </a:p>
          <a:p>
            <a:r>
              <a:rPr lang="hu-HU"/>
              <a:t>Az adattárolás megbízhatósága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C274E-7A7F-4632-9634-D9532CDF6BEA}" type="slidenum">
              <a:rPr lang="hu-HU"/>
              <a:pPr/>
              <a:t>2</a:t>
            </a:fld>
            <a:endParaRPr lang="hu-H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MEMS tárolás</a:t>
            </a:r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MEMS: micro-electronic mechanical systems</a:t>
            </a:r>
          </a:p>
          <a:p>
            <a:r>
              <a:rPr lang="hu-HU"/>
              <a:t>Több ezer kis író/olvasófej, felettük 1cm</a:t>
            </a:r>
            <a:r>
              <a:rPr lang="hu-HU" baseline="30000"/>
              <a:t>2</a:t>
            </a:r>
            <a:r>
              <a:rPr lang="hu-HU"/>
              <a:t>  mágneses tárolófelület</a:t>
            </a:r>
          </a:p>
          <a:p>
            <a:r>
              <a:rPr lang="hu-HU"/>
              <a:t>A felület mozgatható a fejek felett, így a fejek </a:t>
            </a:r>
          </a:p>
          <a:p>
            <a:pPr lvl="1"/>
            <a:r>
              <a:rPr lang="hu-HU"/>
              <a:t>Elérhetik az információt</a:t>
            </a:r>
          </a:p>
          <a:p>
            <a:pPr lvl="1"/>
            <a:r>
              <a:rPr lang="hu-HU"/>
              <a:t>A mozgatás alatt pedig írni és olvasni tudnak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2541-F8B0-4322-9E50-459E84AEE312}" type="slidenum">
              <a:rPr lang="hu-HU"/>
              <a:pPr/>
              <a:t>20</a:t>
            </a:fld>
            <a:endParaRPr lang="hu-H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MEMS tárolás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E2541-F8B0-4322-9E50-459E84AEE312}" type="slidenum">
              <a:rPr lang="hu-HU"/>
              <a:pPr/>
              <a:t>21</a:t>
            </a:fld>
            <a:endParaRPr lang="hu-HU"/>
          </a:p>
        </p:txBody>
      </p:sp>
      <p:pic>
        <p:nvPicPr>
          <p:cNvPr id="1157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295400"/>
            <a:ext cx="6400800" cy="4987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Háttértár kezelés</a:t>
            </a: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A lemezegység fizikai szervezése</a:t>
            </a: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 lemezegység fizikai szervezése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merevlemez az adatokat mágnesezhető réteggel bevont lemezeken tárolja, melyet a forgó lemez fölött mozgó író/olvasó fej ír vagy olvas</a:t>
            </a:r>
          </a:p>
          <a:p>
            <a:r>
              <a:rPr lang="hu-HU" dirty="0"/>
              <a:t>A lemezek állandóan forognak</a:t>
            </a:r>
          </a:p>
          <a:p>
            <a:r>
              <a:rPr lang="hu-HU" dirty="0"/>
              <a:t>A fej körülbelül 1 nanométeres légpárnán repül a lemezek felett</a:t>
            </a:r>
          </a:p>
          <a:p>
            <a:pPr lvl="1"/>
            <a:r>
              <a:rPr lang="hu-HU" dirty="0"/>
              <a:t>Egy apró porszem is </a:t>
            </a:r>
            <a:r>
              <a:rPr lang="hu-HU" dirty="0" err="1"/>
              <a:t>tönkreteheti</a:t>
            </a:r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3863A-738E-4C7A-8B7A-708B874A1693}" type="slidenum">
              <a:rPr lang="hu-HU"/>
              <a:pPr/>
              <a:t>23</a:t>
            </a:fld>
            <a:endParaRPr lang="hu-H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A lemezegység fizikai szervezése</a:t>
            </a: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Egy winchesterben több lemez is van, mindegyikhez két fej tartozik</a:t>
            </a:r>
          </a:p>
          <a:p>
            <a:pPr lvl="1"/>
            <a:r>
              <a:rPr lang="hu-HU" dirty="0"/>
              <a:t>Alul és felül is egy</a:t>
            </a:r>
          </a:p>
          <a:p>
            <a:r>
              <a:rPr lang="hu-HU" dirty="0"/>
              <a:t>Az összes olvasó fej egyszerre mozog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3863A-738E-4C7A-8B7A-708B874A1693}" type="slidenum">
              <a:rPr lang="hu-HU"/>
              <a:pPr/>
              <a:t>24</a:t>
            </a:fld>
            <a:endParaRPr lang="hu-H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 lemezek logikai felosztása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Sáv (</a:t>
            </a:r>
            <a:r>
              <a:rPr lang="en-US" dirty="0"/>
              <a:t>track</a:t>
            </a:r>
            <a:r>
              <a:rPr lang="hu-HU" dirty="0"/>
              <a:t>) az a lemezterület, amelyet a fej elmozdulás nélkül, a lemez egyetlen körülfordulása alatt elér</a:t>
            </a:r>
          </a:p>
          <a:p>
            <a:pPr lvl="1"/>
            <a:r>
              <a:rPr lang="hu-HU" dirty="0"/>
              <a:t>A sávok azonosítása számokkal történik, a legkülső sáv a 0 sorszámú</a:t>
            </a:r>
          </a:p>
          <a:p>
            <a:r>
              <a:rPr lang="hu-HU" dirty="0"/>
              <a:t>Cilinder (</a:t>
            </a:r>
            <a:r>
              <a:rPr lang="en-US" dirty="0"/>
              <a:t>cylinder</a:t>
            </a:r>
            <a:r>
              <a:rPr lang="hu-HU" dirty="0"/>
              <a:t>) az összes fej alatti sáv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13BCC-3365-4703-A8BA-2322F26B6694}" type="slidenum">
              <a:rPr lang="hu-HU"/>
              <a:pPr/>
              <a:t>25</a:t>
            </a:fld>
            <a:endParaRPr lang="hu-H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lemezek logikai felosztása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Egy-egy sávot szektorra (</a:t>
            </a:r>
            <a:r>
              <a:rPr lang="en-US" dirty="0"/>
              <a:t>sector</a:t>
            </a:r>
            <a:r>
              <a:rPr lang="hu-HU" dirty="0"/>
              <a:t>) osztunk</a:t>
            </a:r>
          </a:p>
          <a:p>
            <a:pPr lvl="1"/>
            <a:r>
              <a:rPr lang="hu-HU" dirty="0"/>
              <a:t>A szektorban az információ tárolás soros elérésű</a:t>
            </a:r>
          </a:p>
          <a:p>
            <a:pPr lvl="1"/>
            <a:r>
              <a:rPr lang="hu-HU" dirty="0"/>
              <a:t>A szektor a legkisebb megcímezhető egység</a:t>
            </a:r>
          </a:p>
          <a:p>
            <a:r>
              <a:rPr lang="hu-HU" dirty="0"/>
              <a:t>A könnyebbség kedvéért a lemez 3-4 szektort együtt szokott kezelni, ezek a szektorcsoportok a </a:t>
            </a:r>
            <a:r>
              <a:rPr lang="hu-HU" dirty="0" err="1"/>
              <a:t>clusterek</a:t>
            </a:r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13BCC-3365-4703-A8BA-2322F26B6694}" type="slidenum">
              <a:rPr lang="hu-HU"/>
              <a:pPr/>
              <a:t>26</a:t>
            </a:fld>
            <a:endParaRPr lang="hu-H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 lemezegység fizikai szervezése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B4E97-2761-4AF4-B79C-EF1350F800F8}" type="slidenum">
              <a:rPr lang="hu-HU"/>
              <a:pPr/>
              <a:t>27</a:t>
            </a:fld>
            <a:endParaRPr lang="hu-HU"/>
          </a:p>
        </p:txBody>
      </p:sp>
      <p:pic>
        <p:nvPicPr>
          <p:cNvPr id="30724" name="Picture 4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5188" y="1524000"/>
            <a:ext cx="4290412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Lemezegység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C875D-8D65-4842-BD7B-06FAD74EE9DA}" type="slidenum">
              <a:rPr lang="hu-HU"/>
              <a:pPr/>
              <a:t>28</a:t>
            </a:fld>
            <a:endParaRPr lang="hu-HU"/>
          </a:p>
        </p:txBody>
      </p:sp>
      <p:pic>
        <p:nvPicPr>
          <p:cNvPr id="24580" name="Picture 4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76400"/>
            <a:ext cx="5410200" cy="3827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Szektorok címzése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hu-HU" dirty="0"/>
              <a:t>0. szektor</a:t>
            </a:r>
          </a:p>
          <a:p>
            <a:pPr lvl="1"/>
            <a:r>
              <a:rPr lang="hu-HU" dirty="0"/>
              <a:t>A legkülső cilinder első sávjának első szektora</a:t>
            </a:r>
          </a:p>
          <a:p>
            <a:r>
              <a:rPr lang="hu-HU" dirty="0"/>
              <a:t>1., 2., ... szektorok</a:t>
            </a:r>
          </a:p>
          <a:p>
            <a:pPr lvl="1"/>
            <a:r>
              <a:rPr lang="hu-HU" dirty="0"/>
              <a:t>Ugyanezen a sávon egymás után következő szektorok, míg el nem fogy a sáv</a:t>
            </a:r>
          </a:p>
          <a:p>
            <a:r>
              <a:rPr lang="hu-HU" dirty="0"/>
              <a:t>Ezután ugyanezen a cilinderen belül a következő sáv következik (a következő fej alatt), amíg el nem fogy az összes sáv</a:t>
            </a:r>
          </a:p>
          <a:p>
            <a:r>
              <a:rPr lang="hu-HU" dirty="0"/>
              <a:t>Ezután a következő cilinder következik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A7D0E-3710-4B4A-AE2A-A5AE5EAF7BC8}" type="slidenum">
              <a:rPr lang="hu-HU"/>
              <a:pPr/>
              <a:t>29</a:t>
            </a:fld>
            <a:endParaRPr lang="hu-H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Bevezetés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központi tár (memória) egy bitre jutó ára magas, ezért kapacitása viszonylag kicsi</a:t>
            </a:r>
          </a:p>
          <a:p>
            <a:r>
              <a:rPr lang="hu-HU" dirty="0"/>
              <a:t>A központi tárban az információk a tápfeszültség kikapcsolásával elvesznek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91839-2BD4-4340-986E-E68499D32945}" type="slidenum">
              <a:rPr lang="hu-HU"/>
              <a:pPr/>
              <a:t>3</a:t>
            </a:fld>
            <a:endParaRPr lang="hu-H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Szektorok címzése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7827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457200" y="1600200"/>
                <a:ext cx="8229600" cy="4876800"/>
              </a:xfrm>
            </p:spPr>
            <p:txBody>
              <a:bodyPr>
                <a:normAutofit/>
              </a:bodyPr>
              <a:lstStyle/>
              <a:p>
                <a:r>
                  <a:rPr lang="hu-HU" dirty="0"/>
                  <a:t>Az operációs rendszer lineárisan címez, a lemez viszont több komponensű címet igényel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𝑏</m:t>
                      </m:r>
                      <m:r>
                        <a:rPr lang="hu-HU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r>
                        <a:rPr lang="hu-HU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𝑠</m:t>
                      </m:r>
                      <m:r>
                        <a:rPr lang="hu-HU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⋅</m:t>
                      </m:r>
                      <m:d>
                        <m:dPr>
                          <m:ctrlPr>
                            <a:rPr lang="hu-HU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hu-HU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⋅</m:t>
                          </m:r>
                          <m:r>
                            <a:rPr lang="hu-HU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hu-HU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hu-HU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𝑗</m:t>
                          </m:r>
                        </m:e>
                      </m:d>
                      <m:r>
                        <a:rPr lang="hu-HU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</m:t>
                      </m:r>
                      <m:r>
                        <a:rPr lang="hu-HU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𝑘</m:t>
                      </m:r>
                    </m:oMath>
                  </m:oMathPara>
                </a14:m>
                <a:endParaRPr lang="hu-HU" dirty="0">
                  <a:solidFill>
                    <a:srgbClr val="C00000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hu-HU" i="1" dirty="0" smtClean="0">
                        <a:latin typeface="Cambria Math"/>
                      </a:rPr>
                      <m:t>𝑏</m:t>
                    </m:r>
                  </m:oMath>
                </a14:m>
                <a:r>
                  <a:rPr lang="hu-HU" dirty="0"/>
                  <a:t> : lineáris szektorcím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hu-HU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hu-HU" dirty="0"/>
                  <a:t> : egy sávon lévő szektorok száma (konstans)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hu-HU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hu-HU" dirty="0"/>
                  <a:t>  : cilinder sorszáma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hu-HU" i="1" dirty="0" smtClean="0">
                        <a:latin typeface="Cambria Math"/>
                      </a:rPr>
                      <m:t>𝑡</m:t>
                    </m:r>
                  </m:oMath>
                </a14:m>
                <a:r>
                  <a:rPr lang="hu-HU" dirty="0"/>
                  <a:t>  : egy cilinderen lévő sávok száma (konstans)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hu-HU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hu-HU" dirty="0"/>
                  <a:t>  : fej száma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hu-HU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hu-HU" dirty="0"/>
                  <a:t> : sávon belüli szektorszám</a:t>
                </a:r>
                <a:endParaRPr lang="en-US" dirty="0"/>
              </a:p>
            </p:txBody>
          </p:sp>
        </mc:Choice>
        <mc:Fallback>
          <p:sp>
            <p:nvSpPr>
              <p:cNvPr id="7782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876800"/>
              </a:xfrm>
              <a:blipFill>
                <a:blip r:embed="rId2"/>
                <a:stretch>
                  <a:fillRect l="-1704" t="-1625" r="-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ADA19-1664-4C7F-A0A4-BA366EFAD00E}" type="slidenum">
              <a:rPr lang="hu-HU"/>
              <a:pPr/>
              <a:t>30</a:t>
            </a:fld>
            <a:endParaRPr lang="hu-H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Átvitel kiszolgálásának ideje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Összetevők</a:t>
            </a:r>
          </a:p>
          <a:p>
            <a:pPr lvl="1"/>
            <a:r>
              <a:rPr lang="hu-HU" dirty="0"/>
              <a:t>Fejmozgatási idő (</a:t>
            </a:r>
            <a:r>
              <a:rPr lang="en-US" dirty="0"/>
              <a:t>seek time</a:t>
            </a:r>
            <a:r>
              <a:rPr lang="hu-HU" dirty="0"/>
              <a:t>)</a:t>
            </a:r>
          </a:p>
          <a:p>
            <a:pPr lvl="2"/>
            <a:r>
              <a:rPr lang="hu-HU" dirty="0"/>
              <a:t>Az az idő, amíg a fej a kívánt sávra nem áll</a:t>
            </a:r>
          </a:p>
          <a:p>
            <a:pPr lvl="1"/>
            <a:r>
              <a:rPr lang="hu-HU" dirty="0"/>
              <a:t>Elfordulási idő (</a:t>
            </a:r>
            <a:r>
              <a:rPr lang="en-US" dirty="0"/>
              <a:t>latency time</a:t>
            </a:r>
            <a:r>
              <a:rPr lang="hu-HU" dirty="0"/>
              <a:t>)</a:t>
            </a:r>
          </a:p>
          <a:p>
            <a:pPr lvl="2"/>
            <a:r>
              <a:rPr lang="hu-HU" dirty="0"/>
              <a:t>Az az idő, amíg a kívánt szektor a fej alá fordul</a:t>
            </a:r>
          </a:p>
          <a:p>
            <a:pPr lvl="1"/>
            <a:r>
              <a:rPr lang="hu-HU" dirty="0"/>
              <a:t>Az információ átvitelének ideje (</a:t>
            </a:r>
            <a:r>
              <a:rPr lang="en-US" dirty="0"/>
              <a:t>transfer time</a:t>
            </a:r>
            <a:r>
              <a:rPr lang="hu-HU" dirty="0"/>
              <a:t>)</a:t>
            </a:r>
          </a:p>
          <a:p>
            <a:pPr lvl="2"/>
            <a:r>
              <a:rPr lang="hu-HU" dirty="0"/>
              <a:t>Lineárisan függ az átviteli adatmennyiségtől</a:t>
            </a:r>
          </a:p>
          <a:p>
            <a:r>
              <a:rPr lang="hu-HU" dirty="0"/>
              <a:t>Az idők között nagyságrendi különbség van</a:t>
            </a:r>
          </a:p>
          <a:p>
            <a:pPr lvl="1"/>
            <a:r>
              <a:rPr lang="hu-HU" dirty="0"/>
              <a:t>A fejmozgási idő a leghosszabb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AC684-946E-4602-9B15-3B2ED15F53B6}" type="slidenum">
              <a:rPr lang="hu-HU"/>
              <a:pPr/>
              <a:t>31</a:t>
            </a:fld>
            <a:endParaRPr lang="hu-H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Háttértár kezelés</a:t>
            </a: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/>
              <a:t>A lemezműveletek ütemezése</a:t>
            </a:r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 lemezműveletek ütemezése</a:t>
            </a: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Multiprogramozott rendszerekben egyszerre több folyamat verseng a perifériáért</a:t>
            </a:r>
          </a:p>
          <a:p>
            <a:r>
              <a:rPr lang="hu-HU" dirty="0"/>
              <a:t>Az ütemezési algoritmusok a kérések megfelelő sorrendbe állításával próbálják a rendszer teljesítményét növelni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AEB5-859B-46FC-8AFC-B81939CF5127}" type="slidenum">
              <a:rPr lang="hu-HU"/>
              <a:pPr/>
              <a:t>33</a:t>
            </a:fld>
            <a:endParaRPr lang="hu-H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 lemezműveletek ütemezése</a:t>
            </a: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algoritmusok értékelési szempontjai</a:t>
            </a:r>
          </a:p>
          <a:p>
            <a:pPr lvl="1"/>
            <a:r>
              <a:rPr lang="hu-HU" dirty="0"/>
              <a:t>Átbocsátó képesség</a:t>
            </a:r>
          </a:p>
          <a:p>
            <a:pPr lvl="2"/>
            <a:r>
              <a:rPr lang="hu-HU" dirty="0"/>
              <a:t>Időegység alatt lebonyolított átvitelek száma</a:t>
            </a:r>
          </a:p>
          <a:p>
            <a:pPr lvl="1"/>
            <a:r>
              <a:rPr lang="hu-HU" dirty="0"/>
              <a:t>Átlagos válaszidő</a:t>
            </a:r>
          </a:p>
          <a:p>
            <a:pPr lvl="2"/>
            <a:r>
              <a:rPr lang="hu-HU" dirty="0"/>
              <a:t>A kéréstől a végrehajtásig eltelt átlagidő</a:t>
            </a:r>
          </a:p>
          <a:p>
            <a:pPr lvl="1"/>
            <a:r>
              <a:rPr lang="hu-HU" dirty="0"/>
              <a:t>Válaszidő szórása</a:t>
            </a:r>
          </a:p>
          <a:p>
            <a:pPr lvl="2"/>
            <a:r>
              <a:rPr lang="hu-HU" dirty="0"/>
              <a:t>Folyamatok előre látható sebességgel fussanak, ne ingadozzon nagyon rajtuk kívül álló okok miatt a futásuk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DAEB5-859B-46FC-8AFC-B81939CF5127}" type="slidenum">
              <a:rPr lang="hu-HU"/>
              <a:pPr/>
              <a:t>34</a:t>
            </a:fld>
            <a:endParaRPr lang="hu-H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A lemezműveletek ütemezése</a:t>
            </a: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/>
              <a:t>A fejmozgás optimalizálása</a:t>
            </a:r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fejmozgás ütemezése</a:t>
            </a:r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Sorrendi kiszolgálás (</a:t>
            </a:r>
            <a:r>
              <a:rPr lang="en-US"/>
              <a:t>First Come First Served</a:t>
            </a:r>
            <a:r>
              <a:rPr lang="hu-HU"/>
              <a:t>, FCFS)</a:t>
            </a:r>
          </a:p>
          <a:p>
            <a:r>
              <a:rPr lang="hu-HU"/>
              <a:t>Legrövidebb fejmozgatási idő (</a:t>
            </a:r>
            <a:r>
              <a:rPr lang="en-US"/>
              <a:t>Shortest Seek Time First</a:t>
            </a:r>
            <a:r>
              <a:rPr lang="hu-HU"/>
              <a:t>, SSTF)</a:t>
            </a:r>
          </a:p>
          <a:p>
            <a:r>
              <a:rPr lang="hu-HU"/>
              <a:t>Pásztázó (SCAN, LOOK)</a:t>
            </a:r>
          </a:p>
          <a:p>
            <a:r>
              <a:rPr lang="hu-HU"/>
              <a:t>N-lépéses pásztázó (N-SCAN)</a:t>
            </a:r>
          </a:p>
          <a:p>
            <a:r>
              <a:rPr lang="hu-HU"/>
              <a:t>Egyirányú pásztázó (</a:t>
            </a:r>
            <a:r>
              <a:rPr lang="en-US"/>
              <a:t>Circular SCAN, C-SCAN</a:t>
            </a:r>
            <a:r>
              <a:rPr lang="hu-HU"/>
              <a:t>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370F8-6ACC-4921-A31F-AB816F0E40F8}" type="slidenum">
              <a:rPr lang="hu-HU"/>
              <a:pPr/>
              <a:t>36</a:t>
            </a:fld>
            <a:endParaRPr lang="hu-H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Tesztsorozat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Az algoritmusok bemutatására a következő egyszerű tesztet alkalmazzuk</a:t>
            </a:r>
          </a:p>
          <a:p>
            <a:r>
              <a:rPr lang="hu-HU" dirty="0"/>
              <a:t>Cilinderek száma: 0-199</a:t>
            </a:r>
          </a:p>
          <a:p>
            <a:r>
              <a:rPr lang="hu-HU" dirty="0"/>
              <a:t>Várakozó sor érkezési sorrendben (cilinderek)</a:t>
            </a:r>
          </a:p>
          <a:p>
            <a:pPr lvl="1"/>
            <a:r>
              <a:rPr lang="hu-HU" dirty="0"/>
              <a:t>98, 183, 37, 122, 14, 124, 65, 67</a:t>
            </a:r>
          </a:p>
          <a:p>
            <a:r>
              <a:rPr lang="hu-HU" dirty="0"/>
              <a:t>Jelenlegi fejpozíció</a:t>
            </a:r>
          </a:p>
          <a:p>
            <a:pPr lvl="1"/>
            <a:r>
              <a:rPr lang="hu-HU" dirty="0"/>
              <a:t>53. cilinder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FD4E-F95B-4750-BA3E-3FE44C4D616C}" type="slidenum">
              <a:rPr lang="hu-HU"/>
              <a:pPr/>
              <a:t>37</a:t>
            </a:fld>
            <a:endParaRPr lang="hu-HU"/>
          </a:p>
        </p:txBody>
      </p: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5427662"/>
            <a:ext cx="6964363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Sorrendi kiszolgálás (FCFS)</a:t>
            </a: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A kéréseket érkezésük sorrendjében szolgáljuk ki</a:t>
            </a:r>
          </a:p>
          <a:p>
            <a:r>
              <a:rPr lang="hu-HU"/>
              <a:t>Kicsi az átbocsátó képessége</a:t>
            </a:r>
          </a:p>
          <a:p>
            <a:r>
              <a:rPr lang="hu-HU"/>
              <a:t>Nagy az átlagos válaszideje</a:t>
            </a:r>
          </a:p>
          <a:p>
            <a:r>
              <a:rPr lang="hu-HU"/>
              <a:t>Szórása viszonylag kicsi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66EC0-01E7-44CA-8E78-62C0F837EB22}" type="slidenum">
              <a:rPr lang="hu-HU"/>
              <a:pPr/>
              <a:t>38</a:t>
            </a:fld>
            <a:endParaRPr lang="hu-HU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(FCFS)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Várakozó sor: 98, 183, 37, 122, 14, 124, 65, 67</a:t>
            </a:r>
          </a:p>
          <a:p>
            <a:r>
              <a:rPr lang="hu-HU"/>
              <a:t>Jelenlegi fejpozíció: 53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D81A3-A4C5-4297-966B-09D59F19FE0E}" type="slidenum">
              <a:rPr lang="hu-HU"/>
              <a:pPr/>
              <a:t>39</a:t>
            </a:fld>
            <a:endParaRPr lang="hu-HU"/>
          </a:p>
        </p:txBody>
      </p:sp>
      <p:pic>
        <p:nvPicPr>
          <p:cNvPr id="798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895600"/>
            <a:ext cx="6964362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Bevezetés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Minél nagyobb a kapacitás annál nagyobb a megcímezhető egység mérete</a:t>
            </a:r>
            <a:endParaRPr lang="en-US" dirty="0"/>
          </a:p>
          <a:p>
            <a:pPr lvl="1"/>
            <a:r>
              <a:rPr lang="hu-HU" dirty="0"/>
              <a:t>Belső tördelődés lép fel</a:t>
            </a:r>
          </a:p>
          <a:p>
            <a:pPr lvl="1"/>
            <a:r>
              <a:rPr lang="hu-HU" dirty="0"/>
              <a:t>Adott cím méret </a:t>
            </a:r>
            <a:r>
              <a:rPr lang="hu-HU" dirty="0">
                <a:sym typeface="Symbol" pitchFamily="18" charset="2"/>
              </a:rPr>
              <a:t>→ adott számú egység címezhető</a:t>
            </a:r>
          </a:p>
          <a:p>
            <a:r>
              <a:rPr lang="hu-HU" dirty="0">
                <a:sym typeface="Symbol" pitchFamily="18" charset="2"/>
              </a:rPr>
              <a:t>Például 16 bites címek esetén 2</a:t>
            </a:r>
            <a:r>
              <a:rPr lang="hu-HU" baseline="30000" dirty="0">
                <a:sym typeface="Symbol" pitchFamily="18" charset="2"/>
              </a:rPr>
              <a:t>16</a:t>
            </a:r>
            <a:r>
              <a:rPr lang="hu-HU" dirty="0">
                <a:sym typeface="Symbol" pitchFamily="18" charset="2"/>
              </a:rPr>
              <a:t> = 65536 címezhető egységre lehet bontani a tárat</a:t>
            </a:r>
          </a:p>
          <a:p>
            <a:pPr lvl="1"/>
            <a:r>
              <a:rPr lang="hu-HU" dirty="0">
                <a:sym typeface="Symbol" pitchFamily="18" charset="2"/>
              </a:rPr>
              <a:t>4 </a:t>
            </a:r>
            <a:r>
              <a:rPr lang="hu-HU" dirty="0" err="1">
                <a:sym typeface="Symbol" pitchFamily="18" charset="2"/>
              </a:rPr>
              <a:t>GByte</a:t>
            </a:r>
            <a:r>
              <a:rPr lang="hu-HU" dirty="0">
                <a:sym typeface="Symbol" pitchFamily="18" charset="2"/>
              </a:rPr>
              <a:t>-os tár esetén 64 kByte-os egységek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91839-2BD4-4340-986E-E68499D32945}" type="slidenum">
              <a:rPr lang="hu-HU"/>
              <a:pPr/>
              <a:t>4</a:t>
            </a:fld>
            <a:endParaRPr lang="hu-HU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Legrövidebb fejmozgatási idő (SSTF)</a:t>
            </a: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Az aktuálishoz legközelebb lévő cilinderhez tartozó kérést szolgálja ki</a:t>
            </a:r>
          </a:p>
          <a:p>
            <a:pPr lvl="1"/>
            <a:r>
              <a:rPr lang="hu-HU" dirty="0"/>
              <a:t>Ennek az eléréséhez szükséges a legrövidebb idő</a:t>
            </a:r>
          </a:p>
          <a:p>
            <a:r>
              <a:rPr lang="hu-HU" dirty="0"/>
              <a:t>Teljesítménye jobb, mint az </a:t>
            </a:r>
            <a:r>
              <a:rPr lang="hu-HU" dirty="0" err="1"/>
              <a:t>FCFS-é</a:t>
            </a:r>
            <a:endParaRPr lang="hu-HU" dirty="0"/>
          </a:p>
          <a:p>
            <a:r>
              <a:rPr lang="hu-HU" dirty="0"/>
              <a:t>Válaszidők szórása nagy</a:t>
            </a:r>
          </a:p>
          <a:p>
            <a:r>
              <a:rPr lang="hu-HU" dirty="0"/>
              <a:t>Fennáll a kiéhezés veszélye</a:t>
            </a:r>
          </a:p>
          <a:p>
            <a:pPr lvl="1"/>
            <a:r>
              <a:rPr lang="hu-HU" dirty="0"/>
              <a:t>Távoli cilinderre vonatkozó kérést a folyamatosan érkező közeli kérések mindig megelőzik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9A0D4-A723-4B56-9EEA-5F9BC2AE6AC4}" type="slidenum">
              <a:rPr lang="hu-HU"/>
              <a:pPr/>
              <a:t>40</a:t>
            </a:fld>
            <a:endParaRPr lang="hu-HU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(SSTF)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Várakozó sor: 98, 183, 37, 122, 14, 124, 65, 67</a:t>
            </a:r>
          </a:p>
          <a:p>
            <a:r>
              <a:rPr lang="hu-HU"/>
              <a:t>Jelenlegi fejpozíció: 53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CCB4-EAA5-4DD9-9BDB-DD36E211A81C}" type="slidenum">
              <a:rPr lang="hu-HU"/>
              <a:pPr/>
              <a:t>41</a:t>
            </a:fld>
            <a:endParaRPr lang="hu-HU"/>
          </a:p>
        </p:txBody>
      </p:sp>
      <p:pic>
        <p:nvPicPr>
          <p:cNvPr id="809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971800"/>
            <a:ext cx="6964362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Pásztázó (SCAN, LOOK)</a:t>
            </a: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fej az egyik irányba elindul és ha van kérés kiszolgálja</a:t>
            </a:r>
          </a:p>
          <a:p>
            <a:r>
              <a:rPr lang="hu-HU" dirty="0"/>
              <a:t>Ha végére ért, akkor elindul visszafele</a:t>
            </a:r>
          </a:p>
          <a:p>
            <a:r>
              <a:rPr lang="hu-HU" dirty="0"/>
              <a:t>Jobb mint az SSTF, a szórása is kisebb</a:t>
            </a:r>
          </a:p>
          <a:p>
            <a:r>
              <a:rPr lang="hu-HU" dirty="0"/>
              <a:t>Sajátossága, hogy a középső cilindereket gyakrabban látogatja</a:t>
            </a:r>
            <a:r>
              <a:rPr lang="en-US" dirty="0"/>
              <a:t> </a:t>
            </a:r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9EE13-8FEF-447F-B3B1-5D955CE0135B}" type="slidenum">
              <a:rPr lang="hu-HU"/>
              <a:pPr/>
              <a:t>42</a:t>
            </a:fld>
            <a:endParaRPr lang="hu-HU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(SCAN)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Várakozó sor: 98, 183, 37, 122, 14, 124, 65, 67</a:t>
            </a:r>
          </a:p>
          <a:p>
            <a:r>
              <a:rPr lang="hu-HU" dirty="0"/>
              <a:t>Jelenlegi fejpozíció: 53 (csökkenő irányba)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219F0-141E-4DC1-8078-BAFF925F790F}" type="slidenum">
              <a:rPr lang="hu-HU"/>
              <a:pPr/>
              <a:t>43</a:t>
            </a:fld>
            <a:endParaRPr lang="hu-HU"/>
          </a:p>
        </p:txBody>
      </p:sp>
      <p:pic>
        <p:nvPicPr>
          <p:cNvPr id="829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889250"/>
            <a:ext cx="6964363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N-lépéses pásztázó (N-SCAN)</a:t>
            </a: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Egy irányban mozogva csak azt az N darab kérést szolgálja ki, amelyek a pásztázás elején már megvoltak</a:t>
            </a:r>
          </a:p>
          <a:p>
            <a:pPr lvl="1"/>
            <a:r>
              <a:rPr lang="hu-HU" dirty="0"/>
              <a:t>A pásztázás közben érkező kéréseket csak az irányváltás után szolgálja ki</a:t>
            </a:r>
          </a:p>
          <a:p>
            <a:r>
              <a:rPr lang="hu-HU" dirty="0"/>
              <a:t>Szórása kisebb a </a:t>
            </a:r>
            <a:r>
              <a:rPr lang="hu-HU" dirty="0" err="1"/>
              <a:t>SCAN-nél</a:t>
            </a:r>
            <a:endParaRPr lang="hu-HU" dirty="0"/>
          </a:p>
          <a:p>
            <a:r>
              <a:rPr lang="hu-HU" dirty="0"/>
              <a:t>A válaszidő akkor sem nő meg, ha az aktuális cilinderre sok kérés érkezik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0AE9A-CA84-4F49-B8DA-FC9EE3794268}" type="slidenum">
              <a:rPr lang="hu-HU"/>
              <a:pPr/>
              <a:t>44</a:t>
            </a:fld>
            <a:endParaRPr lang="hu-HU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(N-SCAN, N = 4)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Várakozó sor: 98, 183, 37, 122 | 14, 124, 65, 67</a:t>
            </a:r>
          </a:p>
          <a:p>
            <a:endParaRPr lang="hu-HU" sz="2800" dirty="0"/>
          </a:p>
          <a:p>
            <a:r>
              <a:rPr lang="hu-HU" sz="2800" dirty="0"/>
              <a:t>Jelenlegi fejpozíció: 53 (csökkenő irányba indul)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48041-B5B1-44E7-A477-66F953C76CD6}" type="slidenum">
              <a:rPr lang="hu-HU"/>
              <a:pPr/>
              <a:t>45</a:t>
            </a:fld>
            <a:endParaRPr lang="hu-HU"/>
          </a:p>
        </p:txBody>
      </p:sp>
      <p:pic>
        <p:nvPicPr>
          <p:cNvPr id="839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2087" y="3343275"/>
            <a:ext cx="6919913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3976" name="Text Box 8"/>
          <p:cNvSpPr txBox="1">
            <a:spLocks noChangeArrowheads="1"/>
          </p:cNvSpPr>
          <p:nvPr/>
        </p:nvSpPr>
        <p:spPr bwMode="auto">
          <a:xfrm>
            <a:off x="3124200" y="2057400"/>
            <a:ext cx="1690688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pPr algn="ctr"/>
            <a:r>
              <a:rPr lang="hu-HU" sz="2000" dirty="0"/>
              <a:t>már beérkezett</a:t>
            </a:r>
            <a:br>
              <a:rPr lang="hu-HU" sz="2000" dirty="0"/>
            </a:br>
            <a:r>
              <a:rPr lang="hu-HU" sz="2000" dirty="0"/>
              <a:t>kérések</a:t>
            </a:r>
          </a:p>
        </p:txBody>
      </p:sp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5783139" y="2087563"/>
            <a:ext cx="1667124" cy="662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pPr algn="ctr"/>
            <a:r>
              <a:rPr lang="hu-HU" sz="2000" dirty="0"/>
              <a:t>később érkező</a:t>
            </a:r>
            <a:br>
              <a:rPr lang="hu-HU" sz="2000" dirty="0"/>
            </a:br>
            <a:r>
              <a:rPr lang="hu-HU" sz="2000" dirty="0"/>
              <a:t>kérések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Egyirányú pásztázó (</a:t>
            </a:r>
            <a:r>
              <a:rPr lang="en-US"/>
              <a:t>C-SCAN</a:t>
            </a:r>
            <a:r>
              <a:rPr lang="hu-HU"/>
              <a:t>)</a:t>
            </a: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kérések mindig csak az egyik irányú fejmozgásnál történik</a:t>
            </a:r>
          </a:p>
          <a:p>
            <a:pPr lvl="1"/>
            <a:r>
              <a:rPr lang="hu-HU" dirty="0"/>
              <a:t>A másik irányba a fej a legtávolabbi kérés cilinderére ugrik</a:t>
            </a:r>
          </a:p>
          <a:p>
            <a:r>
              <a:rPr lang="hu-HU" dirty="0"/>
              <a:t>Az algoritmus elkerüli a középső sávoknak a külsőkhöz viszonyított magasabb fokú látogatottságát</a:t>
            </a:r>
          </a:p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CAC78-9709-47FE-83C3-45C576A0A01F}" type="slidenum">
              <a:rPr lang="hu-HU"/>
              <a:pPr/>
              <a:t>46</a:t>
            </a:fld>
            <a:endParaRPr lang="hu-HU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(C-SCAN)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Várakozó sor: 98, 183, 37, 122, 14, 124, 65, 67</a:t>
            </a:r>
          </a:p>
          <a:p>
            <a:r>
              <a:rPr lang="hu-HU" dirty="0"/>
              <a:t>Jelenlegi fejpozíció: 53 (növekvő irányba indul)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FA169-1277-445C-A94E-97909E814944}" type="slidenum">
              <a:rPr lang="hu-HU"/>
              <a:pPr/>
              <a:t>47</a:t>
            </a:fld>
            <a:endParaRPr lang="hu-HU"/>
          </a:p>
        </p:txBody>
      </p:sp>
      <p:pic>
        <p:nvPicPr>
          <p:cNvPr id="8499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124200"/>
            <a:ext cx="6964363" cy="282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Kombinált módszerek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terhelés függvényében változtatja a stratégiákat</a:t>
            </a:r>
          </a:p>
          <a:p>
            <a:r>
              <a:rPr lang="hu-HU" dirty="0"/>
              <a:t>Például</a:t>
            </a:r>
          </a:p>
          <a:p>
            <a:pPr lvl="1"/>
            <a:r>
              <a:rPr lang="hu-HU" dirty="0"/>
              <a:t>Alacsony terhelésnél SCAN</a:t>
            </a:r>
          </a:p>
          <a:p>
            <a:pPr lvl="1"/>
            <a:r>
              <a:rPr lang="hu-HU" dirty="0"/>
              <a:t>Közepes terhelésnél C-SCAN</a:t>
            </a:r>
          </a:p>
          <a:p>
            <a:pPr lvl="1"/>
            <a:r>
              <a:rPr lang="hu-HU" dirty="0"/>
              <a:t>Nagy terhelésnél C-SCAN és elfordulási idő optimalizálás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5CF3-ACA4-4B69-AA4D-E3EEB36C44A0}" type="slidenum">
              <a:rPr lang="hu-HU"/>
              <a:pPr/>
              <a:t>48</a:t>
            </a:fld>
            <a:endParaRPr lang="hu-HU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A lemezműveletek ütemezése</a:t>
            </a: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/>
              <a:t>Az elfordulási idő minimalizálása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Háttértárak típusai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Mágnesszalag</a:t>
            </a:r>
          </a:p>
          <a:p>
            <a:r>
              <a:rPr lang="hu-HU" dirty="0"/>
              <a:t>Mágneslemez (legelterjedtebb, részletesen ezzel foglalkozunk)</a:t>
            </a:r>
          </a:p>
          <a:p>
            <a:r>
              <a:rPr lang="hu-HU" dirty="0" err="1"/>
              <a:t>Magneto-optikai</a:t>
            </a:r>
            <a:r>
              <a:rPr lang="hu-HU" dirty="0"/>
              <a:t> lemez</a:t>
            </a:r>
          </a:p>
          <a:p>
            <a:r>
              <a:rPr lang="hu-HU" dirty="0"/>
              <a:t>Optikai lemez</a:t>
            </a:r>
          </a:p>
          <a:p>
            <a:r>
              <a:rPr lang="en-US" dirty="0"/>
              <a:t>Flash</a:t>
            </a:r>
            <a:r>
              <a:rPr lang="hu-HU" dirty="0"/>
              <a:t> memória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ED35-0E3E-4BF4-A068-94C39A1B6A06}" type="slidenum">
              <a:rPr lang="hu-HU"/>
              <a:pPr/>
              <a:t>5</a:t>
            </a:fld>
            <a:endParaRPr lang="hu-HU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Az elfordulási idő optimalizálása</a:t>
            </a: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Az egy cilinderen belüli kérések a lemezek aktuális pozíciójának valamint a szektorok sorrendjének ismeretében a kiszolgálás előtt sorba állíthatók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87977-E730-48D8-8390-4E3356395C52}" type="slidenum">
              <a:rPr lang="hu-HU"/>
              <a:pPr/>
              <a:t>50</a:t>
            </a:fld>
            <a:endParaRPr lang="hu-HU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A lemezműveletek ütemezése</a:t>
            </a: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/>
              <a:t>Szervezési elvek</a:t>
            </a:r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Lemezterület tömörítése</a:t>
            </a: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Az egymáshoz tartozó blokkokat a lemezen fizikailag is egymás mellé kell elhelyezni</a:t>
            </a:r>
          </a:p>
          <a:p>
            <a:pPr lvl="1"/>
            <a:r>
              <a:rPr lang="hu-HU" dirty="0"/>
              <a:t>Egy rendezőprogrammal lehet elérni</a:t>
            </a:r>
          </a:p>
          <a:p>
            <a:r>
              <a:rPr lang="hu-HU" dirty="0"/>
              <a:t>A lokalitás miatt egy folyamat várhatóan az egymáshoz közeli blokkokat igényeli</a:t>
            </a:r>
          </a:p>
          <a:p>
            <a:r>
              <a:rPr lang="hu-HU" dirty="0" err="1"/>
              <a:t>Multiprogramozott</a:t>
            </a:r>
            <a:r>
              <a:rPr lang="hu-HU" dirty="0"/>
              <a:t> rendszerben nem biztos, hogy gyorsulást eredményez</a:t>
            </a:r>
          </a:p>
          <a:p>
            <a:pPr lvl="1"/>
            <a:r>
              <a:rPr lang="hu-HU" dirty="0"/>
              <a:t>A különböző folyamatok különböző állományokat használnak →</a:t>
            </a:r>
            <a:r>
              <a:rPr lang="hu-HU" dirty="0">
                <a:sym typeface="Symbol" pitchFamily="18" charset="2"/>
              </a:rPr>
              <a:t> a fej az állományok között ugrál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503F-E15B-4E13-A577-951494EAC294}" type="slidenum">
              <a:rPr lang="hu-HU"/>
              <a:pPr/>
              <a:t>52</a:t>
            </a:fld>
            <a:endParaRPr lang="hu-HU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Több blokk egyidejű átvitele</a:t>
            </a: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legtöbb idő a fejmozgással megy el</a:t>
            </a:r>
          </a:p>
          <a:p>
            <a:r>
              <a:rPr lang="hu-HU" dirty="0"/>
              <a:t>Ötlet: </a:t>
            </a:r>
            <a:r>
              <a:rPr lang="hu-HU" dirty="0">
                <a:sym typeface="Symbol" pitchFamily="18" charset="2"/>
              </a:rPr>
              <a:t>ha már pozícióban vagyunk igyekszünk több blokkot átvinni és a memóriában tárolni</a:t>
            </a:r>
          </a:p>
          <a:p>
            <a:r>
              <a:rPr lang="hu-HU" dirty="0">
                <a:sym typeface="Symbol" pitchFamily="18" charset="2"/>
              </a:rPr>
              <a:t>Feltételezzük, hogy a folyamat igényelni fogja a következő blokkot is</a:t>
            </a:r>
          </a:p>
          <a:p>
            <a:pPr lvl="1"/>
            <a:r>
              <a:rPr lang="hu-HU" dirty="0">
                <a:sym typeface="Symbol" pitchFamily="18" charset="2"/>
              </a:rPr>
              <a:t>Lemezterület tömörítésével együtt hatékony igazán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DA197-4490-4B02-81FE-AC50FAE70458}" type="slidenum">
              <a:rPr lang="hu-HU"/>
              <a:pPr/>
              <a:t>53</a:t>
            </a:fld>
            <a:endParaRPr lang="hu-HU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Adattömörítés</a:t>
            </a:r>
            <a:br>
              <a:rPr lang="hu-HU"/>
            </a:br>
            <a:r>
              <a:rPr lang="hu-HU"/>
              <a:t>(</a:t>
            </a:r>
            <a:r>
              <a:rPr lang="en-US"/>
              <a:t>data compression</a:t>
            </a:r>
            <a:r>
              <a:rPr lang="hu-HU"/>
              <a:t>)</a:t>
            </a:r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lemezen az információt tömörített formában tároljuk</a:t>
            </a:r>
          </a:p>
          <a:p>
            <a:r>
              <a:rPr lang="hu-HU" dirty="0"/>
              <a:t>Visszaállítása csak a beolvasáskor történik meg, amit egy perifériakezelő program vagy célhardver végezhet</a:t>
            </a:r>
          </a:p>
          <a:p>
            <a:r>
              <a:rPr lang="hu-HU" dirty="0"/>
              <a:t>Kevesebb blokkot kell átvinni ugyanahhoz az adatmennyiséghez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2355F-6783-4289-A9CB-6C5D02FA30C6}" type="slidenum">
              <a:rPr lang="hu-HU"/>
              <a:pPr/>
              <a:t>54</a:t>
            </a:fld>
            <a:endParaRPr lang="hu-HU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Redundáns adattárolás</a:t>
            </a: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Az adatokat több példányban különböző cilindereken helyezzük el</a:t>
            </a:r>
          </a:p>
          <a:p>
            <a:r>
              <a:rPr lang="hu-HU" dirty="0"/>
              <a:t>Így minden fejállásnál kiválaszthatunk egy közel lévő cilindert</a:t>
            </a:r>
          </a:p>
          <a:p>
            <a:r>
              <a:rPr lang="hu-HU" dirty="0"/>
              <a:t>Elsősorban nem változó adatoknál használható</a:t>
            </a:r>
          </a:p>
          <a:p>
            <a:pPr lvl="1"/>
            <a:r>
              <a:rPr lang="hu-HU" dirty="0"/>
              <a:t>A módosítások bevezetése minden másolatban hosszú időt jelent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E1721-8613-4772-89DC-920564066BB5}" type="slidenum">
              <a:rPr lang="hu-HU"/>
              <a:pPr/>
              <a:t>55</a:t>
            </a:fld>
            <a:endParaRPr lang="hu-HU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Blokkok átmeneti tárolása</a:t>
            </a: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gyakran használt vagy a közeljövőben várhatóan szükséges blokkokat igyekszünk egy gyors átmeneti tárolóban tartani (</a:t>
            </a:r>
            <a:r>
              <a:rPr lang="en-US" dirty="0"/>
              <a:t>disk cache</a:t>
            </a:r>
            <a:r>
              <a:rPr lang="hu-HU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1763C-CAED-4AEF-8884-B5C30626E218}" type="slidenum">
              <a:rPr lang="hu-HU"/>
              <a:pPr/>
              <a:t>56</a:t>
            </a:fld>
            <a:endParaRPr lang="hu-HU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Blokkok átmeneti tárolása</a:t>
            </a: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Ha változik a szektor, akkor ki kell írni</a:t>
            </a:r>
          </a:p>
          <a:p>
            <a:pPr lvl="1"/>
            <a:r>
              <a:rPr lang="hu-HU" dirty="0"/>
              <a:t>A változással egy időben a lemezre is felírjuk az adatot (</a:t>
            </a:r>
            <a:r>
              <a:rPr lang="en-US" dirty="0"/>
              <a:t>write through cache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Csak akkor írjuk ki, ha szükség van az átmeneti tárra (</a:t>
            </a:r>
            <a:r>
              <a:rPr lang="en-GB" dirty="0"/>
              <a:t>copy back</a:t>
            </a:r>
            <a:r>
              <a:rPr lang="hu-HU" dirty="0"/>
              <a:t>)</a:t>
            </a:r>
          </a:p>
          <a:p>
            <a:pPr lvl="2"/>
            <a:r>
              <a:rPr lang="hu-HU" dirty="0"/>
              <a:t>Hatékonyabb</a:t>
            </a:r>
          </a:p>
          <a:p>
            <a:pPr lvl="3"/>
            <a:r>
              <a:rPr lang="hu-HU" dirty="0"/>
              <a:t>Egy szektor a kiírás előtt akár újra megváltozhat</a:t>
            </a:r>
          </a:p>
          <a:p>
            <a:pPr lvl="3"/>
            <a:r>
              <a:rPr lang="hu-HU" dirty="0"/>
              <a:t>Akkor is ráérünk kiírni, ha a háttértár éppen henyél</a:t>
            </a:r>
          </a:p>
          <a:p>
            <a:pPr lvl="2"/>
            <a:r>
              <a:rPr lang="hu-HU" dirty="0"/>
              <a:t>Kevésbé biztonságos</a:t>
            </a:r>
          </a:p>
          <a:p>
            <a:pPr lvl="3"/>
            <a:r>
              <a:rPr lang="hu-HU" dirty="0"/>
              <a:t>Rendszerhiba esetén elvesznek a megváltozott adatok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1763C-CAED-4AEF-8884-B5C30626E218}" type="slidenum">
              <a:rPr lang="hu-HU"/>
              <a:pPr/>
              <a:t>57</a:t>
            </a:fld>
            <a:endParaRPr lang="hu-HU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Egyéb szervezési elvek a teljesítmény növelésére</a:t>
            </a: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A gyakran használt adatokat SCAN ütemezésnél a lemez középső sávjaira helyezzük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7800-1629-402B-921D-B87B016DDF4C}" type="slidenum">
              <a:rPr lang="hu-HU"/>
              <a:pPr/>
              <a:t>58</a:t>
            </a:fld>
            <a:endParaRPr lang="hu-HU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Háttértár kezelés</a:t>
            </a: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/>
              <a:t>Az adattárolás megbízhatósága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Háttértárak típusai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Jövő?</a:t>
            </a:r>
          </a:p>
          <a:p>
            <a:pPr lvl="1"/>
            <a:r>
              <a:rPr lang="hu-HU" dirty="0"/>
              <a:t>Holografikus tárolás</a:t>
            </a:r>
          </a:p>
          <a:p>
            <a:pPr lvl="1"/>
            <a:r>
              <a:rPr lang="hu-HU" dirty="0"/>
              <a:t>MEMS tárolók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ED35-0E3E-4BF4-A068-94C39A1B6A06}" type="slidenum">
              <a:rPr lang="hu-HU"/>
              <a:pPr/>
              <a:t>6</a:t>
            </a:fld>
            <a:endParaRPr lang="hu-HU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Adatok mentése</a:t>
            </a:r>
            <a:br>
              <a:rPr lang="hu-HU"/>
            </a:br>
            <a:r>
              <a:rPr lang="hu-HU"/>
              <a:t>(</a:t>
            </a:r>
            <a:r>
              <a:rPr lang="en-US"/>
              <a:t>backup</a:t>
            </a:r>
            <a:r>
              <a:rPr lang="hu-HU"/>
              <a:t>)</a:t>
            </a: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lemez tartalmát időnként más háttértárra kell menteni, ahonnan szükség esetén visszaállítható</a:t>
            </a:r>
          </a:p>
          <a:p>
            <a:pPr lvl="1"/>
            <a:r>
              <a:rPr lang="hu-HU" dirty="0"/>
              <a:t>Teljes tartalom (</a:t>
            </a:r>
            <a:r>
              <a:rPr lang="en-US" dirty="0"/>
              <a:t>full backup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Az előző mentés óta megváltozott tartalom (</a:t>
            </a:r>
            <a:r>
              <a:rPr lang="en-US" dirty="0"/>
              <a:t>incremental backup</a:t>
            </a:r>
            <a:r>
              <a:rPr lang="hu-HU" dirty="0"/>
              <a:t>)</a:t>
            </a:r>
          </a:p>
          <a:p>
            <a:r>
              <a:rPr lang="hu-HU" dirty="0"/>
              <a:t>A lemez sérülése esetén a szükséges adatok visszaállíthatók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F670A-56F6-4B69-A9C8-95EFB260121E}" type="slidenum">
              <a:rPr lang="hu-HU"/>
              <a:pPr/>
              <a:t>60</a:t>
            </a:fld>
            <a:endParaRPr lang="hu-HU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Az adatok megbízhatósága</a:t>
            </a: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Az átmeneti tár és a háttértár tartamának szinkronizálása</a:t>
            </a:r>
          </a:p>
          <a:p>
            <a:pPr lvl="1"/>
            <a:r>
              <a:rPr lang="hu-HU" dirty="0"/>
              <a:t>Az átmeneti tárban lévő „fontosabb” változásokat, esetleg időnként az összes változást a lemezre kell írni (</a:t>
            </a:r>
            <a:r>
              <a:rPr lang="en-US" dirty="0"/>
              <a:t>sync</a:t>
            </a:r>
            <a:r>
              <a:rPr lang="hu-HU" dirty="0"/>
              <a:t> a Unix- </a:t>
            </a:r>
            <a:r>
              <a:rPr lang="hu-HU" dirty="0" err="1"/>
              <a:t>ban</a:t>
            </a:r>
            <a:r>
              <a:rPr lang="hu-HU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D2058-0B62-45ED-BF59-FC675D8338B4}" type="slidenum">
              <a:rPr lang="hu-HU"/>
              <a:pPr/>
              <a:t>61</a:t>
            </a:fld>
            <a:endParaRPr lang="hu-HU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Lemezegységek többszörözése</a:t>
            </a: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RAID (</a:t>
            </a:r>
            <a:r>
              <a:rPr lang="en-GB" dirty="0"/>
              <a:t>Redundant Array of Independent</a:t>
            </a:r>
            <a:r>
              <a:rPr lang="hu-HU" dirty="0"/>
              <a:t> / </a:t>
            </a:r>
            <a:r>
              <a:rPr lang="en-US" dirty="0"/>
              <a:t>Inexpensive</a:t>
            </a:r>
            <a:r>
              <a:rPr lang="en-GB" dirty="0"/>
              <a:t> Disks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Egy nagy kapacitású lemezegység helyett több kicsit használunk, amelyekre az információt hibajavító kódolással megtoldva szétterítik</a:t>
            </a:r>
          </a:p>
          <a:p>
            <a:pPr lvl="1"/>
            <a:r>
              <a:rPr lang="hu-HU" dirty="0"/>
              <a:t>Egy egység kiesése esetén az információ még visszaállítható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29C6-1646-4DD0-BC89-DCCA5FDC0D75}" type="slidenum">
              <a:rPr lang="hu-HU"/>
              <a:pPr/>
              <a:t>62</a:t>
            </a:fld>
            <a:endParaRPr lang="hu-HU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Lemezegységek többszörözése</a:t>
            </a:r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Cél</a:t>
            </a:r>
          </a:p>
          <a:p>
            <a:pPr lvl="1"/>
            <a:r>
              <a:rPr lang="hu-HU" dirty="0"/>
              <a:t>Adatátvitel sebességét növelni</a:t>
            </a:r>
          </a:p>
          <a:p>
            <a:pPr lvl="1"/>
            <a:r>
              <a:rPr lang="hu-HU" dirty="0"/>
              <a:t>Adattárolás biztonságát növelni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CA1D-7D16-47AA-ABB4-1B9CEB4A27F0}" type="slidenum">
              <a:rPr lang="hu-HU"/>
              <a:pPr/>
              <a:t>63</a:t>
            </a:fld>
            <a:endParaRPr lang="hu-HU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Lemezegységek többszörözése</a:t>
            </a:r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Alapötletek</a:t>
            </a:r>
          </a:p>
          <a:p>
            <a:pPr lvl="1"/>
            <a:r>
              <a:rPr lang="hu-HU" dirty="0"/>
              <a:t>Lemezegységek kétszerezés (</a:t>
            </a:r>
            <a:r>
              <a:rPr lang="en-GB" dirty="0"/>
              <a:t>disc shadowing, mirroring</a:t>
            </a:r>
            <a:r>
              <a:rPr lang="hu-HU" dirty="0"/>
              <a:t>)</a:t>
            </a:r>
          </a:p>
          <a:p>
            <a:pPr lvl="2"/>
            <a:r>
              <a:rPr lang="hu-HU" dirty="0"/>
              <a:t>Az írást mindkét egységen egyszerre elvégezzük, hiba esetén a másik példány használható</a:t>
            </a:r>
          </a:p>
          <a:p>
            <a:pPr lvl="2"/>
            <a:r>
              <a:rPr lang="hu-HU" dirty="0"/>
              <a:t>Megbízhatóság nő, sebesség nem változik</a:t>
            </a:r>
          </a:p>
          <a:p>
            <a:pPr lvl="1"/>
            <a:r>
              <a:rPr lang="hu-HU" dirty="0"/>
              <a:t>Tároljuk egy adatbájt bitjeit külön tárolókon</a:t>
            </a:r>
          </a:p>
          <a:p>
            <a:pPr lvl="2"/>
            <a:r>
              <a:rPr lang="hu-HU" dirty="0"/>
              <a:t>Párhuzamos hozzáférés</a:t>
            </a:r>
          </a:p>
          <a:p>
            <a:pPr lvl="2"/>
            <a:r>
              <a:rPr lang="hu-HU" dirty="0"/>
              <a:t>Megbízhatóság kissé csökken, sebesség körülbelül nyolcszoros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CA1D-7D16-47AA-ABB4-1B9CEB4A27F0}" type="slidenum">
              <a:rPr lang="hu-HU"/>
              <a:pPr/>
              <a:t>64</a:t>
            </a:fld>
            <a:endParaRPr lang="hu-HU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RAID 0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egymás utáni blokkok külön háttértárakon helyezkednek el, nincs redundancia</a:t>
            </a:r>
          </a:p>
          <a:p>
            <a:r>
              <a:rPr lang="hu-HU" dirty="0"/>
              <a:t>Adatátvitel sebessége nő</a:t>
            </a:r>
          </a:p>
          <a:p>
            <a:r>
              <a:rPr lang="hu-HU" dirty="0"/>
              <a:t>Biztonság némileg csökken</a:t>
            </a:r>
          </a:p>
          <a:p>
            <a:pPr lvl="1"/>
            <a:r>
              <a:rPr lang="hu-HU" dirty="0"/>
              <a:t>Több kisebb tároló közül gyakrabban hibásodik meg egy, mint egyetlen nagyobb kapacitású tároló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C7EC-2239-4D86-88B3-986EB14E0FF9}" type="slidenum">
              <a:rPr lang="hu-HU"/>
              <a:pPr/>
              <a:t>65</a:t>
            </a:fld>
            <a:endParaRPr lang="hu-HU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905375"/>
            <a:ext cx="3363913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RAID 1</a:t>
            </a: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Minden háttértárnak van egy tükre</a:t>
            </a:r>
          </a:p>
          <a:p>
            <a:r>
              <a:rPr lang="hu-HU" dirty="0"/>
              <a:t>Hiba esetén a tükrön lévő adat használható, a hibás egység erről helyreállítható</a:t>
            </a:r>
          </a:p>
          <a:p>
            <a:r>
              <a:rPr lang="hu-HU" dirty="0"/>
              <a:t>Sokkal nagyobb biztonság, de a sebesség nem nő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A02C-9ACD-4918-B5D1-2EBDEFC53447}" type="slidenum">
              <a:rPr lang="hu-HU"/>
              <a:pPr/>
              <a:t>66</a:t>
            </a:fld>
            <a:endParaRPr lang="hu-HU"/>
          </a:p>
        </p:txBody>
      </p:sp>
      <p:sp useBgFill="1">
        <p:nvSpPr>
          <p:cNvPr id="70661" name="Rectangle 5"/>
          <p:cNvSpPr>
            <a:spLocks noChangeArrowheads="1"/>
          </p:cNvSpPr>
          <p:nvPr/>
        </p:nvSpPr>
        <p:spPr bwMode="auto">
          <a:xfrm>
            <a:off x="8458200" y="5334000"/>
            <a:ext cx="304800" cy="685800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4705350"/>
            <a:ext cx="66040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RAID 2</a:t>
            </a:r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Minden bitet más tároló tárol</a:t>
            </a:r>
          </a:p>
          <a:p>
            <a:r>
              <a:rPr lang="hu-HU" dirty="0"/>
              <a:t>Paritás biteket használunk</a:t>
            </a:r>
          </a:p>
          <a:p>
            <a:r>
              <a:rPr lang="hu-HU" dirty="0"/>
              <a:t>1 bit hiba a paritás bitekből javítható</a:t>
            </a:r>
          </a:p>
          <a:p>
            <a:r>
              <a:rPr lang="hu-HU" dirty="0"/>
              <a:t>Nagy sávszélesség és nagy biztonság kisebb redundanciával, mint RAID 1 esetén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57193-9E6C-4764-8DA7-3709D50A18C0}" type="slidenum">
              <a:rPr lang="hu-HU"/>
              <a:pPr/>
              <a:t>67</a:t>
            </a:fld>
            <a:endParaRPr lang="hu-HU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0056" y="4759325"/>
            <a:ext cx="5703888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RAID 3</a:t>
            </a:r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RAID-2 továbbfejlesztése</a:t>
            </a:r>
          </a:p>
          <a:p>
            <a:r>
              <a:rPr lang="hu-HU" dirty="0"/>
              <a:t>Ötlet: ez nem memória!</a:t>
            </a:r>
          </a:p>
          <a:p>
            <a:pPr lvl="1"/>
            <a:r>
              <a:rPr lang="hu-HU" dirty="0"/>
              <a:t>Hiba detektálása minden háttértáron önállóan működik </a:t>
            </a:r>
            <a:r>
              <a:rPr lang="hu-HU" dirty="0">
                <a:sym typeface="Wingdings" panose="05000000000000000000" pitchFamily="2" charset="2"/>
              </a:rPr>
              <a:t></a:t>
            </a:r>
            <a:r>
              <a:rPr lang="hu-HU" dirty="0"/>
              <a:t> elég 1 paritás bit a javításhoz</a:t>
            </a:r>
          </a:p>
          <a:p>
            <a:r>
              <a:rPr lang="hu-HU" dirty="0"/>
              <a:t>Nagy sávszélesség és nagy biztonság nagyon kis redundanciával</a:t>
            </a:r>
          </a:p>
          <a:p>
            <a:pPr lvl="1"/>
            <a:r>
              <a:rPr lang="hu-HU" dirty="0"/>
              <a:t>Egyetlen extra háttértárral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0C43A-4EFC-4B2E-BA5D-A63A7E04A936}" type="slidenum">
              <a:rPr lang="hu-HU"/>
              <a:pPr/>
              <a:t>68</a:t>
            </a:fld>
            <a:endParaRPr lang="hu-HU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2518" y="5223588"/>
            <a:ext cx="4398963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RAID 4</a:t>
            </a:r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Mint RAID 3, de blokkos szervezés</a:t>
            </a:r>
          </a:p>
          <a:p>
            <a:r>
              <a:rPr lang="hu-HU" dirty="0"/>
              <a:t>Az egyik háttértár paritás-blokkokat tartalmaz</a:t>
            </a:r>
          </a:p>
          <a:p>
            <a:r>
              <a:rPr lang="hu-HU" dirty="0"/>
              <a:t>Biztonságos, nagy adathalmaz kezelésénél nő az átviteli sávszélesség is</a:t>
            </a:r>
          </a:p>
          <a:p>
            <a:r>
              <a:rPr lang="hu-HU" dirty="0"/>
              <a:t>Kis adatméretek esetén (például 1 blokk) nem nő a sávszélesség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832DF-40C9-44EC-B8EE-B17C7D3616E1}" type="slidenum">
              <a:rPr lang="hu-HU"/>
              <a:pPr/>
              <a:t>69</a:t>
            </a:fld>
            <a:endParaRPr lang="hu-HU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2518" y="4873366"/>
            <a:ext cx="4398963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Mágnesszalag</a:t>
            </a: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Nagy adatmennyiség tárolására</a:t>
            </a:r>
          </a:p>
          <a:p>
            <a:r>
              <a:rPr lang="hu-HU" dirty="0"/>
              <a:t>Nincs véletlen hozzáférés, lassú a keresés, de az átvitel a lemezekéhez hasonló sebesség</a:t>
            </a:r>
          </a:p>
          <a:p>
            <a:r>
              <a:rPr lang="hu-HU" dirty="0"/>
              <a:t>Főleg mentési, archiválási célokra</a:t>
            </a:r>
          </a:p>
          <a:p>
            <a:r>
              <a:rPr lang="hu-HU" dirty="0"/>
              <a:t>Gazdaságos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8AE41-83B8-4C06-9FAA-E233D45B3D59}" type="slidenum">
              <a:rPr lang="hu-HU"/>
              <a:pPr/>
              <a:t>7</a:t>
            </a:fld>
            <a:endParaRPr lang="hu-HU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RAID 5</a:t>
            </a:r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Mint RAID 4, de a paritás blokkok elosztva</a:t>
            </a:r>
          </a:p>
          <a:p>
            <a:r>
              <a:rPr lang="hu-HU" dirty="0"/>
              <a:t>Ok: RAID 4 esetén a paritás tárolót aránytalanul sokat használjuk hamarabb meghibásodik</a:t>
            </a:r>
          </a:p>
          <a:p>
            <a:pPr lvl="1"/>
            <a:r>
              <a:rPr lang="hu-HU" dirty="0"/>
              <a:t>Itt a terhelés kiegyenlítődik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B4352-16D8-4F89-AC0F-60D74174341C}" type="slidenum">
              <a:rPr lang="hu-HU"/>
              <a:pPr/>
              <a:t>70</a:t>
            </a:fld>
            <a:endParaRPr lang="hu-HU"/>
          </a:p>
        </p:txBody>
      </p:sp>
      <p:pic>
        <p:nvPicPr>
          <p:cNvPr id="747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0475" y="4419600"/>
            <a:ext cx="4083050" cy="154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RAID 6</a:t>
            </a: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Mint RAID 5, de több (a példában 2) paritás blokkot tartalmaz</a:t>
            </a:r>
          </a:p>
          <a:p>
            <a:r>
              <a:rPr lang="hu-HU" dirty="0"/>
              <a:t>Véd a többszörös diszkhibák ellen is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0B3B7-B227-47EF-928F-CE60AEBA6711}" type="slidenum">
              <a:rPr lang="hu-HU"/>
              <a:pPr/>
              <a:t>71</a:t>
            </a:fld>
            <a:endParaRPr lang="hu-HU"/>
          </a:p>
        </p:txBody>
      </p:sp>
      <p:pic>
        <p:nvPicPr>
          <p:cNvPr id="757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869" y="4114800"/>
            <a:ext cx="4894262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Mágnesszalag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8AE41-83B8-4C06-9FAA-E233D45B3D59}" type="slidenum">
              <a:rPr lang="hu-HU"/>
              <a:pPr/>
              <a:t>8</a:t>
            </a:fld>
            <a:endParaRPr lang="hu-HU"/>
          </a:p>
        </p:txBody>
      </p:sp>
      <p:pic>
        <p:nvPicPr>
          <p:cNvPr id="9420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905000"/>
            <a:ext cx="4222123" cy="3785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Mágneslemez</a:t>
            </a: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Vékony mágnes-réteggel bevont lemezek</a:t>
            </a:r>
          </a:p>
          <a:p>
            <a:pPr lvl="1"/>
            <a:r>
              <a:rPr lang="hu-HU" dirty="0"/>
              <a:t>Merev- vagy hajlékony lemez</a:t>
            </a:r>
          </a:p>
          <a:p>
            <a:r>
              <a:rPr lang="hu-HU" dirty="0"/>
              <a:t>Fej vékony levegő rétegen fut a lemez felett</a:t>
            </a:r>
          </a:p>
          <a:p>
            <a:r>
              <a:rPr lang="hu-HU" dirty="0"/>
              <a:t>Kapacitása</a:t>
            </a:r>
          </a:p>
          <a:p>
            <a:pPr lvl="1"/>
            <a:r>
              <a:rPr lang="hu-HU" dirty="0"/>
              <a:t>Hajlékony: ~1MB</a:t>
            </a:r>
          </a:p>
          <a:p>
            <a:pPr lvl="1"/>
            <a:r>
              <a:rPr lang="hu-HU" dirty="0"/>
              <a:t>Merev: &gt;10TB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C7136-C0C7-403F-8371-ECE9E69ECCF7}" type="slidenum">
              <a:rPr lang="hu-HU"/>
              <a:pPr/>
              <a:t>9</a:t>
            </a:fld>
            <a:endParaRPr lang="hu-H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PEN</Template>
  <TotalTime>93</TotalTime>
  <Words>2099</Words>
  <Application>Microsoft Office PowerPoint</Application>
  <PresentationFormat>On-screen Show (4:3)</PresentationFormat>
  <Paragraphs>387</Paragraphs>
  <Slides>71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5" baseType="lpstr">
      <vt:lpstr>Arial</vt:lpstr>
      <vt:lpstr>Calibri</vt:lpstr>
      <vt:lpstr>Cambria Math</vt:lpstr>
      <vt:lpstr>PEN</vt:lpstr>
      <vt:lpstr>Operációs rendszerek</vt:lpstr>
      <vt:lpstr>Tartalom</vt:lpstr>
      <vt:lpstr>Bevezetés</vt:lpstr>
      <vt:lpstr>Bevezetés</vt:lpstr>
      <vt:lpstr>Háttértárak típusai</vt:lpstr>
      <vt:lpstr>Háttértárak típusai</vt:lpstr>
      <vt:lpstr>Mágnesszalag</vt:lpstr>
      <vt:lpstr>Mágnesszalag</vt:lpstr>
      <vt:lpstr>Mágneslemez</vt:lpstr>
      <vt:lpstr>Magneto-optikai lemez</vt:lpstr>
      <vt:lpstr>Magneto-optikai lemez</vt:lpstr>
      <vt:lpstr>Írható/olvasható optikai lemez</vt:lpstr>
      <vt:lpstr>Egyszer írható optikai lemez</vt:lpstr>
      <vt:lpstr>CD írási módszerek</vt:lpstr>
      <vt:lpstr>Csak olvasható optikai lemez</vt:lpstr>
      <vt:lpstr>Flash memória</vt:lpstr>
      <vt:lpstr>Flash memória</vt:lpstr>
      <vt:lpstr>Flash memória</vt:lpstr>
      <vt:lpstr>Holografikus rögzítés</vt:lpstr>
      <vt:lpstr>MEMS tárolás</vt:lpstr>
      <vt:lpstr>MEMS tárolás</vt:lpstr>
      <vt:lpstr>Háttértár kezelés</vt:lpstr>
      <vt:lpstr>A lemezegység fizikai szervezése</vt:lpstr>
      <vt:lpstr>A lemezegység fizikai szervezése</vt:lpstr>
      <vt:lpstr>A lemezek logikai felosztása</vt:lpstr>
      <vt:lpstr>A lemezek logikai felosztása</vt:lpstr>
      <vt:lpstr>A lemezegység fizikai szervezése</vt:lpstr>
      <vt:lpstr>Lemezegység</vt:lpstr>
      <vt:lpstr>Szektorok címzése</vt:lpstr>
      <vt:lpstr>Szektorok címzése</vt:lpstr>
      <vt:lpstr>Átvitel kiszolgálásának ideje</vt:lpstr>
      <vt:lpstr>Háttértár kezelés</vt:lpstr>
      <vt:lpstr>A lemezműveletek ütemezése</vt:lpstr>
      <vt:lpstr>A lemezműveletek ütemezése</vt:lpstr>
      <vt:lpstr>A lemezműveletek ütemezése</vt:lpstr>
      <vt:lpstr>A fejmozgás ütemezése</vt:lpstr>
      <vt:lpstr>Tesztsorozat</vt:lpstr>
      <vt:lpstr>Sorrendi kiszolgálás (FCFS)</vt:lpstr>
      <vt:lpstr>Példa (FCFS)</vt:lpstr>
      <vt:lpstr>Legrövidebb fejmozgatási idő (SSTF)</vt:lpstr>
      <vt:lpstr>Példa (SSTF)</vt:lpstr>
      <vt:lpstr>Pásztázó (SCAN, LOOK)</vt:lpstr>
      <vt:lpstr>Példa (SCAN)</vt:lpstr>
      <vt:lpstr>N-lépéses pásztázó (N-SCAN)</vt:lpstr>
      <vt:lpstr>Példa (N-SCAN, N = 4)</vt:lpstr>
      <vt:lpstr>Egyirányú pásztázó (C-SCAN)</vt:lpstr>
      <vt:lpstr>Példa (C-SCAN)</vt:lpstr>
      <vt:lpstr>Kombinált módszerek</vt:lpstr>
      <vt:lpstr>A lemezműveletek ütemezése</vt:lpstr>
      <vt:lpstr>Az elfordulási idő optimalizálása</vt:lpstr>
      <vt:lpstr>A lemezműveletek ütemezése</vt:lpstr>
      <vt:lpstr>Lemezterület tömörítése</vt:lpstr>
      <vt:lpstr>Több blokk egyidejű átvitele</vt:lpstr>
      <vt:lpstr>Adattömörítés (data compression)</vt:lpstr>
      <vt:lpstr>Redundáns adattárolás</vt:lpstr>
      <vt:lpstr>Blokkok átmeneti tárolása</vt:lpstr>
      <vt:lpstr>Blokkok átmeneti tárolása</vt:lpstr>
      <vt:lpstr>Egyéb szervezési elvek a teljesítmény növelésére</vt:lpstr>
      <vt:lpstr>Háttértár kezelés</vt:lpstr>
      <vt:lpstr>Adatok mentése (backup)</vt:lpstr>
      <vt:lpstr>Az adatok megbízhatósága</vt:lpstr>
      <vt:lpstr>Lemezegységek többszörözése</vt:lpstr>
      <vt:lpstr>Lemezegységek többszörözése</vt:lpstr>
      <vt:lpstr>Lemezegységek többszörözése</vt:lpstr>
      <vt:lpstr>RAID 0</vt:lpstr>
      <vt:lpstr>RAID 1</vt:lpstr>
      <vt:lpstr>RAID 2</vt:lpstr>
      <vt:lpstr>RAID 3</vt:lpstr>
      <vt:lpstr>RAID 4</vt:lpstr>
      <vt:lpstr>RAID 5</vt:lpstr>
      <vt:lpstr>RAID 6</vt:lpstr>
    </vt:vector>
  </TitlesOfParts>
  <Company>Pannon Egyetem Nagykanizsa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Operációs rendszerek 8. előadás</dc:title>
  <dc:subject>Háttértárkezelés</dc:subject>
  <dc:creator>Holczinger Tibor</dc:creator>
  <cp:lastModifiedBy>Tibor Holczinger</cp:lastModifiedBy>
  <cp:revision>92</cp:revision>
  <dcterms:created xsi:type="dcterms:W3CDTF">2007-06-05T14:38:31Z</dcterms:created>
  <dcterms:modified xsi:type="dcterms:W3CDTF">2019-04-02T10:26:48Z</dcterms:modified>
</cp:coreProperties>
</file>