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84"/>
  </p:notesMasterIdLst>
  <p:sldIdLst>
    <p:sldId id="256" r:id="rId2"/>
    <p:sldId id="289" r:id="rId3"/>
    <p:sldId id="257" r:id="rId4"/>
    <p:sldId id="321" r:id="rId5"/>
    <p:sldId id="258" r:id="rId6"/>
    <p:sldId id="259" r:id="rId7"/>
    <p:sldId id="322" r:id="rId8"/>
    <p:sldId id="260" r:id="rId9"/>
    <p:sldId id="323" r:id="rId10"/>
    <p:sldId id="316" r:id="rId11"/>
    <p:sldId id="261" r:id="rId12"/>
    <p:sldId id="315" r:id="rId13"/>
    <p:sldId id="262" r:id="rId14"/>
    <p:sldId id="263" r:id="rId15"/>
    <p:sldId id="325" r:id="rId16"/>
    <p:sldId id="264" r:id="rId17"/>
    <p:sldId id="326" r:id="rId18"/>
    <p:sldId id="265" r:id="rId19"/>
    <p:sldId id="327" r:id="rId20"/>
    <p:sldId id="266" r:id="rId21"/>
    <p:sldId id="324" r:id="rId22"/>
    <p:sldId id="317" r:id="rId23"/>
    <p:sldId id="314" r:id="rId24"/>
    <p:sldId id="267" r:id="rId25"/>
    <p:sldId id="268" r:id="rId26"/>
    <p:sldId id="330" r:id="rId27"/>
    <p:sldId id="269" r:id="rId28"/>
    <p:sldId id="328" r:id="rId29"/>
    <p:sldId id="270" r:id="rId30"/>
    <p:sldId id="345" r:id="rId31"/>
    <p:sldId id="271" r:id="rId32"/>
    <p:sldId id="272" r:id="rId33"/>
    <p:sldId id="318" r:id="rId34"/>
    <p:sldId id="273" r:id="rId35"/>
    <p:sldId id="331" r:id="rId36"/>
    <p:sldId id="274" r:id="rId37"/>
    <p:sldId id="319" r:id="rId38"/>
    <p:sldId id="275" r:id="rId39"/>
    <p:sldId id="320" r:id="rId40"/>
    <p:sldId id="338" r:id="rId41"/>
    <p:sldId id="339" r:id="rId42"/>
    <p:sldId id="340" r:id="rId43"/>
    <p:sldId id="341" r:id="rId44"/>
    <p:sldId id="342" r:id="rId45"/>
    <p:sldId id="343" r:id="rId46"/>
    <p:sldId id="344" r:id="rId47"/>
    <p:sldId id="312" r:id="rId48"/>
    <p:sldId id="276" r:id="rId49"/>
    <p:sldId id="277" r:id="rId50"/>
    <p:sldId id="278" r:id="rId51"/>
    <p:sldId id="279" r:id="rId52"/>
    <p:sldId id="280" r:id="rId53"/>
    <p:sldId id="281" r:id="rId54"/>
    <p:sldId id="311" r:id="rId55"/>
    <p:sldId id="282" r:id="rId56"/>
    <p:sldId id="283" r:id="rId57"/>
    <p:sldId id="284" r:id="rId58"/>
    <p:sldId id="332" r:id="rId59"/>
    <p:sldId id="285" r:id="rId60"/>
    <p:sldId id="333" r:id="rId61"/>
    <p:sldId id="286" r:id="rId62"/>
    <p:sldId id="287" r:id="rId63"/>
    <p:sldId id="310" r:id="rId64"/>
    <p:sldId id="290" r:id="rId65"/>
    <p:sldId id="291" r:id="rId66"/>
    <p:sldId id="288" r:id="rId67"/>
    <p:sldId id="334" r:id="rId68"/>
    <p:sldId id="292" r:id="rId69"/>
    <p:sldId id="335" r:id="rId70"/>
    <p:sldId id="294" r:id="rId71"/>
    <p:sldId id="295" r:id="rId72"/>
    <p:sldId id="336" r:id="rId73"/>
    <p:sldId id="309" r:id="rId74"/>
    <p:sldId id="296" r:id="rId75"/>
    <p:sldId id="297" r:id="rId76"/>
    <p:sldId id="329" r:id="rId77"/>
    <p:sldId id="298" r:id="rId78"/>
    <p:sldId id="308" r:id="rId79"/>
    <p:sldId id="299" r:id="rId80"/>
    <p:sldId id="300" r:id="rId81"/>
    <p:sldId id="301" r:id="rId82"/>
    <p:sldId id="337" r:id="rId83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000099"/>
    <a:srgbClr val="FFFFCC"/>
    <a:srgbClr val="99663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8" autoAdjust="0"/>
    <p:restoredTop sz="94643" autoAdjust="0"/>
  </p:normalViewPr>
  <p:slideViewPr>
    <p:cSldViewPr>
      <p:cViewPr varScale="1">
        <p:scale>
          <a:sx n="96" d="100"/>
          <a:sy n="96" d="100"/>
        </p:scale>
        <p:origin x="1260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656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notesMaster" Target="notesMasters/notesMaster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860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60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/>
              <a:t>Click to edit Master text styles</a:t>
            </a:r>
          </a:p>
          <a:p>
            <a:pPr lvl="1"/>
            <a:r>
              <a:rPr lang="hu-HU"/>
              <a:t>Second level</a:t>
            </a:r>
          </a:p>
          <a:p>
            <a:pPr lvl="2"/>
            <a:r>
              <a:rPr lang="hu-HU"/>
              <a:t>Third level</a:t>
            </a:r>
          </a:p>
          <a:p>
            <a:pPr lvl="3"/>
            <a:r>
              <a:rPr lang="hu-HU"/>
              <a:t>Fourth level</a:t>
            </a:r>
          </a:p>
          <a:p>
            <a:pPr lvl="4"/>
            <a:r>
              <a:rPr lang="hu-HU"/>
              <a:t>Fifth level</a:t>
            </a:r>
          </a:p>
        </p:txBody>
      </p:sp>
      <p:sp>
        <p:nvSpPr>
          <p:cNvPr id="860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860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9D061A9-AD72-4AB6-8368-320EE0157A1D}" type="slidenum">
              <a:rPr lang="hu-HU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869123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hu-HU" noProof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2019. 04. 09.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BCD3-5A30-4476-88E1-31861C5C4FE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2019. 04. 09.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BCD3-5A30-4476-88E1-31861C5C4FE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2019. 04. 09.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BCD3-5A30-4476-88E1-31861C5C4FE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2019. 04. 09.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BCD3-5A30-4476-88E1-31861C5C4FE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2019. 04. 09.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BCD3-5A30-4476-88E1-31861C5C4FE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hu-HU" noProof="0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hu-HU" noProof="0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2019. 04. 09.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BCD3-5A30-4476-88E1-31861C5C4FE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2019. 04. 09.</a:t>
            </a:fld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BCD3-5A30-4476-88E1-31861C5C4FE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2019. 04. 09.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BCD3-5A30-4476-88E1-31861C5C4FE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2019. 04. 09.</a:t>
            </a:fld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BCD3-5A30-4476-88E1-31861C5C4FE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105250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2214554"/>
            <a:ext cx="3008313" cy="391160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2019. 04. 09.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BCD3-5A30-4476-88E1-31861C5C4FE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69BAD-EE00-44BD-B504-E212B74EA86E}" type="datetimeFigureOut">
              <a:rPr lang="hu-HU" smtClean="0"/>
              <a:pPr/>
              <a:t>2019. 04. 09.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BCD3-5A30-4476-88E1-31861C5C4FE2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66865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dirty="0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69BAD-EE00-44BD-B504-E212B74EA86E}" type="datetimeFigureOut">
              <a:rPr lang="hu-HU" smtClean="0"/>
              <a:pPr/>
              <a:t>2019. 04. 09.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CBCD3-5A30-4476-88E1-31861C5C4FE2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 noProof="0" dirty="0"/>
              <a:t>Operációs rendszerek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 noProof="0" dirty="0"/>
              <a:t>Állományok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 noProof="0" dirty="0"/>
              <a:t>Állományok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noProof="0" dirty="0"/>
              <a:t>Az állományok tárolása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 dirty="0"/>
              <a:t>Az állományok tárolása lemezen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noProof="0" dirty="0"/>
              <a:t>Az operációs rendszer a lemezterületet blokkonként (néhány szektor) kezeli</a:t>
            </a:r>
          </a:p>
          <a:p>
            <a:r>
              <a:rPr lang="hu-HU" noProof="0" dirty="0"/>
              <a:t>A blokkok mérete a lapmérethez hasonló meggondolások alapján</a:t>
            </a:r>
          </a:p>
          <a:p>
            <a:r>
              <a:rPr lang="hu-HU" noProof="0" dirty="0"/>
              <a:t>Az állomány tárolásához blokkok kellenek, ezeket nyomon kell követni</a:t>
            </a:r>
          </a:p>
          <a:p>
            <a:pPr lvl="1"/>
            <a:r>
              <a:rPr lang="hu-HU" noProof="0" dirty="0"/>
              <a:t>Szabad blokkok nyilvántartása</a:t>
            </a:r>
          </a:p>
          <a:p>
            <a:pPr lvl="1"/>
            <a:r>
              <a:rPr lang="hu-HU" noProof="0" dirty="0"/>
              <a:t>Blokkok allokálása (lefoglalása)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40C07-1650-40FD-B763-C2E036839BE0}" type="slidenum">
              <a:rPr lang="hu-HU"/>
              <a:pPr/>
              <a:t>11</a:t>
            </a:fld>
            <a:endParaRPr lang="hu-H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 noProof="0" dirty="0"/>
              <a:t>Az állományok tárolása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 noProof="0" dirty="0"/>
              <a:t>Szabad területek nyilvántartása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 dirty="0"/>
              <a:t>Szabad blokkok nyilvántartása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noProof="0" dirty="0"/>
              <a:t>Ha egy állományt tárolni akarunk, akkor tudnunk kell, hogy hol van szabad hely a háttértáron</a:t>
            </a:r>
          </a:p>
          <a:p>
            <a:r>
              <a:rPr lang="hu-HU" noProof="0" dirty="0"/>
              <a:t>Stratégiák</a:t>
            </a:r>
          </a:p>
          <a:p>
            <a:pPr lvl="1"/>
            <a:r>
              <a:rPr lang="hu-HU" noProof="0" dirty="0"/>
              <a:t>Bittérkép</a:t>
            </a:r>
          </a:p>
          <a:p>
            <a:pPr lvl="1"/>
            <a:r>
              <a:rPr lang="hu-HU" noProof="0" dirty="0"/>
              <a:t>Láncolt lista</a:t>
            </a:r>
          </a:p>
          <a:p>
            <a:pPr lvl="1"/>
            <a:r>
              <a:rPr lang="hu-HU" noProof="0" dirty="0"/>
              <a:t>Szabad helyek csoportjainak listája</a:t>
            </a:r>
          </a:p>
          <a:p>
            <a:pPr lvl="1"/>
            <a:r>
              <a:rPr lang="hu-HU" noProof="0" dirty="0"/>
              <a:t>Egybefüggő szabad területek nyilvántartása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6CED4-EA5F-4984-A041-341DD65A69D7}" type="slidenum">
              <a:rPr lang="hu-HU"/>
              <a:pPr/>
              <a:t>13</a:t>
            </a:fld>
            <a:endParaRPr lang="hu-H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Bittérkép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Minden blokkra egy bit jelzi, hogy szabad-e </a:t>
            </a:r>
          </a:p>
          <a:p>
            <a:r>
              <a:rPr lang="hu-HU" noProof="0" dirty="0"/>
              <a:t>A bittérkép a lemez kijelölt helyén van</a:t>
            </a:r>
          </a:p>
          <a:p>
            <a:r>
              <a:rPr lang="hu-HU" noProof="0" dirty="0"/>
              <a:t>A bitvektort a memóriában kell tárolni, különben nem elég hatékony</a:t>
            </a:r>
          </a:p>
          <a:p>
            <a:pPr lvl="1"/>
            <a:r>
              <a:rPr lang="hu-HU" noProof="0" dirty="0"/>
              <a:t>Sokk blokk van, így sok memóriát igényel</a:t>
            </a:r>
          </a:p>
          <a:p>
            <a:r>
              <a:rPr lang="hu-HU" noProof="0" dirty="0"/>
              <a:t>Az egymás melletti szabad blokkok kiválasztása nagyon egyszerű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D109-9E08-4E9B-9DDA-DC9247D29E82}" type="slidenum">
              <a:rPr lang="hu-HU"/>
              <a:pPr/>
              <a:t>14</a:t>
            </a:fld>
            <a:endParaRPr lang="hu-H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Bittérkép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DD109-9E08-4E9B-9DDA-DC9247D29E82}" type="slidenum">
              <a:rPr lang="hu-HU"/>
              <a:pPr/>
              <a:t>15</a:t>
            </a:fld>
            <a:endParaRPr lang="hu-HU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7519" y="2058194"/>
            <a:ext cx="5468962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Láncolt lista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noProof="0" dirty="0"/>
              <a:t>Az első szabad blokk címének tárolása</a:t>
            </a:r>
          </a:p>
          <a:p>
            <a:r>
              <a:rPr lang="hu-HU" noProof="0" dirty="0"/>
              <a:t>Minden szabad blokk tartalmaz egy hivatkozást a következő szabad blokkra</a:t>
            </a:r>
          </a:p>
          <a:p>
            <a:pPr lvl="1"/>
            <a:r>
              <a:rPr lang="hu-HU" noProof="0" dirty="0"/>
              <a:t>A blokk területéből vesszük le a cím területét</a:t>
            </a:r>
          </a:p>
          <a:p>
            <a:r>
              <a:rPr lang="hu-HU" noProof="0" dirty="0"/>
              <a:t>Nem hatékony</a:t>
            </a:r>
          </a:p>
          <a:p>
            <a:pPr lvl="1"/>
            <a:r>
              <a:rPr lang="hu-HU" noProof="0" dirty="0"/>
              <a:t>Lassú a sok lemezművelet miatt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E1716-DC39-4066-A0BB-A7388CFA72F7}" type="slidenum">
              <a:rPr lang="hu-HU"/>
              <a:pPr/>
              <a:t>16</a:t>
            </a:fld>
            <a:endParaRPr lang="hu-H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Láncolt lista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0E1716-DC39-4066-A0BB-A7388CFA72F7}" type="slidenum">
              <a:rPr lang="hu-HU"/>
              <a:pPr/>
              <a:t>17</a:t>
            </a:fld>
            <a:endParaRPr lang="hu-HU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7618" y="2096294"/>
            <a:ext cx="5308763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 dirty="0"/>
              <a:t>Szabad helyek csoportjainak listája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603" name="Rectangle 3"/>
              <p:cNvSpPr>
                <a:spLocks noGrp="1" noChangeArrowheads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hu-HU" noProof="0" dirty="0"/>
                  <a:t>Láncolt lista javítása </a:t>
                </a:r>
              </a:p>
              <a:p>
                <a:r>
                  <a:rPr lang="hu-HU" noProof="0" dirty="0"/>
                  <a:t>Minden blokk </a:t>
                </a:r>
                <a14:m>
                  <m:oMath xmlns:m="http://schemas.openxmlformats.org/officeDocument/2006/math">
                    <m:r>
                      <a:rPr lang="hu-HU" i="1" noProof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hu-HU" noProof="0" dirty="0"/>
                  <a:t> darab (ennyi cím fér el a blokkban) szabad blokkra hivatkozik</a:t>
                </a:r>
              </a:p>
              <a:p>
                <a14:m>
                  <m:oMath xmlns:m="http://schemas.openxmlformats.org/officeDocument/2006/math">
                    <m:r>
                      <a:rPr lang="hu-HU" i="1" noProof="0" smtClean="0">
                        <a:latin typeface="Cambria Math"/>
                      </a:rPr>
                      <m:t>𝑛</m:t>
                    </m:r>
                    <m:r>
                      <a:rPr lang="hu-HU" b="0" i="1" noProof="0" smtClean="0">
                        <a:latin typeface="Cambria Math"/>
                      </a:rPr>
                      <m:t>−</m:t>
                    </m:r>
                    <m:r>
                      <a:rPr lang="hu-HU" i="1" noProof="0" smtClean="0">
                        <a:latin typeface="Cambria Math"/>
                      </a:rPr>
                      <m:t>1</m:t>
                    </m:r>
                  </m:oMath>
                </a14:m>
                <a:r>
                  <a:rPr lang="hu-HU" noProof="0" dirty="0"/>
                  <a:t> darab ténylegesen szabad, az </a:t>
                </a:r>
                <a14:m>
                  <m:oMath xmlns:m="http://schemas.openxmlformats.org/officeDocument/2006/math">
                    <m:r>
                      <a:rPr lang="hu-HU" i="1" noProof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hu-HU" noProof="0" dirty="0"/>
                  <a:t>. a lista új elemére mutat</a:t>
                </a:r>
              </a:p>
            </p:txBody>
          </p:sp>
        </mc:Choice>
        <mc:Fallback xmlns="">
          <p:sp>
            <p:nvSpPr>
              <p:cNvPr id="25603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BE69B-2E2A-4670-BF84-19FC81EFC878}" type="slidenum">
              <a:rPr lang="hu-HU"/>
              <a:pPr/>
              <a:t>18</a:t>
            </a:fld>
            <a:endParaRPr lang="hu-H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 dirty="0"/>
              <a:t>Szabad helyek csoportjainak listája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ABE69B-2E2A-4670-BF84-19FC81EFC878}" type="slidenum">
              <a:rPr lang="hu-HU"/>
              <a:pPr/>
              <a:t>19</a:t>
            </a:fld>
            <a:endParaRPr lang="hu-HU"/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3447" y="1981994"/>
            <a:ext cx="5916553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Tartalom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Alapfogalmak</a:t>
            </a:r>
          </a:p>
          <a:p>
            <a:r>
              <a:rPr lang="hu-HU" noProof="0" dirty="0"/>
              <a:t>Az állományok tárolása</a:t>
            </a:r>
          </a:p>
          <a:p>
            <a:r>
              <a:rPr lang="hu-HU" noProof="0" dirty="0"/>
              <a:t>Állományok szerkezete</a:t>
            </a:r>
          </a:p>
          <a:p>
            <a:r>
              <a:rPr lang="hu-HU" noProof="0" dirty="0"/>
              <a:t>Könyvtárbejegyzések</a:t>
            </a:r>
          </a:p>
          <a:p>
            <a:r>
              <a:rPr lang="hu-HU" noProof="0" dirty="0"/>
              <a:t>Könyvtár hierarchia</a:t>
            </a:r>
          </a:p>
          <a:p>
            <a:r>
              <a:rPr lang="hu-HU" noProof="0" dirty="0"/>
              <a:t>Műveltek</a:t>
            </a:r>
          </a:p>
          <a:p>
            <a:r>
              <a:rPr lang="hu-HU" noProof="0" dirty="0"/>
              <a:t>Osztott állománykezelés</a:t>
            </a:r>
          </a:p>
          <a:p>
            <a:r>
              <a:rPr lang="hu-HU" noProof="0" dirty="0"/>
              <a:t>A hozzáférés szabályozása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27BF0-CDA8-4544-9FF1-276752501744}" type="slidenum">
              <a:rPr lang="hu-HU"/>
              <a:pPr/>
              <a:t>2</a:t>
            </a:fld>
            <a:endParaRPr lang="hu-H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 dirty="0"/>
              <a:t>Egybefüggő szabad területek nyilvántartása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Egy táblázatban tároljuk az összefüggő szabad blokkok címét </a:t>
            </a:r>
          </a:p>
          <a:p>
            <a:r>
              <a:rPr lang="hu-HU" noProof="0" dirty="0"/>
              <a:t>Tárolni kell az</a:t>
            </a:r>
          </a:p>
          <a:p>
            <a:pPr lvl="1"/>
            <a:r>
              <a:rPr lang="hu-HU" noProof="0" dirty="0"/>
              <a:t>Első blokk sorszámát</a:t>
            </a:r>
          </a:p>
          <a:p>
            <a:pPr lvl="1"/>
            <a:r>
              <a:rPr lang="hu-HU" noProof="0" dirty="0"/>
              <a:t>Az egymás után következő szabad blokkok számát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896E0-B5AF-4BC5-A821-9687599C9D3A}" type="slidenum">
              <a:rPr lang="hu-HU"/>
              <a:pPr/>
              <a:t>20</a:t>
            </a:fld>
            <a:endParaRPr lang="hu-H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 dirty="0"/>
              <a:t>Egybefüggő szabad területek nyilvántartása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Akkor hatékony, ha </a:t>
            </a:r>
          </a:p>
          <a:p>
            <a:pPr lvl="1"/>
            <a:r>
              <a:rPr lang="hu-HU" noProof="0" dirty="0"/>
              <a:t>A szabad területek átlagos hossza jóval nagyobb egynél</a:t>
            </a:r>
          </a:p>
          <a:p>
            <a:pPr lvl="1"/>
            <a:r>
              <a:rPr lang="hu-HU" noProof="0" dirty="0"/>
              <a:t>Az allokálásnál egymás melletti szabad területeket akarunk kiválasztani</a:t>
            </a:r>
          </a:p>
          <a:p>
            <a:r>
              <a:rPr lang="hu-HU" noProof="0" dirty="0"/>
              <a:t>Ha a táblázat a kezdő cím szerint rendezve van, akkor az egymás mellet szabad területek összevonása egyszerű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896E0-B5AF-4BC5-A821-9687599C9D3A}" type="slidenum">
              <a:rPr lang="hu-HU"/>
              <a:pPr/>
              <a:t>21</a:t>
            </a:fld>
            <a:endParaRPr lang="hu-H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 dirty="0"/>
              <a:t>Egybefüggő szabad területek nyilvántartása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F2E87-44F4-44A0-A15E-89F084BDEA50}" type="slidenum">
              <a:rPr lang="hu-HU"/>
              <a:pPr/>
              <a:t>22</a:t>
            </a:fld>
            <a:endParaRPr lang="hu-HU"/>
          </a:p>
        </p:txBody>
      </p:sp>
      <p:pic>
        <p:nvPicPr>
          <p:cNvPr id="829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4485" y="2172494"/>
            <a:ext cx="5355029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 noProof="0" dirty="0"/>
              <a:t>Az állományok tárolása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hu-HU" noProof="0" dirty="0"/>
              <a:t>Állomány allokáció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 dirty="0"/>
              <a:t>A lemez blokkjainak allokációja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83162"/>
          </a:xfrm>
        </p:spPr>
        <p:txBody>
          <a:bodyPr>
            <a:normAutofit/>
          </a:bodyPr>
          <a:lstStyle/>
          <a:p>
            <a:r>
              <a:rPr lang="hu-HU" noProof="0" dirty="0"/>
              <a:t>Az állományok tárolásához a szabad blokkok közül kell választani</a:t>
            </a:r>
          </a:p>
          <a:p>
            <a:r>
              <a:rPr lang="hu-HU" noProof="0" dirty="0"/>
              <a:t>Tárolni kell az összetartozó blokkok címét és azok sorrendjét</a:t>
            </a:r>
          </a:p>
          <a:p>
            <a:r>
              <a:rPr lang="hu-HU" noProof="0" dirty="0"/>
              <a:t>Ismertebb módszerek</a:t>
            </a:r>
          </a:p>
          <a:p>
            <a:pPr lvl="1"/>
            <a:r>
              <a:rPr lang="hu-HU" noProof="0" dirty="0"/>
              <a:t>Folytonos terület allokációja</a:t>
            </a:r>
          </a:p>
          <a:p>
            <a:pPr lvl="1"/>
            <a:r>
              <a:rPr lang="hu-HU" noProof="0" dirty="0"/>
              <a:t>Láncolt listás tárolás</a:t>
            </a:r>
          </a:p>
          <a:p>
            <a:pPr lvl="1"/>
            <a:r>
              <a:rPr lang="hu-HU" noProof="0" dirty="0"/>
              <a:t>Indexelt tárolás</a:t>
            </a:r>
          </a:p>
          <a:p>
            <a:pPr lvl="1"/>
            <a:r>
              <a:rPr lang="hu-HU" noProof="0" dirty="0"/>
              <a:t>Kombinált módszerek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5CFEA-8689-40AB-8208-922FD0BA157E}" type="slidenum">
              <a:rPr lang="hu-HU"/>
              <a:pPr/>
              <a:t>24</a:t>
            </a:fld>
            <a:endParaRPr lang="hu-H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Folytonos terület allokációja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Az összetartozó információkat egymás melletti blokkokban tároljuk</a:t>
            </a:r>
          </a:p>
          <a:p>
            <a:pPr lvl="1"/>
            <a:r>
              <a:rPr lang="hu-HU" noProof="0" dirty="0"/>
              <a:t>Az első blokk sorszámát és a blokkok számát kell tárolni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8F9AA-6448-42E1-B2C7-7DAC0EA28346}" type="slidenum">
              <a:rPr lang="hu-HU"/>
              <a:pPr/>
              <a:t>25</a:t>
            </a:fld>
            <a:endParaRPr lang="hu-H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Folytonos terület allokációja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Előnyei</a:t>
            </a:r>
          </a:p>
          <a:p>
            <a:pPr lvl="1"/>
            <a:r>
              <a:rPr lang="hu-HU" noProof="0" dirty="0"/>
              <a:t>A tárolt információ soros és közvetlen elérése is lehetséges</a:t>
            </a:r>
          </a:p>
          <a:p>
            <a:pPr lvl="1"/>
            <a:r>
              <a:rPr lang="hu-HU" noProof="0" dirty="0"/>
              <a:t>Jól használható tárcsere által kirakott szegmensekre</a:t>
            </a:r>
          </a:p>
          <a:p>
            <a:pPr lvl="2"/>
            <a:r>
              <a:rPr lang="hu-HU" noProof="0" dirty="0"/>
              <a:t>Itt tudjuk előre a méretet</a:t>
            </a:r>
          </a:p>
          <a:p>
            <a:pPr lvl="2"/>
            <a:r>
              <a:rPr lang="hu-HU" noProof="0" dirty="0"/>
              <a:t>Az egymás melletti blokkok egyszerre való mozgatása az átvitel sebességét gyorsíthatja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8F9AA-6448-42E1-B2C7-7DAC0EA28346}" type="slidenum">
              <a:rPr lang="hu-HU"/>
              <a:pPr/>
              <a:t>26</a:t>
            </a:fld>
            <a:endParaRPr lang="hu-H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Folytonos terület allokációja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Hátrányai</a:t>
            </a:r>
          </a:p>
          <a:p>
            <a:pPr lvl="1"/>
            <a:r>
              <a:rPr lang="hu-HU" noProof="0" dirty="0"/>
              <a:t>Külső tördelődés problémája fennáll</a:t>
            </a:r>
          </a:p>
          <a:p>
            <a:pPr lvl="2"/>
            <a:r>
              <a:rPr lang="hu-HU" noProof="0" dirty="0"/>
              <a:t>A megoldáshoz itt is használhatók a már megismert algoritmusok </a:t>
            </a:r>
          </a:p>
          <a:p>
            <a:pPr lvl="3"/>
            <a:r>
              <a:rPr lang="hu-HU" noProof="0" dirty="0"/>
              <a:t>Első illeszkedő</a:t>
            </a:r>
          </a:p>
          <a:p>
            <a:pPr lvl="3"/>
            <a:r>
              <a:rPr lang="hu-HU" noProof="0" dirty="0"/>
              <a:t>Legjobban illeszkedő</a:t>
            </a:r>
          </a:p>
          <a:p>
            <a:pPr lvl="3"/>
            <a:r>
              <a:rPr lang="hu-HU" noProof="0" dirty="0"/>
              <a:t>Legrosszabbul illeszkedő</a:t>
            </a:r>
          </a:p>
          <a:p>
            <a:pPr lvl="2"/>
            <a:r>
              <a:rPr lang="hu-HU" noProof="0" dirty="0"/>
              <a:t>Nagy mértékű tördelődés esetén tömöríteni kell</a:t>
            </a:r>
          </a:p>
          <a:p>
            <a:pPr lvl="3"/>
            <a:r>
              <a:rPr lang="hu-HU" noProof="0" dirty="0"/>
              <a:t>Egyszerűbb az egész tárat kimásolni egy másik háttértárra és rendezetten visszamásolni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56C29-07AF-4B9A-B8B7-95B7C15122B8}" type="slidenum">
              <a:rPr lang="hu-HU"/>
              <a:pPr/>
              <a:t>27</a:t>
            </a:fld>
            <a:endParaRPr lang="hu-HU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Folytonos terület allokációja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Hátrányai</a:t>
            </a:r>
          </a:p>
          <a:p>
            <a:pPr lvl="1"/>
            <a:r>
              <a:rPr lang="hu-HU" noProof="0" dirty="0"/>
              <a:t>Sokszor nem tudjuk előre, hogy hány blokkra lesz szükségünk</a:t>
            </a:r>
          </a:p>
          <a:p>
            <a:pPr lvl="2"/>
            <a:r>
              <a:rPr lang="hu-HU" noProof="0" dirty="0"/>
              <a:t>Lefoglaláskor becsülni kell, a rossz becslés gondot okozhat</a:t>
            </a:r>
          </a:p>
          <a:p>
            <a:pPr lvl="2"/>
            <a:r>
              <a:rPr lang="hu-HU" noProof="0" dirty="0"/>
              <a:t>Ha kicsi a lefoglalt terület</a:t>
            </a:r>
          </a:p>
          <a:p>
            <a:pPr lvl="3"/>
            <a:r>
              <a:rPr lang="hu-HU" noProof="0" dirty="0"/>
              <a:t>Hibaüzenet</a:t>
            </a:r>
          </a:p>
          <a:p>
            <a:pPr lvl="3"/>
            <a:r>
              <a:rPr lang="hu-HU" noProof="0" dirty="0"/>
              <a:t>Az állomány átmozgatása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56C29-07AF-4B9A-B8B7-95B7C15122B8}" type="slidenum">
              <a:rPr lang="hu-HU"/>
              <a:pPr/>
              <a:t>28</a:t>
            </a:fld>
            <a:endParaRPr lang="hu-HU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Láncolt tárolás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A blokkokat egyenként allokáljuk, minden blokkban fenntartva egy helyet a következő blokk sorszámának</a:t>
            </a:r>
          </a:p>
          <a:p>
            <a:pPr lvl="1"/>
            <a:r>
              <a:rPr lang="hu-HU" noProof="0" dirty="0"/>
              <a:t>A rendszer az első és az utolsó blokk számát tárolja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1271E-33A4-4935-B5BF-829838A91DE2}" type="slidenum">
              <a:rPr lang="hu-HU"/>
              <a:pPr/>
              <a:t>29</a:t>
            </a:fld>
            <a:endParaRPr lang="hu-H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Állomány (file)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Az állomány a létrehozója szempontjából összetartozó információk gyűjteménye</a:t>
            </a:r>
          </a:p>
          <a:p>
            <a:r>
              <a:rPr lang="hu-HU" noProof="0" dirty="0"/>
              <a:t>Az állományokat a hozzájuk rendelt egyedi azonosító (név) különbözteti meg egymástól</a:t>
            </a:r>
          </a:p>
          <a:p>
            <a:pPr lvl="1"/>
            <a:r>
              <a:rPr lang="hu-HU" noProof="0" dirty="0"/>
              <a:t>Ebbe bele tartozik az elérési út 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8BC28-6B61-4259-8FA0-A8F6AB52072E}" type="slidenum">
              <a:rPr lang="hu-HU"/>
              <a:pPr/>
              <a:t>3</a:t>
            </a:fld>
            <a:endParaRPr lang="hu-H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Láncolt tárolás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Előnyei</a:t>
            </a:r>
          </a:p>
          <a:p>
            <a:pPr lvl="1"/>
            <a:r>
              <a:rPr lang="hu-HU" noProof="0" dirty="0"/>
              <a:t>Nincs külső tördelődés</a:t>
            </a:r>
          </a:p>
          <a:p>
            <a:pPr lvl="1"/>
            <a:r>
              <a:rPr lang="hu-HU" noProof="0" dirty="0"/>
              <a:t>Rugalmas</a:t>
            </a:r>
          </a:p>
          <a:p>
            <a:pPr lvl="2"/>
            <a:r>
              <a:rPr lang="hu-HU" noProof="0" dirty="0"/>
              <a:t>A lefoglalt terület növekedhet</a:t>
            </a:r>
          </a:p>
          <a:p>
            <a:pPr lvl="2"/>
            <a:r>
              <a:rPr lang="hu-HU" noProof="0" dirty="0"/>
              <a:t>Csak a szabad blokkok száma szab határt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1271E-33A4-4935-B5BF-829838A91DE2}" type="slidenum">
              <a:rPr lang="hu-HU"/>
              <a:pPr/>
              <a:t>30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58039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Láncolt tárolás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Hátrányai</a:t>
            </a:r>
          </a:p>
          <a:p>
            <a:pPr lvl="1"/>
            <a:r>
              <a:rPr lang="hu-HU" noProof="0" dirty="0"/>
              <a:t>Csak soros elérés lehet</a:t>
            </a:r>
          </a:p>
          <a:p>
            <a:pPr lvl="1"/>
            <a:r>
              <a:rPr lang="hu-HU" noProof="0" dirty="0"/>
              <a:t>A blokkok sorszámaival nő az állomány mérete</a:t>
            </a:r>
          </a:p>
          <a:p>
            <a:pPr lvl="2"/>
            <a:r>
              <a:rPr lang="hu-HU" noProof="0" dirty="0"/>
              <a:t>A blokkok sorszámai együtt tárolódnak a hasznos információval</a:t>
            </a:r>
          </a:p>
          <a:p>
            <a:pPr lvl="2"/>
            <a:r>
              <a:rPr lang="hu-HU" noProof="0" dirty="0"/>
              <a:t>Átvitel során a sorszámokkal külön kell foglalkozni</a:t>
            </a:r>
          </a:p>
          <a:p>
            <a:pPr lvl="1"/>
            <a:r>
              <a:rPr lang="hu-HU" noProof="0" dirty="0"/>
              <a:t>Sérülékeny</a:t>
            </a:r>
          </a:p>
          <a:p>
            <a:pPr lvl="2"/>
            <a:r>
              <a:rPr lang="hu-HU" noProof="0" dirty="0"/>
              <a:t>Egyetlen láncszem hibája a tárolt információ jelentős részének elvesztését jelenti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D4CA6-484C-4C5D-BE33-00D00B7B93AC}" type="slidenum">
              <a:rPr lang="hu-HU"/>
              <a:pPr/>
              <a:t>31</a:t>
            </a:fld>
            <a:endParaRPr lang="hu-HU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Módosított láncolt tárolás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Állomány allokációs tábla (File </a:t>
            </a:r>
            <a:r>
              <a:rPr lang="hu-HU" noProof="0" dirty="0" err="1"/>
              <a:t>Allocation</a:t>
            </a:r>
            <a:r>
              <a:rPr lang="hu-HU" noProof="0" dirty="0"/>
              <a:t> </a:t>
            </a:r>
            <a:r>
              <a:rPr lang="hu-HU" noProof="0" dirty="0" err="1"/>
              <a:t>Table</a:t>
            </a:r>
            <a:r>
              <a:rPr lang="hu-HU" noProof="0" dirty="0"/>
              <a:t>, FAT)</a:t>
            </a:r>
          </a:p>
          <a:p>
            <a:pPr lvl="1"/>
            <a:r>
              <a:rPr lang="hu-HU" noProof="0" dirty="0"/>
              <a:t>A láncelemeket az állományoktól elkülönítve tároljuk a táblázatban</a:t>
            </a:r>
          </a:p>
          <a:p>
            <a:pPr lvl="1"/>
            <a:r>
              <a:rPr lang="hu-HU" noProof="0" dirty="0"/>
              <a:t>A táblázat minden eleme a lemez egy blokkjához tartozik, itt tárolhatjuk a következő blokk címét</a:t>
            </a:r>
          </a:p>
          <a:p>
            <a:pPr lvl="1"/>
            <a:r>
              <a:rPr lang="hu-HU" noProof="0" dirty="0"/>
              <a:t>Csak a legelső blokk címét kell tárolni</a:t>
            </a:r>
          </a:p>
          <a:p>
            <a:pPr lvl="1"/>
            <a:r>
              <a:rPr lang="hu-HU" noProof="0" dirty="0"/>
              <a:t>A szabad helyek tárolására is alkalmas a FAT</a:t>
            </a:r>
          </a:p>
          <a:p>
            <a:pPr lvl="1"/>
            <a:r>
              <a:rPr lang="hu-HU" noProof="0" dirty="0"/>
              <a:t>Ha a FAT sérül, akkor nagy a gond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6C260-0CF2-4CF4-8A2C-66CA1B0A6360}" type="slidenum">
              <a:rPr lang="hu-HU"/>
              <a:pPr/>
              <a:t>32</a:t>
            </a:fld>
            <a:endParaRPr lang="hu-HU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FAT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A0870-4490-4561-9530-C448CB5E91D2}" type="slidenum">
              <a:rPr lang="hu-HU"/>
              <a:pPr/>
              <a:t>33</a:t>
            </a:fld>
            <a:endParaRPr lang="hu-HU"/>
          </a:p>
        </p:txBody>
      </p:sp>
      <p:pic>
        <p:nvPicPr>
          <p:cNvPr id="839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1656" y="2020094"/>
            <a:ext cx="5500688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Indexelt tárolás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Az állományhoz tartozó blokkok címei egy indextáblában vannak</a:t>
            </a:r>
          </a:p>
          <a:p>
            <a:r>
              <a:rPr lang="hu-HU" noProof="0" dirty="0"/>
              <a:t>Minden állománynak saját indextáblája van</a:t>
            </a:r>
          </a:p>
          <a:p>
            <a:r>
              <a:rPr lang="hu-HU" noProof="0" dirty="0"/>
              <a:t>Az indextáblák az adatterületen helyezkednek 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F5AEA-3F30-4DA2-9F9F-11CE47200396}" type="slidenum">
              <a:rPr lang="hu-HU"/>
              <a:pPr/>
              <a:t>34</a:t>
            </a:fld>
            <a:endParaRPr lang="hu-HU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Indexelt tárolás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Előnyei</a:t>
            </a:r>
          </a:p>
          <a:p>
            <a:pPr lvl="1"/>
            <a:r>
              <a:rPr lang="hu-HU" noProof="0" dirty="0"/>
              <a:t>Sérülés esetén csak az aktuális állomány veszik el</a:t>
            </a:r>
          </a:p>
          <a:p>
            <a:pPr lvl="1"/>
            <a:r>
              <a:rPr lang="hu-HU" noProof="0" dirty="0"/>
              <a:t>A közvetlen hozzáférés megvalósítása egyszerű</a:t>
            </a:r>
          </a:p>
          <a:p>
            <a:pPr lvl="1"/>
            <a:r>
              <a:rPr lang="hu-HU" noProof="0" dirty="0"/>
              <a:t>Alkalmas „lyukas” állományok tárolása </a:t>
            </a:r>
          </a:p>
          <a:p>
            <a:pPr lvl="2"/>
            <a:r>
              <a:rPr lang="hu-HU" noProof="0" dirty="0"/>
              <a:t>Nem minden blokk tartalmaz valós információt</a:t>
            </a:r>
          </a:p>
          <a:p>
            <a:pPr lvl="2"/>
            <a:r>
              <a:rPr lang="hu-HU" noProof="0" dirty="0"/>
              <a:t>Az üres blokkokhoz nem kell blokkot lefoglalni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F5AEA-3F30-4DA2-9F9F-11CE47200396}" type="slidenum">
              <a:rPr lang="hu-HU"/>
              <a:pPr/>
              <a:t>35</a:t>
            </a:fld>
            <a:endParaRPr lang="hu-HU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Indexelt tárolás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noProof="0" dirty="0"/>
              <a:t>Hátrányai</a:t>
            </a:r>
          </a:p>
          <a:p>
            <a:pPr lvl="1"/>
            <a:r>
              <a:rPr lang="hu-HU" noProof="0" dirty="0"/>
              <a:t>Legalább egy blokk minden állományhoz</a:t>
            </a:r>
          </a:p>
          <a:p>
            <a:pPr lvl="1"/>
            <a:r>
              <a:rPr lang="hu-HU" noProof="0" dirty="0"/>
              <a:t>Az indextábla mérete előre nem ismert, növekednie kell az állomány növekedésével együtt</a:t>
            </a:r>
          </a:p>
          <a:p>
            <a:pPr lvl="2"/>
            <a:r>
              <a:rPr lang="hu-HU" noProof="0" dirty="0"/>
              <a:t>Láncolt indexblokkok</a:t>
            </a:r>
          </a:p>
          <a:p>
            <a:pPr lvl="2"/>
            <a:r>
              <a:rPr lang="hu-HU" noProof="0" dirty="0"/>
              <a:t>Többszintes indextábla</a:t>
            </a:r>
          </a:p>
          <a:p>
            <a:pPr lvl="3"/>
            <a:r>
              <a:rPr lang="hu-HU" noProof="0" dirty="0"/>
              <a:t>Egy alsó szintű tábla indexei a következő szint indextábla blokkjaira vonatkoznak</a:t>
            </a:r>
          </a:p>
          <a:p>
            <a:pPr lvl="2"/>
            <a:r>
              <a:rPr lang="hu-HU" noProof="0" dirty="0"/>
              <a:t>Kombinált mód</a:t>
            </a:r>
          </a:p>
          <a:p>
            <a:pPr lvl="3"/>
            <a:r>
              <a:rPr lang="hu-HU" noProof="0" dirty="0"/>
              <a:t>Kis állományok esetében egyszintű indextábla</a:t>
            </a:r>
          </a:p>
          <a:p>
            <a:pPr lvl="3"/>
            <a:r>
              <a:rPr lang="hu-HU" noProof="0" dirty="0"/>
              <a:t>Nagyobb állományokhoz többszintű indextábla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A3A0A-8517-4C6C-A982-9704429D7662}" type="slidenum">
              <a:rPr lang="hu-HU"/>
              <a:pPr/>
              <a:t>36</a:t>
            </a:fld>
            <a:endParaRPr lang="hu-HU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Indexelt tárolás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176EB-2192-4A07-90A2-27ABF7600E68}" type="slidenum">
              <a:rPr lang="hu-HU"/>
              <a:pPr/>
              <a:t>37</a:t>
            </a:fld>
            <a:endParaRPr lang="hu-HU"/>
          </a:p>
        </p:txBody>
      </p:sp>
      <p:pic>
        <p:nvPicPr>
          <p:cNvPr id="849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0939" y="2058194"/>
            <a:ext cx="5802121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Kombinált módszerek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noProof="0" dirty="0"/>
              <a:t>Hozzáférési módja szerint</a:t>
            </a:r>
          </a:p>
          <a:p>
            <a:pPr lvl="1"/>
            <a:r>
              <a:rPr lang="hu-HU" noProof="0" dirty="0"/>
              <a:t>Soros hozzáférés esetén láncolt allokáció</a:t>
            </a:r>
          </a:p>
          <a:p>
            <a:pPr lvl="1"/>
            <a:r>
              <a:rPr lang="hu-HU" noProof="0" dirty="0"/>
              <a:t>Közvetlen hozzáférés esetén folytonos allokáció</a:t>
            </a:r>
          </a:p>
          <a:p>
            <a:r>
              <a:rPr lang="hu-HU" noProof="0" dirty="0"/>
              <a:t>Méret szerint</a:t>
            </a:r>
          </a:p>
          <a:p>
            <a:pPr lvl="1"/>
            <a:r>
              <a:rPr lang="hu-HU" noProof="0" dirty="0"/>
              <a:t>Kis állomány esetén folytonos allokáció</a:t>
            </a:r>
          </a:p>
          <a:p>
            <a:pPr lvl="1"/>
            <a:r>
              <a:rPr lang="hu-HU" noProof="0" dirty="0"/>
              <a:t>Nagy állományok indexelve</a:t>
            </a:r>
          </a:p>
          <a:p>
            <a:endParaRPr lang="hu-H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9A963D-529E-4810-99EB-DF1F412AACB9}" type="slidenum">
              <a:rPr lang="hu-HU"/>
              <a:pPr/>
              <a:t>38</a:t>
            </a:fld>
            <a:endParaRPr lang="hu-HU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Példa: UNIX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56E7C2-BF7D-4653-BEA0-B63D1D79E87C}" type="slidenum">
              <a:rPr lang="hu-HU"/>
              <a:pPr/>
              <a:t>39</a:t>
            </a:fld>
            <a:endParaRPr lang="hu-HU"/>
          </a:p>
        </p:txBody>
      </p:sp>
      <p:pic>
        <p:nvPicPr>
          <p:cNvPr id="870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6018" y="1498600"/>
            <a:ext cx="6811963" cy="477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Állomány (file)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Az állomány elrejti a hozzá tartozó fizikai információkat</a:t>
            </a:r>
          </a:p>
          <a:p>
            <a:pPr lvl="1"/>
            <a:r>
              <a:rPr lang="hu-HU" noProof="0" dirty="0"/>
              <a:t>Melyik háttértáron van</a:t>
            </a:r>
          </a:p>
          <a:p>
            <a:pPr lvl="1"/>
            <a:r>
              <a:rPr lang="hu-HU" noProof="0" dirty="0"/>
              <a:t>A perifériaillesztő vezérlésének sajátosságait</a:t>
            </a:r>
          </a:p>
          <a:p>
            <a:pPr lvl="1"/>
            <a:r>
              <a:rPr lang="hu-HU" noProof="0" dirty="0"/>
              <a:t>Az állományhoz tartozó szektorok elhelyezkedését</a:t>
            </a:r>
          </a:p>
          <a:p>
            <a:pPr lvl="1"/>
            <a:r>
              <a:rPr lang="hu-HU" noProof="0" dirty="0"/>
              <a:t>Az állományban tárolt információk hogyan helyezkednek el a fizikai egységen (szektor, blokk)</a:t>
            </a:r>
          </a:p>
          <a:p>
            <a:pPr lvl="1"/>
            <a:r>
              <a:rPr lang="hu-HU" noProof="0" dirty="0"/>
              <a:t>Az átvitel során alkalmazott blokkosítást, pufferelést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8BC28-6B61-4259-8FA0-A8F6AB52072E}" type="slidenum">
              <a:rPr lang="hu-HU"/>
              <a:pPr/>
              <a:t>4</a:t>
            </a:fld>
            <a:endParaRPr lang="hu-HU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 noProof="0" dirty="0"/>
              <a:t>Állományok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noProof="0" dirty="0"/>
              <a:t>Állományok belső szerkezete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Állomány belső szerkezete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Az állomány egy bitsorozat, amit a felhasználó a egységekbe csoportosíthat</a:t>
            </a:r>
          </a:p>
          <a:p>
            <a:pPr lvl="1"/>
            <a:r>
              <a:rPr lang="hu-HU" noProof="0" dirty="0"/>
              <a:t>Mező (</a:t>
            </a:r>
            <a:r>
              <a:rPr lang="hu-HU" noProof="0" dirty="0" err="1"/>
              <a:t>field</a:t>
            </a:r>
            <a:r>
              <a:rPr lang="hu-HU" noProof="0" dirty="0"/>
              <a:t>)</a:t>
            </a:r>
          </a:p>
          <a:p>
            <a:pPr lvl="2"/>
            <a:r>
              <a:rPr lang="hu-HU" noProof="0" dirty="0"/>
              <a:t>Több bit, valamilyen típusú adatot ír le (általában </a:t>
            </a:r>
            <a:r>
              <a:rPr lang="hu-HU" noProof="0" dirty="0" err="1"/>
              <a:t>byte‑os</a:t>
            </a:r>
            <a:r>
              <a:rPr lang="hu-HU" noProof="0" dirty="0"/>
              <a:t> szervezés)</a:t>
            </a:r>
          </a:p>
          <a:p>
            <a:pPr lvl="1"/>
            <a:r>
              <a:rPr lang="hu-HU" noProof="0" dirty="0"/>
              <a:t>Rekord (</a:t>
            </a:r>
            <a:r>
              <a:rPr lang="hu-HU" noProof="0" dirty="0" err="1"/>
              <a:t>record</a:t>
            </a:r>
            <a:r>
              <a:rPr lang="hu-HU" noProof="0" dirty="0"/>
              <a:t>)</a:t>
            </a:r>
          </a:p>
          <a:p>
            <a:pPr lvl="2"/>
            <a:r>
              <a:rPr lang="hu-HU" noProof="0" dirty="0"/>
              <a:t>Mezők csoportja</a:t>
            </a:r>
          </a:p>
          <a:p>
            <a:pPr lvl="2"/>
            <a:r>
              <a:rPr lang="hu-HU" noProof="0" dirty="0"/>
              <a:t>Egy állomány azonos szerkezetű rekordok gyűjteménye vagy különböző, de azonosítható típusú rekordokból áll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BCD3-5A30-4476-88E1-31861C5C4FE2}" type="slidenum">
              <a:rPr lang="hu-HU" smtClean="0"/>
              <a:pPr/>
              <a:t>41</a:t>
            </a:fld>
            <a:endParaRPr lang="hu-HU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Állomány belső szerkezete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Mező és rekord lehet változó hosszúságú</a:t>
            </a:r>
          </a:p>
          <a:p>
            <a:pPr lvl="1"/>
            <a:r>
              <a:rPr lang="hu-HU" noProof="0" dirty="0"/>
              <a:t>A hossz egyértelműen meghatározható</a:t>
            </a:r>
          </a:p>
          <a:p>
            <a:pPr lvl="1"/>
            <a:r>
              <a:rPr lang="hu-HU" noProof="0" dirty="0"/>
              <a:t>Végjel vagy hossz tárolása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BCD3-5A30-4476-88E1-31861C5C4FE2}" type="slidenum">
              <a:rPr lang="hu-HU" smtClean="0"/>
              <a:pPr/>
              <a:t>42</a:t>
            </a:fld>
            <a:endParaRPr lang="hu-HU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Állomány belső szerkezete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Az operációs rendszer viszonya a belső szerkezethez</a:t>
            </a:r>
          </a:p>
          <a:p>
            <a:pPr lvl="1"/>
            <a:r>
              <a:rPr lang="hu-HU" noProof="0" dirty="0"/>
              <a:t>Nem foglalkozik vele</a:t>
            </a:r>
          </a:p>
          <a:p>
            <a:pPr lvl="2"/>
            <a:r>
              <a:rPr lang="hu-HU" noProof="0" dirty="0"/>
              <a:t>Csak az állományt kezelő programok ismerik az állomány szerkezetét</a:t>
            </a:r>
          </a:p>
          <a:p>
            <a:pPr lvl="2"/>
            <a:r>
              <a:rPr lang="hu-HU" noProof="0" dirty="0"/>
              <a:t>Egyszerű és rugalmas megoldás</a:t>
            </a:r>
          </a:p>
          <a:p>
            <a:pPr lvl="1"/>
            <a:r>
              <a:rPr lang="hu-HU" noProof="0" dirty="0"/>
              <a:t>Az operációs rendszer eljárásokkal támogatja</a:t>
            </a:r>
          </a:p>
          <a:p>
            <a:pPr lvl="2"/>
            <a:r>
              <a:rPr lang="hu-HU" noProof="0" dirty="0"/>
              <a:t>Mezőnkénti vagy rekordonkénti hozzáférési lehetőség</a:t>
            </a:r>
          </a:p>
          <a:p>
            <a:pPr lvl="2"/>
            <a:r>
              <a:rPr lang="hu-HU" noProof="0" dirty="0"/>
              <a:t>Nehéz megoldani, bonyolult, általában lehetetlen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BCD3-5A30-4476-88E1-31861C5C4FE2}" type="slidenum">
              <a:rPr lang="hu-HU" smtClean="0"/>
              <a:pPr/>
              <a:t>43</a:t>
            </a:fld>
            <a:endParaRPr lang="hu-HU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Hozzáférési módok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Soros (</a:t>
            </a:r>
            <a:r>
              <a:rPr lang="hu-HU" noProof="0" dirty="0" err="1"/>
              <a:t>sequential</a:t>
            </a:r>
            <a:r>
              <a:rPr lang="hu-HU" noProof="0" dirty="0"/>
              <a:t>)</a:t>
            </a:r>
          </a:p>
          <a:p>
            <a:pPr lvl="1"/>
            <a:r>
              <a:rPr lang="hu-HU" noProof="0" dirty="0"/>
              <a:t>A tárolt információt csak a byte-ok sorrendjében lehet olvasni</a:t>
            </a:r>
          </a:p>
          <a:p>
            <a:pPr lvl="1"/>
            <a:r>
              <a:rPr lang="hu-HU" noProof="0" dirty="0"/>
              <a:t>Sok feldolgozási feladathoz elegendő a soros hozzáférés</a:t>
            </a:r>
          </a:p>
          <a:p>
            <a:r>
              <a:rPr lang="hu-HU" noProof="0" dirty="0"/>
              <a:t>Közvetlen (</a:t>
            </a:r>
            <a:r>
              <a:rPr lang="hu-HU" noProof="0" dirty="0" err="1"/>
              <a:t>direct</a:t>
            </a:r>
            <a:r>
              <a:rPr lang="hu-HU" noProof="0" dirty="0"/>
              <a:t>)</a:t>
            </a:r>
          </a:p>
          <a:p>
            <a:pPr lvl="1"/>
            <a:r>
              <a:rPr lang="hu-HU" noProof="0" dirty="0"/>
              <a:t>A tárolt elemek bármelyikét el lehet érni, ehhez meg kell adni az információ elem állományon belüli sorszámát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BCD3-5A30-4476-88E1-31861C5C4FE2}" type="slidenum">
              <a:rPr lang="hu-HU" smtClean="0"/>
              <a:pPr/>
              <a:t>44</a:t>
            </a:fld>
            <a:endParaRPr lang="hu-HU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Hozzáférési módok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Indexelt, index-szekvenciális (index </a:t>
            </a:r>
            <a:r>
              <a:rPr lang="hu-HU" noProof="0" dirty="0" err="1"/>
              <a:t>sequential</a:t>
            </a:r>
            <a:r>
              <a:rPr lang="hu-HU" noProof="0" dirty="0"/>
              <a:t> </a:t>
            </a:r>
            <a:r>
              <a:rPr lang="hu-HU" noProof="0" dirty="0" err="1"/>
              <a:t>access</a:t>
            </a:r>
            <a:r>
              <a:rPr lang="hu-HU" noProof="0" dirty="0"/>
              <a:t> </a:t>
            </a:r>
            <a:r>
              <a:rPr lang="hu-HU" noProof="0" dirty="0" err="1"/>
              <a:t>method</a:t>
            </a:r>
            <a:r>
              <a:rPr lang="hu-HU" noProof="0" dirty="0"/>
              <a:t>, ISAM)</a:t>
            </a:r>
          </a:p>
          <a:p>
            <a:pPr lvl="1"/>
            <a:r>
              <a:rPr lang="hu-HU" noProof="0" dirty="0"/>
              <a:t>Tartalom szerint akarunk hozzáférni</a:t>
            </a:r>
          </a:p>
          <a:p>
            <a:pPr lvl="1"/>
            <a:r>
              <a:rPr lang="hu-HU" noProof="0" dirty="0"/>
              <a:t>Kulcs szerint rendezzük az állomány rekordjait</a:t>
            </a:r>
          </a:p>
          <a:p>
            <a:pPr lvl="2"/>
            <a:r>
              <a:rPr lang="hu-HU" noProof="0" dirty="0"/>
              <a:t>A kulcsok egy index fájlban vannak rendezetten tárolva</a:t>
            </a:r>
          </a:p>
          <a:p>
            <a:r>
              <a:rPr lang="hu-HU" noProof="0" dirty="0" err="1"/>
              <a:t>Partícionált</a:t>
            </a:r>
            <a:endParaRPr lang="hu-HU" noProof="0" dirty="0"/>
          </a:p>
          <a:p>
            <a:pPr lvl="1"/>
            <a:r>
              <a:rPr lang="hu-HU" noProof="0" dirty="0"/>
              <a:t>Az állományt soros rész-állományok alkotják, az állomány tartalmaz egy nyilvántartást arról, hogy a partíciók hol helyezkednek el a fájlban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BCD3-5A30-4476-88E1-31861C5C4FE2}" type="slidenum">
              <a:rPr lang="hu-HU" smtClean="0"/>
              <a:pPr/>
              <a:t>45</a:t>
            </a:fld>
            <a:endParaRPr lang="hu-HU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Indexelt, index-szekvenciális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BCD3-5A30-4476-88E1-31861C5C4FE2}" type="slidenum">
              <a:rPr lang="hu-HU" smtClean="0"/>
              <a:pPr/>
              <a:t>46</a:t>
            </a:fld>
            <a:endParaRPr lang="hu-H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4672" y="2248694"/>
            <a:ext cx="639465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 noProof="0" dirty="0"/>
              <a:t>Állományok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noProof="0" dirty="0"/>
              <a:t>Könyvtárbejegyzések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Könyvtárak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noProof="0" dirty="0"/>
              <a:t>Állományok és/vagy más könyvtárak gyűjteménye</a:t>
            </a:r>
          </a:p>
          <a:p>
            <a:r>
              <a:rPr lang="hu-HU" noProof="0" dirty="0"/>
              <a:t>Tartalmát egy nyilvántartás írja le</a:t>
            </a:r>
          </a:p>
          <a:p>
            <a:endParaRPr lang="hu-HU" noProof="0" dirty="0"/>
          </a:p>
          <a:p>
            <a:r>
              <a:rPr lang="hu-HU" noProof="0" dirty="0"/>
              <a:t>Nyilvántartás bejegyzések (</a:t>
            </a:r>
            <a:r>
              <a:rPr lang="hu-HU" noProof="0" dirty="0" err="1"/>
              <a:t>directory</a:t>
            </a:r>
            <a:r>
              <a:rPr lang="hu-HU" noProof="0" dirty="0"/>
              <a:t> </a:t>
            </a:r>
            <a:r>
              <a:rPr lang="hu-HU" noProof="0" dirty="0" err="1"/>
              <a:t>entry</a:t>
            </a:r>
            <a:r>
              <a:rPr lang="hu-HU" noProof="0" dirty="0"/>
              <a:t>)</a:t>
            </a:r>
          </a:p>
          <a:p>
            <a:r>
              <a:rPr lang="hu-HU" noProof="0" dirty="0"/>
              <a:t>Könyvtárak hierarchiája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8D16E-1F20-4811-8E18-DFF3646D0CB0}" type="slidenum">
              <a:rPr lang="hu-HU"/>
              <a:pPr/>
              <a:t>48</a:t>
            </a:fld>
            <a:endParaRPr lang="hu-HU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Nyilvántartás bejegyzések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A könyvtárban tárolt állományok leírása</a:t>
            </a:r>
          </a:p>
          <a:p>
            <a:r>
              <a:rPr lang="hu-HU" noProof="0" dirty="0"/>
              <a:t>Ehhez szükséges információk</a:t>
            </a:r>
          </a:p>
          <a:p>
            <a:pPr lvl="1"/>
            <a:r>
              <a:rPr lang="hu-HU" noProof="0" dirty="0"/>
              <a:t>Az állomány neve</a:t>
            </a:r>
          </a:p>
          <a:p>
            <a:pPr lvl="2"/>
            <a:r>
              <a:rPr lang="hu-HU" noProof="0" dirty="0"/>
              <a:t>Az állományt a könyvtárban a neve alapján azonosítjuk</a:t>
            </a:r>
          </a:p>
          <a:p>
            <a:pPr lvl="2"/>
            <a:r>
              <a:rPr lang="hu-HU" noProof="0" dirty="0"/>
              <a:t>A nevek könyvtáranként egyediek</a:t>
            </a:r>
          </a:p>
          <a:p>
            <a:pPr lvl="2"/>
            <a:r>
              <a:rPr lang="hu-HU" noProof="0" dirty="0"/>
              <a:t>A név lehet</a:t>
            </a:r>
          </a:p>
          <a:p>
            <a:pPr lvl="3"/>
            <a:r>
              <a:rPr lang="hu-HU" noProof="0" dirty="0"/>
              <a:t>Homogén karaktersorozat</a:t>
            </a:r>
          </a:p>
          <a:p>
            <a:pPr lvl="4"/>
            <a:r>
              <a:rPr lang="hu-HU" noProof="0" dirty="0"/>
              <a:t>Bármilyen „nyomtatható” karakter</a:t>
            </a:r>
          </a:p>
          <a:p>
            <a:pPr lvl="3"/>
            <a:r>
              <a:rPr lang="hu-HU" noProof="0" dirty="0"/>
              <a:t>Részekre bontott</a:t>
            </a:r>
          </a:p>
          <a:p>
            <a:pPr lvl="4"/>
            <a:r>
              <a:rPr lang="hu-HU" noProof="0" dirty="0"/>
              <a:t>Például: név, típus (kiterjesztés, </a:t>
            </a:r>
            <a:r>
              <a:rPr lang="hu-HU" noProof="0" dirty="0" err="1"/>
              <a:t>extension</a:t>
            </a:r>
            <a:r>
              <a:rPr lang="hu-HU" noProof="0" dirty="0"/>
              <a:t>), verziószám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DD8C7-EB24-4088-B81D-C58B788A43F9}" type="slidenum">
              <a:rPr lang="hu-HU"/>
              <a:pPr/>
              <a:t>49</a:t>
            </a:fld>
            <a:endParaRPr lang="hu-H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Könyvtár (</a:t>
            </a:r>
            <a:r>
              <a:rPr lang="hu-HU" noProof="0" dirty="0" err="1"/>
              <a:t>directory</a:t>
            </a:r>
            <a:r>
              <a:rPr lang="hu-HU" noProof="0" dirty="0"/>
              <a:t>, </a:t>
            </a:r>
            <a:r>
              <a:rPr lang="hu-HU" noProof="0" dirty="0" err="1"/>
              <a:t>folder</a:t>
            </a:r>
            <a:r>
              <a:rPr lang="hu-HU" noProof="0" dirty="0"/>
              <a:t>)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noProof="0" dirty="0"/>
              <a:t>Az állományokat könyvtárakba csoportosíthatják</a:t>
            </a:r>
          </a:p>
          <a:p>
            <a:pPr lvl="1"/>
            <a:r>
              <a:rPr lang="hu-HU" noProof="0" dirty="0"/>
              <a:t>A felhasználók</a:t>
            </a:r>
          </a:p>
          <a:p>
            <a:pPr lvl="1"/>
            <a:r>
              <a:rPr lang="hu-HU" noProof="0" dirty="0"/>
              <a:t>Az operációs rendszer</a:t>
            </a:r>
          </a:p>
          <a:p>
            <a:r>
              <a:rPr lang="hu-HU" noProof="0" dirty="0"/>
              <a:t>A könyvtár tartalmát katalógus írja 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53F321-987D-405F-AB6F-C877E5544865}" type="slidenum">
              <a:rPr lang="hu-HU"/>
              <a:pPr/>
              <a:t>5</a:t>
            </a:fld>
            <a:endParaRPr lang="hu-HU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Nyilvántartás bejegyzések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noProof="0" dirty="0"/>
              <a:t>Ehhez szükséges információk</a:t>
            </a:r>
          </a:p>
          <a:p>
            <a:pPr lvl="1"/>
            <a:r>
              <a:rPr lang="hu-HU" noProof="0" dirty="0"/>
              <a:t>Az állomány fizikai elhelyezkedését leíró információk</a:t>
            </a:r>
          </a:p>
          <a:p>
            <a:pPr lvl="2"/>
            <a:r>
              <a:rPr lang="hu-HU" noProof="0" dirty="0"/>
              <a:t>Hossz</a:t>
            </a:r>
          </a:p>
          <a:p>
            <a:pPr lvl="2"/>
            <a:r>
              <a:rPr lang="hu-HU" noProof="0" dirty="0"/>
              <a:t>A hozzátartozó háttértár blokkjainak leírása</a:t>
            </a:r>
          </a:p>
          <a:p>
            <a:pPr lvl="2"/>
            <a:r>
              <a:rPr lang="hu-HU" noProof="0" dirty="0"/>
              <a:t>A hozzáférés módja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BE2487-FD87-477B-97D2-6F61DFF82E32}" type="slidenum">
              <a:rPr lang="hu-HU"/>
              <a:pPr/>
              <a:t>50</a:t>
            </a:fld>
            <a:endParaRPr lang="hu-HU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Nyilvántartás bejegyzések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Ehhez szükséges információk</a:t>
            </a:r>
          </a:p>
          <a:p>
            <a:pPr lvl="1"/>
            <a:r>
              <a:rPr lang="hu-HU" noProof="0" dirty="0"/>
              <a:t>Az állomány kezeléséhez kapcsolódó információk</a:t>
            </a:r>
          </a:p>
          <a:p>
            <a:pPr lvl="2"/>
            <a:r>
              <a:rPr lang="hu-HU" noProof="0" dirty="0"/>
              <a:t>Típusa</a:t>
            </a:r>
          </a:p>
          <a:p>
            <a:pPr lvl="2"/>
            <a:r>
              <a:rPr lang="hu-HU" noProof="0" dirty="0"/>
              <a:t>Tulajdonosának, létrehozójának (</a:t>
            </a:r>
            <a:r>
              <a:rPr lang="hu-HU" noProof="0" dirty="0" err="1"/>
              <a:t>owner</a:t>
            </a:r>
            <a:r>
              <a:rPr lang="hu-HU" noProof="0" dirty="0"/>
              <a:t>) azonosítója</a:t>
            </a:r>
          </a:p>
          <a:p>
            <a:pPr lvl="2"/>
            <a:r>
              <a:rPr lang="hu-HU" noProof="0" dirty="0"/>
              <a:t>Időpontok (létrehozás, utolsó módosítás, utolsó hozzáférés, argumentumának utolsó módosítása, érvényesség, …)</a:t>
            </a:r>
          </a:p>
          <a:p>
            <a:pPr lvl="2"/>
            <a:r>
              <a:rPr lang="hu-HU" noProof="0" dirty="0"/>
              <a:t>Hozzáférési jogosultságok</a:t>
            </a:r>
          </a:p>
          <a:p>
            <a:pPr lvl="2"/>
            <a:r>
              <a:rPr lang="hu-HU" noProof="0" dirty="0"/>
              <a:t>Hivatkozás számláló, amennyiben az állományra több különböző néven és/vagy helyen hivatkoznak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096E5-B0C2-41F5-951C-108631035ABD}" type="slidenum">
              <a:rPr lang="hu-HU"/>
              <a:pPr/>
              <a:t>51</a:t>
            </a:fld>
            <a:endParaRPr lang="hu-HU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Nyilvántartás bejegyzések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noProof="0" dirty="0"/>
              <a:t>Egyes operációs rendszerek a tárolt információkat kettéválasztják (UNIX)</a:t>
            </a:r>
          </a:p>
          <a:p>
            <a:pPr lvl="1"/>
            <a:r>
              <a:rPr lang="hu-HU" noProof="0" dirty="0"/>
              <a:t>Kötet nyilvántartás (</a:t>
            </a:r>
            <a:r>
              <a:rPr lang="hu-HU" noProof="0" dirty="0" err="1"/>
              <a:t>volume</a:t>
            </a:r>
            <a:r>
              <a:rPr lang="hu-HU" noProof="0" dirty="0"/>
              <a:t> </a:t>
            </a:r>
            <a:r>
              <a:rPr lang="hu-HU" noProof="0" dirty="0" err="1"/>
              <a:t>directory</a:t>
            </a:r>
            <a:r>
              <a:rPr lang="hu-HU" noProof="0" dirty="0"/>
              <a:t>)</a:t>
            </a:r>
          </a:p>
          <a:p>
            <a:pPr lvl="2"/>
            <a:r>
              <a:rPr lang="hu-HU" noProof="0" dirty="0"/>
              <a:t>A köteten lévő összes állományt leíró fizikai információk</a:t>
            </a:r>
          </a:p>
          <a:p>
            <a:pPr lvl="1"/>
            <a:r>
              <a:rPr lang="hu-HU" noProof="0" dirty="0"/>
              <a:t>Az állomány nyilvántartások (file </a:t>
            </a:r>
            <a:r>
              <a:rPr lang="hu-HU" noProof="0" dirty="0" err="1"/>
              <a:t>directory</a:t>
            </a:r>
            <a:r>
              <a:rPr lang="hu-HU" noProof="0" dirty="0"/>
              <a:t>)</a:t>
            </a:r>
          </a:p>
          <a:p>
            <a:pPr lvl="2"/>
            <a:r>
              <a:rPr lang="hu-HU" noProof="0" dirty="0"/>
              <a:t>Tartalmazza az állományok könyvtárba szervezésének leírását</a:t>
            </a:r>
          </a:p>
          <a:p>
            <a:pPr lvl="2"/>
            <a:r>
              <a:rPr lang="hu-HU" noProof="0" dirty="0"/>
              <a:t>Az állományokat leíró logikai információkat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D7D54-F021-4102-8602-9B5F0B712383}" type="slidenum">
              <a:rPr lang="hu-HU"/>
              <a:pPr/>
              <a:t>52</a:t>
            </a:fld>
            <a:endParaRPr lang="hu-HU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Adatok a memóriában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hu-HU" noProof="0" dirty="0"/>
              <a:t>Az átvitel állapota (folyamatonként)</a:t>
            </a:r>
          </a:p>
          <a:p>
            <a:r>
              <a:rPr lang="hu-HU" noProof="0" dirty="0"/>
              <a:t>Soros hozzáférés pozíciója </a:t>
            </a:r>
          </a:p>
          <a:p>
            <a:r>
              <a:rPr lang="hu-HU" noProof="0" dirty="0"/>
              <a:t>Megengedett műveletek </a:t>
            </a:r>
          </a:p>
          <a:p>
            <a:pPr lvl="1"/>
            <a:r>
              <a:rPr lang="hu-HU" noProof="0" dirty="0"/>
              <a:t>A folyamat az állományon milyen műveleteket végezhet</a:t>
            </a:r>
          </a:p>
          <a:p>
            <a:r>
              <a:rPr lang="hu-HU" noProof="0" dirty="0"/>
              <a:t>Osztott kezeléssel kapcsolatos információk</a:t>
            </a:r>
          </a:p>
          <a:p>
            <a:pPr lvl="1"/>
            <a:r>
              <a:rPr lang="hu-HU" noProof="0" dirty="0"/>
              <a:t>Hány folyamat használja egyidejűleg</a:t>
            </a:r>
          </a:p>
          <a:p>
            <a:pPr lvl="1"/>
            <a:r>
              <a:rPr lang="hu-HU" noProof="0" dirty="0"/>
              <a:t>Kölcsönös kizárást milyen módon kell biztosítani</a:t>
            </a:r>
          </a:p>
          <a:p>
            <a:pPr lvl="1"/>
            <a:r>
              <a:rPr lang="hu-HU" noProof="0" dirty="0"/>
              <a:t>Várakozó folyamatok listája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0C69B-8B2B-4989-8FE6-B37E20BEC60A}" type="slidenum">
              <a:rPr lang="hu-HU"/>
              <a:pPr/>
              <a:t>53</a:t>
            </a:fld>
            <a:endParaRPr lang="hu-HU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 noProof="0" dirty="0"/>
              <a:t>Állományok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noProof="0" dirty="0"/>
              <a:t>Könyvtár hierarchia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A könyvtárak hierarchiája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Az összes állomány egy könyvtárban való tárolása az állományok nagy száma miatt nem célszerű</a:t>
            </a:r>
          </a:p>
          <a:p>
            <a:r>
              <a:rPr lang="hu-HU" noProof="0" dirty="0"/>
              <a:t>A könyvtárakat az operációs rendszer hierarchiába szervezi</a:t>
            </a:r>
          </a:p>
          <a:p>
            <a:pPr lvl="1"/>
            <a:r>
              <a:rPr lang="hu-HU" noProof="0" dirty="0"/>
              <a:t>Kétszintű könyvtárszerkezet</a:t>
            </a:r>
          </a:p>
          <a:p>
            <a:pPr lvl="1"/>
            <a:r>
              <a:rPr lang="hu-HU" noProof="0" dirty="0"/>
              <a:t>Fa szerkezet</a:t>
            </a:r>
          </a:p>
          <a:p>
            <a:pPr lvl="1"/>
            <a:r>
              <a:rPr lang="hu-HU" noProof="0" dirty="0"/>
              <a:t>Körmentes irányított gráf</a:t>
            </a:r>
          </a:p>
          <a:p>
            <a:pPr lvl="1"/>
            <a:r>
              <a:rPr lang="hu-HU" noProof="0" dirty="0"/>
              <a:t>Általános gráf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BC825-7F66-4852-8EF0-22F09CFD282D}" type="slidenum">
              <a:rPr lang="hu-HU"/>
              <a:pPr/>
              <a:t>55</a:t>
            </a:fld>
            <a:endParaRPr lang="hu-HU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Kétszintű könyvtárszerkezet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Az egyes felhasználóknak saját könyvtáruk van</a:t>
            </a:r>
          </a:p>
          <a:p>
            <a:r>
              <a:rPr lang="hu-HU" noProof="0" dirty="0"/>
              <a:t>Problémák</a:t>
            </a:r>
          </a:p>
          <a:p>
            <a:pPr lvl="1"/>
            <a:r>
              <a:rPr lang="hu-HU" noProof="0" dirty="0"/>
              <a:t>Más felhasználók állományait is használni akarjuk</a:t>
            </a:r>
          </a:p>
          <a:p>
            <a:pPr lvl="1"/>
            <a:r>
              <a:rPr lang="hu-HU" noProof="0" dirty="0"/>
              <a:t>Az operációs rendszerhez tartozó állományokat is használni akarjuk</a:t>
            </a:r>
          </a:p>
          <a:p>
            <a:pPr lvl="2"/>
            <a:r>
              <a:rPr lang="hu-HU" noProof="0" dirty="0"/>
              <a:t>Egy speciális „felhasználói” könyvtárban vannak</a:t>
            </a:r>
          </a:p>
          <a:p>
            <a:pPr lvl="2"/>
            <a:r>
              <a:rPr lang="hu-HU" noProof="0" dirty="0"/>
              <a:t>Az operációs rendszer egy program elindításakor a rendszerkönyvtárban is keres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D2FD4-2D39-42F0-BEF9-D37C056FAAF0}" type="slidenum">
              <a:rPr lang="hu-HU"/>
              <a:pPr/>
              <a:t>56</a:t>
            </a:fld>
            <a:endParaRPr lang="hu-HU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Faszerkezet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Egy könyvtár nem csak állományokat, hanem könyvtárakat is tartalmazhat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473B-7D4B-45FE-AD36-E08F16146562}" type="slidenum">
              <a:rPr lang="hu-HU"/>
              <a:pPr/>
              <a:t>57</a:t>
            </a:fld>
            <a:endParaRPr lang="hu-HU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Faszerkezet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lnSpcReduction="10000"/>
          </a:bodyPr>
          <a:lstStyle/>
          <a:p>
            <a:r>
              <a:rPr lang="hu-HU" noProof="0" dirty="0"/>
              <a:t>Fogalmak</a:t>
            </a:r>
          </a:p>
          <a:p>
            <a:pPr lvl="1"/>
            <a:r>
              <a:rPr lang="hu-HU" noProof="0" dirty="0"/>
              <a:t>Aktuális könyvtár (</a:t>
            </a:r>
            <a:r>
              <a:rPr lang="hu-HU" noProof="0" dirty="0" err="1"/>
              <a:t>current</a:t>
            </a:r>
            <a:r>
              <a:rPr lang="hu-HU" noProof="0" dirty="0"/>
              <a:t> </a:t>
            </a:r>
            <a:r>
              <a:rPr lang="hu-HU" noProof="0" dirty="0" err="1"/>
              <a:t>directory</a:t>
            </a:r>
            <a:r>
              <a:rPr lang="hu-HU" noProof="0" dirty="0"/>
              <a:t>)</a:t>
            </a:r>
          </a:p>
          <a:p>
            <a:pPr lvl="2"/>
            <a:r>
              <a:rPr lang="hu-HU" noProof="0" dirty="0"/>
              <a:t>Folyamatonként különbözhet</a:t>
            </a:r>
          </a:p>
          <a:p>
            <a:pPr lvl="1"/>
            <a:r>
              <a:rPr lang="hu-HU" noProof="0" dirty="0"/>
              <a:t>Gyökér könyvtár (</a:t>
            </a:r>
            <a:r>
              <a:rPr lang="hu-HU" noProof="0" dirty="0" err="1"/>
              <a:t>root</a:t>
            </a:r>
            <a:r>
              <a:rPr lang="hu-HU" noProof="0" dirty="0"/>
              <a:t> </a:t>
            </a:r>
            <a:r>
              <a:rPr lang="hu-HU" noProof="0" dirty="0" err="1"/>
              <a:t>directory</a:t>
            </a:r>
            <a:r>
              <a:rPr lang="hu-HU" noProof="0" dirty="0"/>
              <a:t>)</a:t>
            </a:r>
          </a:p>
          <a:p>
            <a:pPr lvl="2"/>
            <a:r>
              <a:rPr lang="hu-HU" noProof="0" dirty="0"/>
              <a:t>A hierarchia kiinduló pontja</a:t>
            </a:r>
          </a:p>
          <a:p>
            <a:pPr lvl="1"/>
            <a:r>
              <a:rPr lang="hu-HU" noProof="0" dirty="0"/>
              <a:t>Elérési út (</a:t>
            </a:r>
            <a:r>
              <a:rPr lang="hu-HU" noProof="0" dirty="0" err="1"/>
              <a:t>path</a:t>
            </a:r>
            <a:r>
              <a:rPr lang="hu-HU" noProof="0" dirty="0"/>
              <a:t>)</a:t>
            </a:r>
          </a:p>
          <a:p>
            <a:pPr lvl="2"/>
            <a:r>
              <a:rPr lang="hu-HU" noProof="0" dirty="0"/>
              <a:t>A gyökértől az aktuális könyvtárig vezető „útvonal”</a:t>
            </a:r>
          </a:p>
          <a:p>
            <a:pPr lvl="2"/>
            <a:r>
              <a:rPr lang="hu-HU" noProof="0" dirty="0"/>
              <a:t>Egyetlen elérési út van</a:t>
            </a:r>
          </a:p>
          <a:p>
            <a:pPr lvl="1"/>
            <a:r>
              <a:rPr lang="hu-HU" noProof="0" dirty="0"/>
              <a:t>Keresési utak (</a:t>
            </a:r>
            <a:r>
              <a:rPr lang="hu-HU" noProof="0" dirty="0" err="1"/>
              <a:t>search</a:t>
            </a:r>
            <a:r>
              <a:rPr lang="hu-HU" noProof="0" dirty="0"/>
              <a:t> </a:t>
            </a:r>
            <a:r>
              <a:rPr lang="hu-HU" noProof="0" dirty="0" err="1"/>
              <a:t>path</a:t>
            </a:r>
            <a:r>
              <a:rPr lang="hu-HU" noProof="0" dirty="0"/>
              <a:t>)</a:t>
            </a:r>
          </a:p>
          <a:p>
            <a:pPr lvl="2"/>
            <a:r>
              <a:rPr lang="hu-HU" noProof="0" dirty="0"/>
              <a:t>A nem az aktuális könyvtárban lévő állományt melyik könyvtárban keresi még a rendszer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9473B-7D4B-45FE-AD36-E08F16146562}" type="slidenum">
              <a:rPr lang="hu-HU"/>
              <a:pPr/>
              <a:t>58</a:t>
            </a:fld>
            <a:endParaRPr lang="hu-HU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Körmentes irányított gráf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A faszerkezet is körmentes irányított gráf</a:t>
            </a:r>
          </a:p>
          <a:p>
            <a:r>
              <a:rPr lang="hu-HU" noProof="0" dirty="0"/>
              <a:t>Lehetnek linkek (hivatkozások) is a hierarchiában</a:t>
            </a:r>
          </a:p>
          <a:p>
            <a:r>
              <a:rPr lang="hu-HU" noProof="0" dirty="0"/>
              <a:t>Linkek mentén viszont nem lehet kör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1B28D-A22A-42C0-8D7F-9575EB857697}" type="slidenum">
              <a:rPr lang="hu-HU"/>
              <a:pPr/>
              <a:t>59</a:t>
            </a:fld>
            <a:endParaRPr lang="hu-H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Az állománykezelő feladatai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Információátvitel az állományok és a folyamatok tárterülete között</a:t>
            </a:r>
          </a:p>
          <a:p>
            <a:r>
              <a:rPr lang="hu-HU" noProof="0" dirty="0"/>
              <a:t>Műveletek állományokon és könyvtárakon</a:t>
            </a:r>
          </a:p>
          <a:p>
            <a:r>
              <a:rPr lang="hu-HU" noProof="0" dirty="0"/>
              <a:t>Osztott állománykezelés vezérlése</a:t>
            </a:r>
          </a:p>
          <a:p>
            <a:pPr lvl="1"/>
            <a:r>
              <a:rPr lang="hu-HU" noProof="0" dirty="0"/>
              <a:t>Egyszerre több folyamat használja ugyanazt az állományt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32A48-38FA-4557-8FB0-3867DB3B50F1}" type="slidenum">
              <a:rPr lang="hu-HU"/>
              <a:pPr/>
              <a:t>6</a:t>
            </a:fld>
            <a:endParaRPr lang="hu-HU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Körmentes irányított gráf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Link lehet</a:t>
            </a:r>
          </a:p>
          <a:p>
            <a:pPr lvl="1"/>
            <a:r>
              <a:rPr lang="hu-HU" noProof="0" dirty="0"/>
              <a:t>Fizikai</a:t>
            </a:r>
          </a:p>
          <a:p>
            <a:pPr lvl="2"/>
            <a:r>
              <a:rPr lang="hu-HU" noProof="0" dirty="0"/>
              <a:t>Az állomány leíró információkat megismételjük</a:t>
            </a:r>
          </a:p>
          <a:p>
            <a:pPr lvl="3"/>
            <a:r>
              <a:rPr lang="hu-HU" noProof="0" dirty="0"/>
              <a:t>Például: </a:t>
            </a:r>
            <a:r>
              <a:rPr lang="hu-HU" noProof="0" dirty="0" err="1"/>
              <a:t>UNIX-nál</a:t>
            </a:r>
            <a:r>
              <a:rPr lang="hu-HU" noProof="0" dirty="0"/>
              <a:t> ugyanarra a kötet-nyilvántartás bejegyzésre hivatkozunk</a:t>
            </a:r>
          </a:p>
          <a:p>
            <a:pPr lvl="1"/>
            <a:r>
              <a:rPr lang="hu-HU" noProof="0" dirty="0"/>
              <a:t>Logikai (szimbolikus)</a:t>
            </a:r>
          </a:p>
          <a:p>
            <a:pPr lvl="2"/>
            <a:r>
              <a:rPr lang="hu-HU" noProof="0" dirty="0"/>
              <a:t>A nyilvántartás bejegyzésben az állományhoz tartozó elérési utat tároljuk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1B28D-A22A-42C0-8D7F-9575EB857697}" type="slidenum">
              <a:rPr lang="hu-HU"/>
              <a:pPr/>
              <a:t>60</a:t>
            </a:fld>
            <a:endParaRPr lang="hu-HU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Körmentes irányított gráf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Problémák</a:t>
            </a:r>
          </a:p>
          <a:p>
            <a:pPr lvl="1"/>
            <a:r>
              <a:rPr lang="hu-HU" noProof="0" dirty="0"/>
              <a:t>Egy állományhoz több elérési út tartozik </a:t>
            </a:r>
          </a:p>
          <a:p>
            <a:pPr lvl="2"/>
            <a:r>
              <a:rPr lang="hu-HU" noProof="0" dirty="0"/>
              <a:t>Mentésnél, statisztikáknál, osztott elérésnél csak egy útvonalat kell figyelembe venni</a:t>
            </a:r>
          </a:p>
          <a:p>
            <a:pPr lvl="1"/>
            <a:r>
              <a:rPr lang="hu-HU" noProof="0" dirty="0"/>
              <a:t>Mikor kell egy állományt törölni?</a:t>
            </a:r>
          </a:p>
          <a:p>
            <a:pPr lvl="2"/>
            <a:r>
              <a:rPr lang="hu-HU" noProof="0" dirty="0"/>
              <a:t>Bármelyik hivatkozásnál való törlésnél</a:t>
            </a:r>
          </a:p>
          <a:p>
            <a:pPr lvl="2"/>
            <a:r>
              <a:rPr lang="hu-HU" noProof="0" dirty="0"/>
              <a:t>Ha ez volt az utolsó hivatkozás</a:t>
            </a:r>
          </a:p>
          <a:p>
            <a:pPr lvl="1"/>
            <a:r>
              <a:rPr lang="hu-HU" noProof="0" dirty="0"/>
              <a:t>Szimbolikus linknél az egy állományra hivatkozások számát nehéz meghatározni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DD4DE-A5B9-4C59-BABD-03B16B67E16F}" type="slidenum">
              <a:rPr lang="hu-HU"/>
              <a:pPr/>
              <a:t>61</a:t>
            </a:fld>
            <a:endParaRPr lang="hu-HU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Általános gráf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hu-HU" noProof="0" dirty="0"/>
              <a:t>Kör lehetséges</a:t>
            </a:r>
          </a:p>
          <a:p>
            <a:r>
              <a:rPr lang="hu-HU" noProof="0" dirty="0"/>
              <a:t>Csak probléma van vele</a:t>
            </a:r>
          </a:p>
          <a:p>
            <a:pPr lvl="1"/>
            <a:r>
              <a:rPr lang="hu-HU" noProof="0" dirty="0"/>
              <a:t>Keresésnél végtelen ciklus lehet</a:t>
            </a:r>
          </a:p>
          <a:p>
            <a:pPr lvl="1"/>
            <a:r>
              <a:rPr lang="hu-HU" noProof="0" dirty="0"/>
              <a:t>Egy törléssel teljes hurok a „levegőben lógva” maradhat </a:t>
            </a:r>
          </a:p>
          <a:p>
            <a:r>
              <a:rPr lang="hu-HU" noProof="0" dirty="0"/>
              <a:t>Körmentes irányított gráfokból könnyen létrejöhetnek, ha az operációs rendszer nem ellenőrzi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91D26-EDEC-468A-8B7D-B7BFEADCC832}" type="slidenum">
              <a:rPr lang="hu-HU"/>
              <a:pPr/>
              <a:t>62</a:t>
            </a:fld>
            <a:endParaRPr lang="hu-HU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 noProof="0" dirty="0"/>
              <a:t>Állományok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noProof="0" dirty="0"/>
              <a:t>Műveltek állományokon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Műveletek állományokon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92500"/>
          </a:bodyPr>
          <a:lstStyle/>
          <a:p>
            <a:r>
              <a:rPr lang="hu-HU" noProof="0" dirty="0"/>
              <a:t>Állomány megnyitása (</a:t>
            </a:r>
            <a:r>
              <a:rPr lang="hu-HU" noProof="0" dirty="0" err="1"/>
              <a:t>open</a:t>
            </a:r>
            <a:r>
              <a:rPr lang="hu-HU" noProof="0" dirty="0"/>
              <a:t>)</a:t>
            </a:r>
          </a:p>
          <a:p>
            <a:pPr lvl="1"/>
            <a:r>
              <a:rPr lang="hu-HU" noProof="0" dirty="0"/>
              <a:t>Szerepe</a:t>
            </a:r>
          </a:p>
          <a:p>
            <a:pPr lvl="2"/>
            <a:r>
              <a:rPr lang="hu-HU" noProof="0" dirty="0"/>
              <a:t>Állomány megkeresése, fizikai elhelyezkedés meghatározása</a:t>
            </a:r>
          </a:p>
          <a:p>
            <a:pPr lvl="2"/>
            <a:r>
              <a:rPr lang="hu-HU" noProof="0" dirty="0"/>
              <a:t>Hozzáférési jogosultságok ellenőrzése</a:t>
            </a:r>
          </a:p>
          <a:p>
            <a:pPr lvl="2"/>
            <a:r>
              <a:rPr lang="hu-HU" noProof="0" dirty="0"/>
              <a:t>Az elvégezendő műveletek megadása</a:t>
            </a:r>
          </a:p>
          <a:p>
            <a:pPr lvl="2"/>
            <a:r>
              <a:rPr lang="hu-HU" noProof="0" dirty="0"/>
              <a:t>Osztott állománykezelés szabályozása</a:t>
            </a:r>
          </a:p>
          <a:p>
            <a:pPr lvl="2"/>
            <a:r>
              <a:rPr lang="hu-HU" noProof="0" dirty="0"/>
              <a:t>Soros hozzáférés pozíciójának beállítása</a:t>
            </a:r>
          </a:p>
          <a:p>
            <a:pPr lvl="1"/>
            <a:r>
              <a:rPr lang="hu-HU" noProof="0" dirty="0"/>
              <a:t>Nem kell az állományt mindig megkeresni</a:t>
            </a:r>
          </a:p>
          <a:p>
            <a:pPr lvl="1"/>
            <a:r>
              <a:rPr lang="hu-HU" noProof="0" dirty="0"/>
              <a:t>Az operációs rendszer sikeres megnyitás esetén felépít egy adatszerkezetet a központi tárban</a:t>
            </a:r>
          </a:p>
          <a:p>
            <a:pPr lvl="2"/>
            <a:r>
              <a:rPr lang="hu-HU" noProof="0" dirty="0"/>
              <a:t>Minden további művelet erre vonatkozik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47C79-6BD9-4580-A601-1391092E438B}" type="slidenum">
              <a:rPr lang="hu-HU"/>
              <a:pPr/>
              <a:t>64</a:t>
            </a:fld>
            <a:endParaRPr lang="hu-HU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Műveletek állományokon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noProof="0" dirty="0"/>
              <a:t>Állomány lezárása (</a:t>
            </a:r>
            <a:r>
              <a:rPr lang="hu-HU" noProof="0" dirty="0" err="1"/>
              <a:t>close</a:t>
            </a:r>
            <a:r>
              <a:rPr lang="hu-HU" noProof="0" dirty="0"/>
              <a:t>)</a:t>
            </a:r>
          </a:p>
          <a:p>
            <a:pPr lvl="1"/>
            <a:r>
              <a:rPr lang="hu-HU" noProof="0" dirty="0"/>
              <a:t>Az átviteli műveletek befejezése</a:t>
            </a:r>
          </a:p>
          <a:p>
            <a:pPr lvl="2"/>
            <a:r>
              <a:rPr lang="hu-HU" noProof="0" dirty="0"/>
              <a:t>Puffer esetén a ki nem írt információ kiírása</a:t>
            </a:r>
          </a:p>
          <a:p>
            <a:pPr lvl="2"/>
            <a:r>
              <a:rPr lang="hu-HU" noProof="0" dirty="0"/>
              <a:t>Osztott állománykezelésnél az állomány felszabadítása</a:t>
            </a:r>
          </a:p>
          <a:p>
            <a:r>
              <a:rPr lang="hu-HU" noProof="0" dirty="0"/>
              <a:t>Állomány végrehajtása (</a:t>
            </a:r>
            <a:r>
              <a:rPr lang="hu-HU" noProof="0" dirty="0" err="1"/>
              <a:t>execution</a:t>
            </a:r>
            <a:r>
              <a:rPr lang="hu-HU" noProof="0" dirty="0"/>
              <a:t>)</a:t>
            </a:r>
          </a:p>
          <a:p>
            <a:pPr lvl="1"/>
            <a:r>
              <a:rPr lang="hu-HU" noProof="0" dirty="0"/>
              <a:t>Az operációs rendszer létrehoz egy új folyamatot</a:t>
            </a:r>
          </a:p>
          <a:p>
            <a:pPr lvl="1"/>
            <a:r>
              <a:rPr lang="hu-HU" noProof="0" dirty="0"/>
              <a:t>A programállományt betölti a folyamat tárterületére és elindítja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FCC7D-7471-4CBC-9706-90767378DB93}" type="slidenum">
              <a:rPr lang="hu-HU"/>
              <a:pPr/>
              <a:t>65</a:t>
            </a:fld>
            <a:endParaRPr lang="hu-HU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Műveletek állományokon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Átvitel, írás, olvasás</a:t>
            </a:r>
          </a:p>
          <a:p>
            <a:pPr lvl="1"/>
            <a:r>
              <a:rPr lang="hu-HU" noProof="0" dirty="0"/>
              <a:t>Közvetlen átvitel esetén az információ címe szükséges</a:t>
            </a:r>
          </a:p>
          <a:p>
            <a:pPr lvl="1"/>
            <a:r>
              <a:rPr lang="hu-HU" noProof="0" dirty="0"/>
              <a:t>Soros hozzáférésnél az aktuális pozíciót a rendszer növeli és tárolja</a:t>
            </a:r>
          </a:p>
          <a:p>
            <a:pPr lvl="1"/>
            <a:r>
              <a:rPr lang="hu-HU" noProof="0" dirty="0"/>
              <a:t>Szimultán írás-olvasás esetén soros hozzáférésnél közös vagy több pozíció használata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01496-B744-4023-BA75-1AE5F5776733}" type="slidenum">
              <a:rPr lang="hu-HU"/>
              <a:pPr/>
              <a:t>66</a:t>
            </a:fld>
            <a:endParaRPr lang="hu-HU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Műveletek állományokon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Hozzáadás (</a:t>
            </a:r>
            <a:r>
              <a:rPr lang="hu-HU" noProof="0" dirty="0" err="1"/>
              <a:t>append</a:t>
            </a:r>
            <a:r>
              <a:rPr lang="hu-HU" noProof="0" dirty="0"/>
              <a:t>)</a:t>
            </a:r>
          </a:p>
          <a:p>
            <a:pPr lvl="1"/>
            <a:r>
              <a:rPr lang="hu-HU" noProof="0" dirty="0"/>
              <a:t>Az állomány végéhez új információt írunk</a:t>
            </a:r>
          </a:p>
          <a:p>
            <a:pPr lvl="1"/>
            <a:r>
              <a:rPr lang="hu-HU" noProof="0" dirty="0"/>
              <a:t>Az állomány mérete növekszik, esetlegesen új blokk lefoglalása</a:t>
            </a:r>
          </a:p>
          <a:p>
            <a:r>
              <a:rPr lang="hu-HU" noProof="0" dirty="0"/>
              <a:t>Pozícionálás</a:t>
            </a:r>
          </a:p>
          <a:p>
            <a:pPr lvl="1"/>
            <a:r>
              <a:rPr lang="hu-HU" noProof="0" dirty="0"/>
              <a:t>Soros hozzáférés esetén megadhatjuk az aktuális pozíciót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B01496-B744-4023-BA75-1AE5F5776733}" type="slidenum">
              <a:rPr lang="hu-HU"/>
              <a:pPr/>
              <a:t>67</a:t>
            </a:fld>
            <a:endParaRPr lang="hu-HU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 dirty="0"/>
              <a:t>Könyvtárra is hatással lévő műveletek állományokon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noProof="0" dirty="0"/>
              <a:t>Állomány létrehozása (</a:t>
            </a:r>
            <a:r>
              <a:rPr lang="hu-HU" noProof="0" dirty="0" err="1"/>
              <a:t>create</a:t>
            </a:r>
            <a:r>
              <a:rPr lang="hu-HU" noProof="0" dirty="0"/>
              <a:t>)</a:t>
            </a:r>
          </a:p>
          <a:p>
            <a:pPr lvl="1"/>
            <a:r>
              <a:rPr lang="hu-HU" noProof="0" dirty="0"/>
              <a:t>Új bejegyzés</a:t>
            </a:r>
          </a:p>
          <a:p>
            <a:pPr lvl="1"/>
            <a:r>
              <a:rPr lang="hu-HU" noProof="0" dirty="0"/>
              <a:t>Blokkok lefoglalása</a:t>
            </a:r>
          </a:p>
          <a:p>
            <a:r>
              <a:rPr lang="hu-HU" noProof="0" dirty="0"/>
              <a:t>Állomány törlése (</a:t>
            </a:r>
            <a:r>
              <a:rPr lang="hu-HU" noProof="0" dirty="0" err="1"/>
              <a:t>delete</a:t>
            </a:r>
            <a:r>
              <a:rPr lang="hu-HU" noProof="0" dirty="0"/>
              <a:t>)</a:t>
            </a:r>
          </a:p>
          <a:p>
            <a:pPr lvl="1"/>
            <a:r>
              <a:rPr lang="hu-HU" noProof="0" dirty="0"/>
              <a:t>Bejegyzés megszüntetése</a:t>
            </a:r>
          </a:p>
          <a:p>
            <a:pPr lvl="1"/>
            <a:r>
              <a:rPr lang="hu-HU" noProof="0" dirty="0"/>
              <a:t>Blokkok felszabadítása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7E452-3568-4B18-9066-0454B072805E}" type="slidenum">
              <a:rPr lang="hu-HU"/>
              <a:pPr/>
              <a:t>68</a:t>
            </a:fld>
            <a:endParaRPr lang="hu-HU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Műveletek könyvtárakon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Állomány attribútumának módosítása</a:t>
            </a:r>
          </a:p>
          <a:p>
            <a:pPr lvl="1"/>
            <a:r>
              <a:rPr lang="hu-HU" noProof="0" dirty="0"/>
              <a:t>Az állományhoz tartozó logikai információk megváltoztatása</a:t>
            </a:r>
          </a:p>
          <a:p>
            <a:r>
              <a:rPr lang="hu-HU" noProof="0" dirty="0"/>
              <a:t>Új könyvtár létrehozása</a:t>
            </a:r>
          </a:p>
          <a:p>
            <a:r>
              <a:rPr lang="hu-HU" noProof="0" dirty="0"/>
              <a:t>Könyvtár törlése</a:t>
            </a:r>
          </a:p>
          <a:p>
            <a:pPr lvl="1"/>
            <a:r>
              <a:rPr lang="hu-HU" noProof="0" dirty="0"/>
              <a:t>Mi történjen a könyvtár tartalmával</a:t>
            </a:r>
          </a:p>
          <a:p>
            <a:pPr lvl="2"/>
            <a:r>
              <a:rPr lang="hu-HU" noProof="0" dirty="0"/>
              <a:t>Csak akkor törölhető, ha üres</a:t>
            </a:r>
          </a:p>
          <a:p>
            <a:pPr lvl="2"/>
            <a:r>
              <a:rPr lang="hu-HU" noProof="0" dirty="0"/>
              <a:t>Törli a benne lévő állományokat</a:t>
            </a:r>
          </a:p>
          <a:p>
            <a:pPr lvl="2"/>
            <a:r>
              <a:rPr lang="hu-HU" noProof="0" dirty="0"/>
              <a:t>Rekurzívan törli a benne lévő könyvtárakat 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CBCD3-5A30-4476-88E1-31861C5C4FE2}" type="slidenum">
              <a:rPr lang="hu-HU" smtClean="0"/>
              <a:pPr/>
              <a:t>69</a:t>
            </a:fld>
            <a:endParaRPr lang="hu-H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Az állománykezelő feladatai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Állományokhoz való hozzáférés szabályozása</a:t>
            </a:r>
          </a:p>
          <a:p>
            <a:pPr lvl="1"/>
            <a:r>
              <a:rPr lang="hu-HU" noProof="0" dirty="0"/>
              <a:t>Az állományokon végezhető műveletek korlátozása</a:t>
            </a:r>
          </a:p>
          <a:p>
            <a:pPr lvl="1"/>
            <a:r>
              <a:rPr lang="hu-HU" noProof="0" dirty="0"/>
              <a:t>Információ védelme illetéktelen olvasások ellen</a:t>
            </a:r>
          </a:p>
          <a:p>
            <a:r>
              <a:rPr lang="hu-HU" noProof="0" dirty="0"/>
              <a:t>Tárolt információk védelme sérülések ellen, mentések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32A48-38FA-4557-8FB0-3867DB3B50F1}" type="slidenum">
              <a:rPr lang="hu-HU"/>
              <a:pPr/>
              <a:t>7</a:t>
            </a:fld>
            <a:endParaRPr lang="hu-HU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Műveletek könyvtárakon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Keresés</a:t>
            </a:r>
          </a:p>
          <a:p>
            <a:pPr lvl="1"/>
            <a:r>
              <a:rPr lang="hu-HU" noProof="0" dirty="0"/>
              <a:t>Egy névhez meg kell találni az állományt</a:t>
            </a:r>
          </a:p>
          <a:p>
            <a:pPr lvl="1"/>
            <a:r>
              <a:rPr lang="hu-HU" noProof="0" dirty="0"/>
              <a:t>A keresés típusa függ a nyilvántartás szerkezetétől</a:t>
            </a:r>
          </a:p>
          <a:p>
            <a:pPr lvl="2"/>
            <a:r>
              <a:rPr lang="hu-HU" noProof="0" dirty="0"/>
              <a:t>Rendezetlen keresés</a:t>
            </a:r>
          </a:p>
          <a:p>
            <a:pPr lvl="2"/>
            <a:r>
              <a:rPr lang="hu-HU" noProof="0" dirty="0"/>
              <a:t>Rendezett felező keresés</a:t>
            </a:r>
          </a:p>
          <a:p>
            <a:pPr lvl="2"/>
            <a:r>
              <a:rPr lang="hu-HU" noProof="0" dirty="0" err="1"/>
              <a:t>Hash</a:t>
            </a:r>
            <a:r>
              <a:rPr lang="hu-HU" noProof="0" dirty="0"/>
              <a:t> keresés</a:t>
            </a:r>
          </a:p>
          <a:p>
            <a:pPr lvl="1"/>
            <a:r>
              <a:rPr lang="hu-HU" noProof="0" dirty="0"/>
              <a:t>Könyvtárszerkezeten való keresésénél</a:t>
            </a:r>
          </a:p>
          <a:p>
            <a:pPr lvl="2"/>
            <a:r>
              <a:rPr lang="hu-HU" noProof="0" dirty="0"/>
              <a:t>A keresés bejárja a megadott elérési útvonalat</a:t>
            </a:r>
          </a:p>
          <a:p>
            <a:pPr lvl="2"/>
            <a:r>
              <a:rPr lang="hu-HU" noProof="0" dirty="0"/>
              <a:t>Sok lemezműveltet igényel →</a:t>
            </a:r>
            <a:r>
              <a:rPr lang="hu-HU" noProof="0" dirty="0">
                <a:sym typeface="Symbol" pitchFamily="18" charset="2"/>
              </a:rPr>
              <a:t> célszerű gyorsítani például </a:t>
            </a:r>
            <a:r>
              <a:rPr lang="hu-HU" noProof="0" dirty="0" err="1">
                <a:sym typeface="Symbol" pitchFamily="18" charset="2"/>
              </a:rPr>
              <a:t>hash</a:t>
            </a:r>
            <a:r>
              <a:rPr lang="hu-HU" noProof="0" dirty="0">
                <a:sym typeface="Symbol" pitchFamily="18" charset="2"/>
              </a:rPr>
              <a:t> táblákkal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BC56E-6B68-43A0-B73E-8FEA69BD569D}" type="slidenum">
              <a:rPr lang="hu-HU"/>
              <a:pPr/>
              <a:t>70</a:t>
            </a:fld>
            <a:endParaRPr lang="hu-HU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Műveletek könyvtárakon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Új bejegyzés létrehozása</a:t>
            </a:r>
          </a:p>
          <a:p>
            <a:pPr lvl="1"/>
            <a:r>
              <a:rPr lang="hu-HU" noProof="0" dirty="0"/>
              <a:t>A nyilvántartás méretének dinamikusan növekednie kell</a:t>
            </a:r>
          </a:p>
          <a:p>
            <a:pPr lvl="2"/>
            <a:r>
              <a:rPr lang="hu-HU" noProof="0" dirty="0"/>
              <a:t>Szükség esetén új blokkot kell lefoglalni</a:t>
            </a:r>
          </a:p>
          <a:p>
            <a:pPr lvl="1"/>
            <a:r>
              <a:rPr lang="hu-HU" noProof="0" dirty="0"/>
              <a:t>Rendezett nyilvántartás esetén a rendezettséget meg kell tartani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725A-C08E-46D8-B284-1737A8A55DDA}" type="slidenum">
              <a:rPr lang="hu-HU"/>
              <a:pPr/>
              <a:t>71</a:t>
            </a:fld>
            <a:endParaRPr lang="hu-HU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Műveletek könyvtárakon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Bejegyzés törlése</a:t>
            </a:r>
          </a:p>
          <a:p>
            <a:pPr lvl="1"/>
            <a:r>
              <a:rPr lang="hu-HU" noProof="0" dirty="0"/>
              <a:t>A bejegyzés törölt bejegyzéssel továbbra is a könyvtárban marad</a:t>
            </a:r>
          </a:p>
          <a:p>
            <a:pPr lvl="2"/>
            <a:r>
              <a:rPr lang="hu-HU" noProof="0" dirty="0"/>
              <a:t>Megkönnyíti a véletlenül törölt állományok visszaállítását</a:t>
            </a:r>
          </a:p>
          <a:p>
            <a:pPr lvl="1"/>
            <a:r>
              <a:rPr lang="hu-HU" noProof="0" dirty="0"/>
              <a:t>A törölt bejegyzés helyére előrejön egy létező</a:t>
            </a:r>
          </a:p>
          <a:p>
            <a:pPr lvl="1"/>
            <a:r>
              <a:rPr lang="hu-HU" noProof="0" dirty="0"/>
              <a:t>Rendezett nyilvántartás esetén a rendezettséget törlés esetén is meg kell tartani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F725A-C08E-46D8-B284-1737A8A55DDA}" type="slidenum">
              <a:rPr lang="hu-HU"/>
              <a:pPr/>
              <a:t>72</a:t>
            </a:fld>
            <a:endParaRPr lang="hu-HU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 noProof="0" dirty="0"/>
              <a:t>Állományok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noProof="0" dirty="0"/>
              <a:t>Osztott állománykezelés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Osztott állománykezelés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Az állomány felfogható olyan erőforrásnak, amelyet egyidejűleg több folyamat is használni akar</a:t>
            </a:r>
          </a:p>
          <a:p>
            <a:r>
              <a:rPr lang="hu-HU" noProof="0" dirty="0"/>
              <a:t>Csak olvasás esetén osztottan gond nélkül használható</a:t>
            </a:r>
          </a:p>
          <a:p>
            <a:r>
              <a:rPr lang="hu-HU" noProof="0" dirty="0"/>
              <a:t>Írás esetén kölcsönös kizárással kell védeni a folyamatot</a:t>
            </a:r>
          </a:p>
          <a:p>
            <a:pPr lvl="1"/>
            <a:r>
              <a:rPr lang="hu-HU" noProof="0" dirty="0"/>
              <a:t>Teljes állományra vonatkozó szabályozás (file </a:t>
            </a:r>
            <a:r>
              <a:rPr lang="hu-HU" noProof="0" dirty="0" err="1"/>
              <a:t>lock</a:t>
            </a:r>
            <a:r>
              <a:rPr lang="hu-HU" noProof="0" dirty="0"/>
              <a:t>)</a:t>
            </a:r>
          </a:p>
          <a:p>
            <a:pPr lvl="1"/>
            <a:r>
              <a:rPr lang="hu-HU" noProof="0" dirty="0"/>
              <a:t>Állomány részeire vonatkozó kizárás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F0582-D564-4FCB-8981-C7F7AC30F6A3}" type="slidenum">
              <a:rPr lang="hu-HU"/>
              <a:pPr/>
              <a:t>74</a:t>
            </a:fld>
            <a:endParaRPr lang="hu-HU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 dirty="0"/>
              <a:t>Teljes állományra vonatkozó szabályozás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Az állományt először megnyitó folyamat definiálja, hogy a későbbi megnyitási kérelmekből mit engedélyezhetünk</a:t>
            </a:r>
          </a:p>
          <a:p>
            <a:pPr lvl="1"/>
            <a:r>
              <a:rPr lang="hu-HU" noProof="0" dirty="0"/>
              <a:t>Kizárólagos használat</a:t>
            </a:r>
          </a:p>
          <a:p>
            <a:pPr lvl="2"/>
            <a:r>
              <a:rPr lang="hu-HU" noProof="0" dirty="0"/>
              <a:t>Több megnyitást nem engedünk</a:t>
            </a:r>
          </a:p>
          <a:p>
            <a:pPr lvl="1"/>
            <a:r>
              <a:rPr lang="hu-HU" noProof="0" dirty="0"/>
              <a:t>A többi folyamat csak olvashatja az állományt</a:t>
            </a:r>
          </a:p>
          <a:p>
            <a:pPr lvl="1"/>
            <a:r>
              <a:rPr lang="hu-HU" noProof="0" dirty="0"/>
              <a:t>Több folyamat is megnyithatja írási joggal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F54BB-9705-40C7-92C7-AC66EA868F3F}" type="slidenum">
              <a:rPr lang="hu-HU"/>
              <a:pPr/>
              <a:t>75</a:t>
            </a:fld>
            <a:endParaRPr lang="hu-HU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 dirty="0"/>
              <a:t>Teljes állományra vonatkozó szabályozás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Ha legalább egy folyamat írja az állományt, akkor meg kell adni, hogy az olvasó folyamatok mikor veszik észre a változást</a:t>
            </a:r>
          </a:p>
          <a:p>
            <a:pPr lvl="1"/>
            <a:r>
              <a:rPr lang="hu-HU" noProof="0" dirty="0"/>
              <a:t>Azonnal</a:t>
            </a:r>
          </a:p>
          <a:p>
            <a:pPr lvl="1"/>
            <a:r>
              <a:rPr lang="hu-HU" noProof="0" dirty="0"/>
              <a:t>Ha a folyamat lezárta az állományt</a:t>
            </a:r>
          </a:p>
          <a:p>
            <a:pPr lvl="2"/>
            <a:r>
              <a:rPr lang="hu-HU" noProof="0" dirty="0"/>
              <a:t>Addig a régi tartalmat látják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F54BB-9705-40C7-92C7-AC66EA868F3F}" type="slidenum">
              <a:rPr lang="hu-HU"/>
              <a:pPr/>
              <a:t>76</a:t>
            </a:fld>
            <a:endParaRPr lang="hu-HU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noProof="0" dirty="0"/>
              <a:t>Állomány részeire vonatkozó kizárás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Az egész állományra vonatkozó kizárás néha túlzottan óvatos</a:t>
            </a:r>
          </a:p>
          <a:p>
            <a:r>
              <a:rPr lang="hu-HU" noProof="0" dirty="0"/>
              <a:t>Az állományok belső szerkezete szerint a folyamatok az állománynak csak egy részét foglalják le</a:t>
            </a:r>
          </a:p>
          <a:p>
            <a:pPr lvl="1"/>
            <a:r>
              <a:rPr lang="hu-HU" noProof="0" dirty="0"/>
              <a:t>Az átvitel után a lefoglalt rekordokat felszabadítja</a:t>
            </a:r>
          </a:p>
          <a:p>
            <a:pPr lvl="1"/>
            <a:r>
              <a:rPr lang="hu-HU" noProof="0" dirty="0"/>
              <a:t>Kölcsönös kizárás csak a használt részekre</a:t>
            </a:r>
          </a:p>
          <a:p>
            <a:pPr lvl="1"/>
            <a:r>
              <a:rPr lang="hu-HU" noProof="0" dirty="0"/>
              <a:t>Felléphet a holtpont illetve a kiéheztetés veszélye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5DF9E-705F-4FDD-867F-264AD2C743B8}" type="slidenum">
              <a:rPr lang="hu-HU"/>
              <a:pPr/>
              <a:t>77</a:t>
            </a:fld>
            <a:endParaRPr lang="hu-HU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 noProof="0" dirty="0"/>
              <a:t>Állományok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noProof="0" dirty="0"/>
              <a:t>A hozzáférés szabályozása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A hozzáférés szabályozása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hu-HU" noProof="0" dirty="0"/>
              <a:t>Cél</a:t>
            </a:r>
          </a:p>
          <a:p>
            <a:pPr lvl="1"/>
            <a:r>
              <a:rPr lang="hu-HU" noProof="0" dirty="0"/>
              <a:t>Jogosulatlanok ne férjenek hozzá állományokhoz</a:t>
            </a:r>
          </a:p>
          <a:p>
            <a:pPr lvl="1"/>
            <a:r>
              <a:rPr lang="hu-HU" noProof="0" dirty="0"/>
              <a:t>Ne végezhessenek rajtuk bizonyos műveleteket</a:t>
            </a:r>
          </a:p>
          <a:p>
            <a:r>
              <a:rPr lang="hu-HU" noProof="0" dirty="0"/>
              <a:t>A jogokat a létrehozója, vagy speciális jogokkal rendelkező felhasználó definiálja</a:t>
            </a:r>
          </a:p>
          <a:p>
            <a:pPr lvl="1"/>
            <a:r>
              <a:rPr lang="hu-HU" noProof="0" dirty="0"/>
              <a:t>Az állományokat folyamatok hozzák létre, a létrehozó az a felhasználó, aki a folyamatot elindította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6079F-8B1A-41ED-8150-4BCFEB78E33D}" type="slidenum">
              <a:rPr lang="hu-HU"/>
              <a:pPr/>
              <a:t>79</a:t>
            </a:fld>
            <a:endParaRPr lang="hu-H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Az állománykezelő rétegei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A perifériát (</a:t>
            </a:r>
            <a:r>
              <a:rPr lang="hu-HU" noProof="0" dirty="0" err="1"/>
              <a:t>device</a:t>
            </a:r>
            <a:r>
              <a:rPr lang="hu-HU" noProof="0" dirty="0"/>
              <a:t>) közvetlenül kezelő perifériameghajtó (</a:t>
            </a:r>
            <a:r>
              <a:rPr lang="hu-HU" noProof="0" dirty="0" err="1"/>
              <a:t>device</a:t>
            </a:r>
            <a:r>
              <a:rPr lang="hu-HU" noProof="0" dirty="0"/>
              <a:t> driver)</a:t>
            </a:r>
          </a:p>
          <a:p>
            <a:pPr lvl="1"/>
            <a:r>
              <a:rPr lang="hu-HU" noProof="0" dirty="0"/>
              <a:t>Feladata a memória és a periféria közötti átvitel megvalósítása</a:t>
            </a:r>
          </a:p>
          <a:p>
            <a:pPr lvl="1"/>
            <a:r>
              <a:rPr lang="hu-HU" noProof="0" dirty="0"/>
              <a:t>Átvitelt kezdeményező, megszakítást kezelő eljárások</a:t>
            </a:r>
          </a:p>
          <a:p>
            <a:r>
              <a:rPr lang="hu-HU" noProof="0" dirty="0"/>
              <a:t>Elemi átviteli műveletek rétege</a:t>
            </a:r>
          </a:p>
          <a:p>
            <a:pPr lvl="1"/>
            <a:r>
              <a:rPr lang="hu-HU" noProof="0" dirty="0"/>
              <a:t>A lineáris címzésű blokkok átvitele, átmeneti tárolása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847F-90D6-46C3-BB80-35121F9B66A2}" type="slidenum">
              <a:rPr lang="hu-HU"/>
              <a:pPr/>
              <a:t>8</a:t>
            </a:fld>
            <a:endParaRPr lang="hu-HU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Tipikus jogosultságok</a:t>
            </a:r>
          </a:p>
        </p:txBody>
      </p:sp>
      <p:sp>
        <p:nvSpPr>
          <p:cNvPr id="61444" name="Rectangle 4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hu-HU" sz="3200" noProof="0" dirty="0"/>
              <a:t>Állományokra</a:t>
            </a:r>
          </a:p>
          <a:p>
            <a:pPr lvl="1"/>
            <a:r>
              <a:rPr lang="hu-HU" sz="2800" noProof="0" dirty="0"/>
              <a:t>Írás</a:t>
            </a:r>
          </a:p>
          <a:p>
            <a:pPr lvl="1"/>
            <a:r>
              <a:rPr lang="hu-HU" sz="2800" noProof="0" dirty="0"/>
              <a:t>Olvasás</a:t>
            </a:r>
          </a:p>
          <a:p>
            <a:pPr lvl="1"/>
            <a:r>
              <a:rPr lang="hu-HU" sz="2800" noProof="0" dirty="0"/>
              <a:t>Végrehajtás</a:t>
            </a:r>
          </a:p>
          <a:p>
            <a:pPr lvl="1"/>
            <a:r>
              <a:rPr lang="hu-HU" sz="2800" noProof="0" dirty="0"/>
              <a:t>Hozzáírás</a:t>
            </a:r>
          </a:p>
          <a:p>
            <a:pPr lvl="1"/>
            <a:r>
              <a:rPr lang="hu-HU" sz="2800" noProof="0" dirty="0"/>
              <a:t>Törlés</a:t>
            </a:r>
          </a:p>
        </p:txBody>
      </p:sp>
      <p:sp>
        <p:nvSpPr>
          <p:cNvPr id="61445" name="Rectangle 5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hu-HU" sz="3200" noProof="0" dirty="0"/>
              <a:t>Könyvtárakra</a:t>
            </a:r>
          </a:p>
          <a:p>
            <a:pPr lvl="1"/>
            <a:r>
              <a:rPr lang="hu-HU" sz="2800" noProof="0" dirty="0"/>
              <a:t>Könyvtár módosítása</a:t>
            </a:r>
          </a:p>
          <a:p>
            <a:pPr lvl="1"/>
            <a:r>
              <a:rPr lang="hu-HU" sz="2800" noProof="0" dirty="0"/>
              <a:t>Listázás</a:t>
            </a:r>
          </a:p>
          <a:p>
            <a:pPr lvl="1"/>
            <a:r>
              <a:rPr lang="hu-HU" sz="2800" noProof="0" dirty="0"/>
              <a:t>Keresés</a:t>
            </a:r>
          </a:p>
          <a:p>
            <a:pPr lvl="1"/>
            <a:r>
              <a:rPr lang="hu-HU" sz="2800" noProof="0" dirty="0"/>
              <a:t>Új állomány létrehozása</a:t>
            </a:r>
          </a:p>
          <a:p>
            <a:pPr lvl="1"/>
            <a:r>
              <a:rPr lang="hu-HU" sz="2800" noProof="0" dirty="0"/>
              <a:t>Könyvtár törlése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EB6B94-8231-4EE9-9E6F-B4720827903E}" type="slidenum">
              <a:rPr lang="hu-HU"/>
              <a:pPr/>
              <a:t>80</a:t>
            </a:fld>
            <a:endParaRPr lang="hu-HU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Jogosultságok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Jogosultság tartozhat</a:t>
            </a:r>
          </a:p>
          <a:p>
            <a:pPr lvl="1"/>
            <a:r>
              <a:rPr lang="hu-HU" noProof="0" dirty="0"/>
              <a:t>Állományokhoz</a:t>
            </a:r>
          </a:p>
          <a:p>
            <a:pPr lvl="1"/>
            <a:r>
              <a:rPr lang="hu-HU" noProof="0" dirty="0"/>
              <a:t>Elérési útvonalhoz </a:t>
            </a:r>
          </a:p>
          <a:p>
            <a:pPr lvl="2"/>
            <a:r>
              <a:rPr lang="hu-HU" noProof="0" dirty="0"/>
              <a:t>Különböző elérésekhez más-más jogosultságok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6835-8F3A-4AD9-9268-A5F4C000241F}" type="slidenum">
              <a:rPr lang="hu-HU"/>
              <a:pPr/>
              <a:t>81</a:t>
            </a:fld>
            <a:endParaRPr lang="hu-HU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 noProof="0" dirty="0"/>
              <a:t>Jogosultságok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Jogosultság definiálható</a:t>
            </a:r>
          </a:p>
          <a:p>
            <a:pPr lvl="1"/>
            <a:r>
              <a:rPr lang="hu-HU" noProof="0" dirty="0"/>
              <a:t>Felhasználónként</a:t>
            </a:r>
          </a:p>
          <a:p>
            <a:pPr lvl="1"/>
            <a:r>
              <a:rPr lang="hu-HU" noProof="0" dirty="0"/>
              <a:t>Felhasználói csoportonként</a:t>
            </a:r>
          </a:p>
          <a:p>
            <a:pPr lvl="2"/>
            <a:r>
              <a:rPr lang="hu-HU" noProof="0" dirty="0"/>
              <a:t>Csoportok lehetnek</a:t>
            </a:r>
          </a:p>
          <a:p>
            <a:pPr lvl="3"/>
            <a:r>
              <a:rPr lang="hu-HU" noProof="0" dirty="0"/>
              <a:t>Operációs rendszer</a:t>
            </a:r>
          </a:p>
          <a:p>
            <a:pPr lvl="3"/>
            <a:r>
              <a:rPr lang="hu-HU" noProof="0" dirty="0"/>
              <a:t>Rendszergazda</a:t>
            </a:r>
          </a:p>
          <a:p>
            <a:pPr lvl="3"/>
            <a:r>
              <a:rPr lang="hu-HU" noProof="0" dirty="0"/>
              <a:t>Tulajdonos</a:t>
            </a:r>
          </a:p>
          <a:p>
            <a:pPr lvl="3"/>
            <a:r>
              <a:rPr lang="hu-HU" noProof="0" dirty="0"/>
              <a:t>Adott csoport</a:t>
            </a:r>
          </a:p>
          <a:p>
            <a:pPr lvl="3"/>
            <a:r>
              <a:rPr lang="hu-HU" noProof="0" dirty="0"/>
              <a:t>Bárki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66835-8F3A-4AD9-9268-A5F4C000241F}" type="slidenum">
              <a:rPr lang="hu-HU"/>
              <a:pPr/>
              <a:t>82</a:t>
            </a:fld>
            <a:endParaRPr lang="hu-H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Az állománykezelő rétegei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noProof="0" dirty="0"/>
              <a:t>Állományszervezés rétege</a:t>
            </a:r>
          </a:p>
          <a:p>
            <a:pPr lvl="1"/>
            <a:r>
              <a:rPr lang="hu-HU" noProof="0" dirty="0"/>
              <a:t>Háttértár szabad blokkjainak, illetve az állományhoz tartozó blokkoknak a szervezése</a:t>
            </a:r>
          </a:p>
          <a:p>
            <a:r>
              <a:rPr lang="hu-HU" noProof="0" dirty="0"/>
              <a:t>Logikai állományszervezés</a:t>
            </a:r>
          </a:p>
          <a:p>
            <a:pPr lvl="1"/>
            <a:r>
              <a:rPr lang="hu-HU" noProof="0" dirty="0"/>
              <a:t>Kezeli a nyilvántartások szerkezetét</a:t>
            </a:r>
          </a:p>
          <a:p>
            <a:pPr lvl="1"/>
            <a:r>
              <a:rPr lang="hu-HU" noProof="0" dirty="0"/>
              <a:t>Azonosító alapján megtalálja az állományt</a:t>
            </a:r>
          </a:p>
          <a:p>
            <a:pPr lvl="1"/>
            <a:r>
              <a:rPr lang="hu-HU" noProof="0" dirty="0"/>
              <a:t>Szabályozza az állományszintű átvitelt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847F-90D6-46C3-BB80-35121F9B66A2}" type="slidenum">
              <a:rPr lang="hu-HU"/>
              <a:pPr/>
              <a:t>9</a:t>
            </a:fld>
            <a:endParaRPr lang="hu-H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E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PEN</Template>
  <TotalTime>727</TotalTime>
  <Words>2335</Words>
  <Application>Microsoft Office PowerPoint</Application>
  <PresentationFormat>On-screen Show (4:3)</PresentationFormat>
  <Paragraphs>527</Paragraphs>
  <Slides>82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82</vt:i4>
      </vt:variant>
    </vt:vector>
  </HeadingPairs>
  <TitlesOfParts>
    <vt:vector size="86" baseType="lpstr">
      <vt:lpstr>Arial</vt:lpstr>
      <vt:lpstr>Calibri</vt:lpstr>
      <vt:lpstr>Cambria Math</vt:lpstr>
      <vt:lpstr>PEN</vt:lpstr>
      <vt:lpstr>Operációs rendszerek</vt:lpstr>
      <vt:lpstr>Tartalom</vt:lpstr>
      <vt:lpstr>Állomány (file)</vt:lpstr>
      <vt:lpstr>Állomány (file)</vt:lpstr>
      <vt:lpstr>Könyvtár (directory, folder)</vt:lpstr>
      <vt:lpstr>Az állománykezelő feladatai</vt:lpstr>
      <vt:lpstr>Az állománykezelő feladatai</vt:lpstr>
      <vt:lpstr>Az állománykezelő rétegei</vt:lpstr>
      <vt:lpstr>Az állománykezelő rétegei</vt:lpstr>
      <vt:lpstr>Állományok</vt:lpstr>
      <vt:lpstr>Az állományok tárolása lemezen</vt:lpstr>
      <vt:lpstr>Az állományok tárolása</vt:lpstr>
      <vt:lpstr>Szabad blokkok nyilvántartása</vt:lpstr>
      <vt:lpstr>Bittérkép</vt:lpstr>
      <vt:lpstr>Bittérkép</vt:lpstr>
      <vt:lpstr>Láncolt lista</vt:lpstr>
      <vt:lpstr>Láncolt lista</vt:lpstr>
      <vt:lpstr>Szabad helyek csoportjainak listája</vt:lpstr>
      <vt:lpstr>Szabad helyek csoportjainak listája</vt:lpstr>
      <vt:lpstr>Egybefüggő szabad területek nyilvántartása</vt:lpstr>
      <vt:lpstr>Egybefüggő szabad területek nyilvántartása</vt:lpstr>
      <vt:lpstr>Egybefüggő szabad területek nyilvántartása</vt:lpstr>
      <vt:lpstr>Az állományok tárolása</vt:lpstr>
      <vt:lpstr>A lemez blokkjainak allokációja</vt:lpstr>
      <vt:lpstr>Folytonos terület allokációja</vt:lpstr>
      <vt:lpstr>Folytonos terület allokációja</vt:lpstr>
      <vt:lpstr>Folytonos terület allokációja</vt:lpstr>
      <vt:lpstr>Folytonos terület allokációja</vt:lpstr>
      <vt:lpstr>Láncolt tárolás</vt:lpstr>
      <vt:lpstr>Láncolt tárolás</vt:lpstr>
      <vt:lpstr>Láncolt tárolás</vt:lpstr>
      <vt:lpstr>Módosított láncolt tárolás</vt:lpstr>
      <vt:lpstr>FAT</vt:lpstr>
      <vt:lpstr>Indexelt tárolás</vt:lpstr>
      <vt:lpstr>Indexelt tárolás</vt:lpstr>
      <vt:lpstr>Indexelt tárolás</vt:lpstr>
      <vt:lpstr>Indexelt tárolás</vt:lpstr>
      <vt:lpstr>Kombinált módszerek</vt:lpstr>
      <vt:lpstr>Példa: UNIX</vt:lpstr>
      <vt:lpstr>Állományok</vt:lpstr>
      <vt:lpstr>Állomány belső szerkezete</vt:lpstr>
      <vt:lpstr>Állomány belső szerkezete</vt:lpstr>
      <vt:lpstr>Állomány belső szerkezete</vt:lpstr>
      <vt:lpstr>Hozzáférési módok</vt:lpstr>
      <vt:lpstr>Hozzáférési módok</vt:lpstr>
      <vt:lpstr>Indexelt, index-szekvenciális</vt:lpstr>
      <vt:lpstr>Állományok</vt:lpstr>
      <vt:lpstr>Könyvtárak</vt:lpstr>
      <vt:lpstr>Nyilvántartás bejegyzések</vt:lpstr>
      <vt:lpstr>Nyilvántartás bejegyzések</vt:lpstr>
      <vt:lpstr>Nyilvántartás bejegyzések</vt:lpstr>
      <vt:lpstr>Nyilvántartás bejegyzések</vt:lpstr>
      <vt:lpstr>Adatok a memóriában</vt:lpstr>
      <vt:lpstr>Állományok</vt:lpstr>
      <vt:lpstr>A könyvtárak hierarchiája</vt:lpstr>
      <vt:lpstr>Kétszintű könyvtárszerkezet</vt:lpstr>
      <vt:lpstr>Faszerkezet</vt:lpstr>
      <vt:lpstr>Faszerkezet</vt:lpstr>
      <vt:lpstr>Körmentes irányított gráf</vt:lpstr>
      <vt:lpstr>Körmentes irányított gráf</vt:lpstr>
      <vt:lpstr>Körmentes irányított gráf</vt:lpstr>
      <vt:lpstr>Általános gráf</vt:lpstr>
      <vt:lpstr>Állományok</vt:lpstr>
      <vt:lpstr>Műveletek állományokon</vt:lpstr>
      <vt:lpstr>Műveletek állományokon</vt:lpstr>
      <vt:lpstr>Műveletek állományokon</vt:lpstr>
      <vt:lpstr>Műveletek állományokon</vt:lpstr>
      <vt:lpstr>Könyvtárra is hatással lévő műveletek állományokon</vt:lpstr>
      <vt:lpstr>Műveletek könyvtárakon</vt:lpstr>
      <vt:lpstr>Műveletek könyvtárakon</vt:lpstr>
      <vt:lpstr>Műveletek könyvtárakon</vt:lpstr>
      <vt:lpstr>Műveletek könyvtárakon</vt:lpstr>
      <vt:lpstr>Állományok</vt:lpstr>
      <vt:lpstr>Osztott állománykezelés</vt:lpstr>
      <vt:lpstr>Teljes állományra vonatkozó szabályozás</vt:lpstr>
      <vt:lpstr>Teljes állományra vonatkozó szabályozás</vt:lpstr>
      <vt:lpstr>Állomány részeire vonatkozó kizárás</vt:lpstr>
      <vt:lpstr>Állományok</vt:lpstr>
      <vt:lpstr>A hozzáférés szabályozása</vt:lpstr>
      <vt:lpstr>Tipikus jogosultságok</vt:lpstr>
      <vt:lpstr>Jogosultságok</vt:lpstr>
      <vt:lpstr>Jogosultságok</vt:lpstr>
    </vt:vector>
  </TitlesOfParts>
  <Company>Pannon Egyetem Nagykanizsa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Operációs rendszerek 9. előadás</dc:title>
  <dc:subject>Állománykezelés</dc:subject>
  <dc:creator>Holczinger Tibor</dc:creator>
  <cp:lastModifiedBy>Tibor Holczinger</cp:lastModifiedBy>
  <cp:revision>154</cp:revision>
  <dcterms:created xsi:type="dcterms:W3CDTF">2007-06-07T07:03:28Z</dcterms:created>
  <dcterms:modified xsi:type="dcterms:W3CDTF">2019-04-09T19:20:57Z</dcterms:modified>
</cp:coreProperties>
</file>