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63"/>
  </p:notesMasterIdLst>
  <p:sldIdLst>
    <p:sldId id="256" r:id="rId2"/>
    <p:sldId id="257" r:id="rId3"/>
    <p:sldId id="258" r:id="rId4"/>
    <p:sldId id="308" r:id="rId5"/>
    <p:sldId id="259" r:id="rId6"/>
    <p:sldId id="288" r:id="rId7"/>
    <p:sldId id="260" r:id="rId8"/>
    <p:sldId id="302" r:id="rId9"/>
    <p:sldId id="289" r:id="rId10"/>
    <p:sldId id="303" r:id="rId11"/>
    <p:sldId id="287" r:id="rId12"/>
    <p:sldId id="261" r:id="rId13"/>
    <p:sldId id="290" r:id="rId14"/>
    <p:sldId id="262" r:id="rId15"/>
    <p:sldId id="263" r:id="rId16"/>
    <p:sldId id="264" r:id="rId17"/>
    <p:sldId id="297" r:id="rId18"/>
    <p:sldId id="291" r:id="rId19"/>
    <p:sldId id="265" r:id="rId20"/>
    <p:sldId id="298" r:id="rId21"/>
    <p:sldId id="292" r:id="rId22"/>
    <p:sldId id="293" r:id="rId23"/>
    <p:sldId id="266" r:id="rId24"/>
    <p:sldId id="267" r:id="rId25"/>
    <p:sldId id="268" r:id="rId26"/>
    <p:sldId id="286" r:id="rId27"/>
    <p:sldId id="269" r:id="rId28"/>
    <p:sldId id="304" r:id="rId29"/>
    <p:sldId id="294" r:id="rId30"/>
    <p:sldId id="307" r:id="rId31"/>
    <p:sldId id="270" r:id="rId32"/>
    <p:sldId id="305" r:id="rId33"/>
    <p:sldId id="271" r:id="rId34"/>
    <p:sldId id="306" r:id="rId35"/>
    <p:sldId id="272" r:id="rId36"/>
    <p:sldId id="273" r:id="rId37"/>
    <p:sldId id="299" r:id="rId38"/>
    <p:sldId id="284" r:id="rId39"/>
    <p:sldId id="274" r:id="rId40"/>
    <p:sldId id="275" r:id="rId41"/>
    <p:sldId id="276" r:id="rId42"/>
    <p:sldId id="314" r:id="rId43"/>
    <p:sldId id="315" r:id="rId44"/>
    <p:sldId id="316" r:id="rId45"/>
    <p:sldId id="295" r:id="rId46"/>
    <p:sldId id="296" r:id="rId47"/>
    <p:sldId id="277" r:id="rId48"/>
    <p:sldId id="278" r:id="rId49"/>
    <p:sldId id="300" r:id="rId50"/>
    <p:sldId id="318" r:id="rId51"/>
    <p:sldId id="309" r:id="rId52"/>
    <p:sldId id="310" r:id="rId53"/>
    <p:sldId id="311" r:id="rId54"/>
    <p:sldId id="282" r:id="rId55"/>
    <p:sldId id="312" r:id="rId56"/>
    <p:sldId id="313" r:id="rId57"/>
    <p:sldId id="279" r:id="rId58"/>
    <p:sldId id="301" r:id="rId59"/>
    <p:sldId id="280" r:id="rId60"/>
    <p:sldId id="317" r:id="rId61"/>
    <p:sldId id="281" r:id="rId62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57" autoAdjust="0"/>
    <p:restoredTop sz="94630" autoAdjust="0"/>
  </p:normalViewPr>
  <p:slideViewPr>
    <p:cSldViewPr>
      <p:cViewPr varScale="1">
        <p:scale>
          <a:sx n="101" d="100"/>
          <a:sy n="101" d="100"/>
        </p:scale>
        <p:origin x="11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563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63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563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563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EBD279-3604-47EC-A3EC-EEED093D316A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4527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2019. 04. 17.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947E6-E7BD-4D90-B37A-978C4D5451D5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13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12" Type="http://schemas.openxmlformats.org/officeDocument/2006/relationships/image" Target="NUL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NULL"/><Relationship Id="rId11" Type="http://schemas.openxmlformats.org/officeDocument/2006/relationships/image" Target="NULL"/><Relationship Id="rId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Operációs rendszerek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Biztonsági kérdések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Példa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Domain 2-ben futó folyamat a File5 objektumon Read és </a:t>
            </a:r>
            <a:r>
              <a:rPr lang="hu-HU" dirty="0" err="1"/>
              <a:t>Write</a:t>
            </a:r>
            <a:r>
              <a:rPr lang="hu-HU" dirty="0"/>
              <a:t> műveleteket hajthat végre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82E61-D2F9-4D1B-88A6-5B8694A38F5D}" type="slidenum">
              <a:rPr lang="hu-HU"/>
              <a:pPr/>
              <a:t>10</a:t>
            </a:fld>
            <a:endParaRPr lang="hu-HU"/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38" y="3322638"/>
            <a:ext cx="7053262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Belső biztonság</a:t>
            </a: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Statikus védelmi tartomány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Statikus védelmi tartomány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jogok a folyamat élete során nem változnak</a:t>
            </a:r>
            <a:endParaRPr lang="en-US" dirty="0"/>
          </a:p>
          <a:p>
            <a:r>
              <a:rPr lang="hu-HU" dirty="0"/>
              <a:t>A védelmi tartomány legáltalánosabban egy hozzáférési mátrixszal adható meg</a:t>
            </a:r>
          </a:p>
          <a:p>
            <a:pPr lvl="1"/>
            <a:r>
              <a:rPr lang="hu-HU" dirty="0"/>
              <a:t>Sorai a védelmi tartományok</a:t>
            </a:r>
          </a:p>
          <a:p>
            <a:pPr lvl="1"/>
            <a:r>
              <a:rPr lang="hu-HU" dirty="0"/>
              <a:t>Oszlopai az erőforrások</a:t>
            </a:r>
          </a:p>
          <a:p>
            <a:pPr lvl="1"/>
            <a:r>
              <a:rPr lang="hu-HU" dirty="0"/>
              <a:t>Egy cella megadja, hogy az adott védelmi tartományban az adott erőforrást milyen jogosultsággal lehet használni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4901-E45A-4948-AE9E-F02ADD1C064B}" type="slidenum">
              <a:rPr lang="hu-HU"/>
              <a:pPr/>
              <a:t>12</a:t>
            </a:fld>
            <a:endParaRPr lang="hu-H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Statikus védelmi tartomány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3923E-9DB1-4A65-BFE9-E6F1F76B12D7}" type="slidenum">
              <a:rPr lang="hu-HU"/>
              <a:pPr/>
              <a:t>13</a:t>
            </a:fld>
            <a:endParaRPr lang="hu-HU"/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873500"/>
            <a:ext cx="70866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447800"/>
            <a:ext cx="678180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374" name="AutoShape 6"/>
          <p:cNvSpPr>
            <a:spLocks noChangeArrowheads="1"/>
          </p:cNvSpPr>
          <p:nvPr/>
        </p:nvSpPr>
        <p:spPr bwMode="auto">
          <a:xfrm>
            <a:off x="4114800" y="3308350"/>
            <a:ext cx="8382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Hozzáférési mátrix ábrázolása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mátrix hiányos</a:t>
            </a:r>
            <a:endParaRPr lang="en-US" dirty="0"/>
          </a:p>
          <a:p>
            <a:pPr lvl="1"/>
            <a:r>
              <a:rPr lang="en-US" dirty="0"/>
              <a:t>N</a:t>
            </a:r>
            <a:r>
              <a:rPr lang="hu-HU" dirty="0"/>
              <a:t>agyon sok elem nincs kitöltve</a:t>
            </a:r>
          </a:p>
          <a:p>
            <a:r>
              <a:rPr lang="hu-HU" dirty="0"/>
              <a:t>Az operációs rendszerekben hézagos adatszerkezetekkel ábrázolják</a:t>
            </a:r>
          </a:p>
          <a:p>
            <a:pPr lvl="1"/>
            <a:r>
              <a:rPr lang="hu-HU" dirty="0"/>
              <a:t>Globális tábla (</a:t>
            </a:r>
            <a:r>
              <a:rPr lang="en-US" dirty="0"/>
              <a:t>global table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Hozzáférési lista (</a:t>
            </a:r>
            <a:r>
              <a:rPr lang="en-GB" dirty="0"/>
              <a:t>access control list</a:t>
            </a:r>
            <a:r>
              <a:rPr lang="hu-HU" dirty="0"/>
              <a:t>, ACL)</a:t>
            </a:r>
          </a:p>
          <a:p>
            <a:pPr lvl="1"/>
            <a:r>
              <a:rPr lang="hu-HU" dirty="0"/>
              <a:t>Jogosítványok listája (</a:t>
            </a:r>
            <a:r>
              <a:rPr lang="en-US" dirty="0"/>
              <a:t>capability list</a:t>
            </a:r>
            <a:r>
              <a:rPr lang="en-GB" dirty="0"/>
              <a:t>, C-list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Zár-kulcs párok (</a:t>
            </a:r>
            <a:r>
              <a:rPr lang="en-US" dirty="0"/>
              <a:t>lock-key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992F7-BA4D-476C-9E31-6A553ABA8851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Globális tábla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Csak a kitöltött </a:t>
            </a:r>
            <a:r>
              <a:rPr lang="hu-HU" dirty="0">
                <a:solidFill>
                  <a:srgbClr val="C00000"/>
                </a:solidFill>
              </a:rPr>
              <a:t>&lt;tartomány, erőforrás, művelet&gt;</a:t>
            </a:r>
            <a:r>
              <a:rPr lang="hu-HU" dirty="0"/>
              <a:t> hármasokat tartalmazza</a:t>
            </a:r>
          </a:p>
          <a:p>
            <a:r>
              <a:rPr lang="hu-HU" dirty="0"/>
              <a:t>Minden műveletnél a táblát végig kell nézni</a:t>
            </a:r>
          </a:p>
          <a:p>
            <a:r>
              <a:rPr lang="hu-HU" dirty="0"/>
              <a:t>Az ábrázolás hátránya</a:t>
            </a:r>
          </a:p>
          <a:p>
            <a:pPr lvl="1"/>
            <a:r>
              <a:rPr lang="hu-HU" dirty="0"/>
              <a:t>A tábla túl nagy, így a keresés lassú</a:t>
            </a:r>
          </a:p>
          <a:p>
            <a:pPr lvl="1"/>
            <a:r>
              <a:rPr lang="hu-HU" dirty="0"/>
              <a:t>Nem lehet csoportokat képezni </a:t>
            </a:r>
          </a:p>
          <a:p>
            <a:pPr lvl="2"/>
            <a:r>
              <a:rPr lang="hu-HU" dirty="0"/>
              <a:t>Például a mindenki számára elérhető erőforrásokat minden tartományhoz fel kell venni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92096-0D01-485A-9887-B5161EEFEE98}" type="slidenum">
              <a:rPr lang="hu-HU"/>
              <a:pPr/>
              <a:t>15</a:t>
            </a:fld>
            <a:endParaRPr lang="hu-H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Hozzáférési lista</a:t>
            </a:r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táblázatot oszloponként bontjuk fel</a:t>
            </a:r>
          </a:p>
          <a:p>
            <a:r>
              <a:rPr lang="hu-HU" dirty="0"/>
              <a:t>Minden erőforráshoz a kitöltött </a:t>
            </a:r>
            <a:r>
              <a:rPr lang="hu-HU" dirty="0">
                <a:solidFill>
                  <a:srgbClr val="C00000"/>
                </a:solidFill>
              </a:rPr>
              <a:t>&lt;tartomány, művelet&gt;</a:t>
            </a:r>
            <a:r>
              <a:rPr lang="hu-HU" dirty="0"/>
              <a:t> párokat tároljuk</a:t>
            </a:r>
          </a:p>
          <a:p>
            <a:r>
              <a:rPr lang="hu-HU" dirty="0"/>
              <a:t>A listát ki lehet egészíteni alapértelmezett műveletekkel</a:t>
            </a:r>
          </a:p>
          <a:p>
            <a:pPr lvl="1"/>
            <a:r>
              <a:rPr lang="hu-HU" dirty="0"/>
              <a:t>Minden tartomány számára engedélyezett művelet</a:t>
            </a:r>
          </a:p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2A2E-5A0B-4468-9FD9-A8AB6CA0D85A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Hozzáférési lista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2A2E-5A0B-4468-9FD9-A8AB6CA0D85A}" type="slidenum">
              <a:rPr lang="hu-HU"/>
              <a:pPr/>
              <a:t>17</a:t>
            </a:fld>
            <a:endParaRPr lang="hu-HU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514600"/>
            <a:ext cx="656875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2057400" y="1752600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Hozzáférési lista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C3EC-9384-4FF1-889E-2044FEF44356}" type="slidenum">
              <a:rPr lang="hu-HU"/>
              <a:pPr/>
              <a:t>18</a:t>
            </a:fld>
            <a:endParaRPr lang="hu-HU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133600"/>
            <a:ext cx="708660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Jogosítványok listája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táblázatot soronként bontjuk fel</a:t>
            </a:r>
          </a:p>
          <a:p>
            <a:r>
              <a:rPr lang="hu-HU" dirty="0"/>
              <a:t>Minden tartományhoz </a:t>
            </a:r>
            <a:r>
              <a:rPr lang="hu-HU" dirty="0">
                <a:solidFill>
                  <a:srgbClr val="C00000"/>
                </a:solidFill>
              </a:rPr>
              <a:t>&lt;erőforrás, művelet&gt;</a:t>
            </a:r>
            <a:r>
              <a:rPr lang="hu-HU" dirty="0"/>
              <a:t> párokat rendelünk</a:t>
            </a:r>
          </a:p>
          <a:p>
            <a:r>
              <a:rPr lang="hu-HU" dirty="0"/>
              <a:t>Jogosítvány egy &lt;erőforrás, művelet&gt; párra vonatkozó referencia (mutató)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5325-1D1D-4945-89F5-2DB4A9E1317C}" type="slidenum">
              <a:rPr lang="hu-HU"/>
              <a:pPr/>
              <a:t>19</a:t>
            </a:fld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Tartalom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Bevezetés</a:t>
            </a:r>
          </a:p>
          <a:p>
            <a:r>
              <a:rPr lang="hu-HU"/>
              <a:t>Belső biztonság (</a:t>
            </a:r>
            <a:r>
              <a:rPr lang="en-US"/>
              <a:t>internal security</a:t>
            </a:r>
            <a:r>
              <a:rPr lang="hu-HU"/>
              <a:t>)</a:t>
            </a:r>
          </a:p>
          <a:p>
            <a:pPr lvl="1"/>
            <a:r>
              <a:rPr lang="hu-HU"/>
              <a:t>Statikus védelmi tartomány</a:t>
            </a:r>
          </a:p>
          <a:p>
            <a:pPr lvl="1"/>
            <a:r>
              <a:rPr lang="hu-HU"/>
              <a:t>Dinamikus védelmi tartomány</a:t>
            </a:r>
          </a:p>
          <a:p>
            <a:r>
              <a:rPr lang="hu-HU"/>
              <a:t>Külső biztonság (</a:t>
            </a:r>
            <a:r>
              <a:rPr lang="en-US"/>
              <a:t>external security</a:t>
            </a:r>
            <a:r>
              <a:rPr lang="hu-HU"/>
              <a:t>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06A4F-2FAD-45DA-9E23-D7E3AC7B9348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Jogosítványok listája</a:t>
            </a: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jogosítványok a folyamatok számára közvetlenül nem érhetők el</a:t>
            </a:r>
          </a:p>
          <a:p>
            <a:pPr lvl="1"/>
            <a:r>
              <a:rPr lang="hu-HU" dirty="0"/>
              <a:t>A jogosítvány mellett a hardver által kezelt kiegészítő bit van</a:t>
            </a:r>
          </a:p>
          <a:p>
            <a:pPr lvl="1"/>
            <a:r>
              <a:rPr lang="hu-HU" dirty="0"/>
              <a:t>A folyamat tárterületét két részre osztjuk</a:t>
            </a:r>
          </a:p>
          <a:p>
            <a:pPr lvl="2"/>
            <a:r>
              <a:rPr lang="hu-HU" dirty="0"/>
              <a:t>A jogosítványokat azon a terület tároljuk, melyet csak az operációs rendszer módosíthat (UNIX-ban u-terület)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45325-1D1D-4945-89F5-2DB4A9E1317C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Jogosítványok listája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BB57E-BBB2-4E93-B392-8A7106EAEF77}" type="slidenum">
              <a:rPr lang="hu-HU"/>
              <a:pPr/>
              <a:t>21</a:t>
            </a:fld>
            <a:endParaRPr lang="hu-HU"/>
          </a:p>
        </p:txBody>
      </p:sp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514600"/>
            <a:ext cx="6305822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0421" name="AutoShape 5"/>
          <p:cNvSpPr>
            <a:spLocks noChangeArrowheads="1"/>
          </p:cNvSpPr>
          <p:nvPr/>
        </p:nvSpPr>
        <p:spPr bwMode="auto">
          <a:xfrm>
            <a:off x="533400" y="3429000"/>
            <a:ext cx="914400" cy="533400"/>
          </a:xfrm>
          <a:prstGeom prst="rightArrow">
            <a:avLst>
              <a:gd name="adj1" fmla="val 50000"/>
              <a:gd name="adj2" fmla="val 428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46800"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Jogosítványok listája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9D23A-B105-4B8B-B2DC-F64908CCAE69}" type="slidenum">
              <a:rPr lang="hu-HU"/>
              <a:pPr/>
              <a:t>22</a:t>
            </a:fld>
            <a:endParaRPr lang="hu-HU"/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858000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Zár-kulcs párok</a:t>
            </a: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Bitminták tartoznak</a:t>
            </a:r>
          </a:p>
          <a:p>
            <a:pPr lvl="1"/>
            <a:r>
              <a:rPr lang="hu-HU" dirty="0"/>
              <a:t>Az erőforráshoz (zárak)</a:t>
            </a:r>
          </a:p>
          <a:p>
            <a:pPr lvl="2"/>
            <a:r>
              <a:rPr lang="hu-HU" dirty="0"/>
              <a:t>Minden jogosultsághoz külön zár</a:t>
            </a:r>
          </a:p>
          <a:p>
            <a:pPr lvl="1"/>
            <a:r>
              <a:rPr lang="hu-HU" dirty="0"/>
              <a:t>A védelmi tartományhoz (kulcsok)</a:t>
            </a:r>
          </a:p>
          <a:p>
            <a:r>
              <a:rPr lang="hu-HU" dirty="0"/>
              <a:t>Egy folyamat használhat egy erőforrást, ha az egyik kulcsa illik az erőforrás egyik zárjába</a:t>
            </a:r>
          </a:p>
          <a:p>
            <a:pPr lvl="1"/>
            <a:r>
              <a:rPr lang="hu-HU" dirty="0"/>
              <a:t>Ugyanazzal a bitmintával rendelkeznek</a:t>
            </a:r>
          </a:p>
          <a:p>
            <a:r>
              <a:rPr lang="hu-HU" dirty="0"/>
              <a:t>A kulcsokat védeni kell, a folyamat nem férhet hozzájuk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AC80E-4969-4225-9BA8-0A17E43C32FE}" type="slidenum">
              <a:rPr lang="hu-HU"/>
              <a:pPr/>
              <a:t>23</a:t>
            </a:fld>
            <a:endParaRPr lang="hu-H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Módszerek összehasonlítása</a:t>
            </a: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 lnSpcReduction="10000"/>
          </a:bodyPr>
          <a:lstStyle/>
          <a:p>
            <a:r>
              <a:rPr lang="hu-HU" dirty="0"/>
              <a:t>Hozzáférési lista</a:t>
            </a:r>
          </a:p>
          <a:p>
            <a:pPr lvl="1"/>
            <a:r>
              <a:rPr lang="hu-HU" dirty="0"/>
              <a:t>Felhasználói igényekhez igazodik</a:t>
            </a:r>
          </a:p>
          <a:p>
            <a:pPr lvl="2"/>
            <a:r>
              <a:rPr lang="hu-HU" dirty="0"/>
              <a:t>Új erőforrás létrehozásakor lehet definiálni az engedélyeket</a:t>
            </a:r>
          </a:p>
          <a:p>
            <a:pPr lvl="1"/>
            <a:r>
              <a:rPr lang="hu-HU" dirty="0"/>
              <a:t>Hátrány, hogy minden műveletnél ellenőrizni kell</a:t>
            </a:r>
          </a:p>
          <a:p>
            <a:r>
              <a:rPr lang="hu-HU" dirty="0"/>
              <a:t>Jogosítványok</a:t>
            </a:r>
          </a:p>
          <a:p>
            <a:pPr lvl="1"/>
            <a:r>
              <a:rPr lang="hu-HU" dirty="0"/>
              <a:t>Nem az objektumokhoz igazodik, nem szemléletes</a:t>
            </a:r>
          </a:p>
          <a:p>
            <a:pPr lvl="1"/>
            <a:r>
              <a:rPr lang="en-US" dirty="0"/>
              <a:t>A</a:t>
            </a:r>
            <a:r>
              <a:rPr lang="hu-HU" dirty="0"/>
              <a:t> folyamat bemutatja a jogosítványát, a rendszer ellenőrzi</a:t>
            </a:r>
          </a:p>
          <a:p>
            <a:r>
              <a:rPr lang="hu-HU" dirty="0"/>
              <a:t>Zár-kulcs párok</a:t>
            </a:r>
          </a:p>
          <a:p>
            <a:pPr lvl="1"/>
            <a:r>
              <a:rPr lang="hu-HU" dirty="0"/>
              <a:t>Hatékony kompromisszum</a:t>
            </a:r>
          </a:p>
          <a:p>
            <a:pPr lvl="1"/>
            <a:r>
              <a:rPr lang="hu-HU" dirty="0"/>
              <a:t>Például a kulcsok átadhatók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315EA6-5D30-4873-86FB-6497048506CE}" type="slidenum">
              <a:rPr lang="hu-HU"/>
              <a:pPr/>
              <a:t>24</a:t>
            </a:fld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Statikus védelmi tartomány megvalósítása</a:t>
            </a: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Gyakori a hozzáférési listák és jogosítványok együttes használata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UNIX rendszerekben egy állomány megnyitásánál a folyamatnak meg kell adnia a kívánt műveleteket</a:t>
            </a:r>
          </a:p>
          <a:p>
            <a:pPr lvl="1"/>
            <a:r>
              <a:rPr lang="hu-HU" dirty="0"/>
              <a:t>Ezt a hozzáférési lista alapján ellenőrzi a rendszer</a:t>
            </a:r>
          </a:p>
          <a:p>
            <a:pPr lvl="1"/>
            <a:r>
              <a:rPr lang="hu-HU" dirty="0"/>
              <a:t>A folyamat kap egy jogosítványt és a későbbiekben ezt használja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18CC4-4730-40FC-87E3-64A040FA6AE3}" type="slidenum">
              <a:rPr lang="hu-HU"/>
              <a:pPr/>
              <a:t>25</a:t>
            </a:fld>
            <a:endParaRPr lang="hu-H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Belső biztonság</a:t>
            </a: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Dinamikus védelmi tartomány</a:t>
            </a:r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Dinamikus védelmi tartomány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statikus védelmi tartományokban túl sok erőforrás van </a:t>
            </a:r>
          </a:p>
          <a:p>
            <a:pPr lvl="1"/>
            <a:r>
              <a:rPr lang="hu-HU" dirty="0"/>
              <a:t>Mindet fel kell venni, amire csak szüksége lehet</a:t>
            </a:r>
          </a:p>
          <a:p>
            <a:r>
              <a:rPr lang="hu-HU" dirty="0"/>
              <a:t>A dinamikus védelmi tartomány csak a szükséges erőforrásokat tartalmazza</a:t>
            </a:r>
          </a:p>
          <a:p>
            <a:pPr lvl="1"/>
            <a:r>
              <a:rPr lang="hu-HU" dirty="0"/>
              <a:t>A folyamat átmehet másik védelmi tartományba vagy</a:t>
            </a:r>
          </a:p>
          <a:p>
            <a:pPr lvl="1"/>
            <a:r>
              <a:rPr lang="hu-HU" dirty="0"/>
              <a:t>A tartomány módosulhat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EF29-853D-4AFE-87CA-C7A05EF8B3A5}" type="slidenum">
              <a:rPr lang="hu-HU"/>
              <a:pPr/>
              <a:t>27</a:t>
            </a:fld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Dinamikus védelmi tartomány</a:t>
            </a: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Hozzáférési mátrix itt is használható</a:t>
            </a:r>
          </a:p>
          <a:p>
            <a:r>
              <a:rPr lang="hu-HU" dirty="0"/>
              <a:t>A védelmi tartományt is egy erőforrásnak tekintjük</a:t>
            </a:r>
          </a:p>
          <a:p>
            <a:pPr lvl="1"/>
            <a:r>
              <a:rPr lang="hu-HU" dirty="0"/>
              <a:t>Ezt is fel kell venni a mátrix oszlopai közé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FEF29-853D-4AFE-87CA-C7A05EF8B3A5}" type="slidenum">
              <a:rPr lang="hu-HU"/>
              <a:pPr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Dinamikus védelmi tartomány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Például egy Domain1-ben futó folyamat átkapcsolhat Domain2-be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A7D3C-FFE5-4CC6-A5CA-A19F9BD6C696}" type="slidenum">
              <a:rPr lang="hu-HU"/>
              <a:pPr/>
              <a:t>29</a:t>
            </a:fld>
            <a:endParaRPr lang="hu-HU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895600"/>
            <a:ext cx="69675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védelem célja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operációs rendszer hardver és szoftver elemekből áll</a:t>
            </a:r>
          </a:p>
          <a:p>
            <a:r>
              <a:rPr lang="hu-HU" dirty="0"/>
              <a:t>Minden elemnek egyéni azonosítója van és csak előre definiált műveletekkel érhető el</a:t>
            </a:r>
          </a:p>
          <a:p>
            <a:r>
              <a:rPr lang="hu-HU" dirty="0"/>
              <a:t>A védelmi probléma</a:t>
            </a:r>
          </a:p>
          <a:p>
            <a:pPr lvl="1"/>
            <a:r>
              <a:rPr lang="hu-HU" dirty="0"/>
              <a:t>Minden elemet csak az arra jogosult eljárások érhessenek el és azt helyesen használják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025D7-637D-4C57-AB2D-854D26C4D62E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Új bejegyzések a védelmi tartományban</a:t>
            </a:r>
            <a:endParaRPr lang="en-US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Kapcsolás (</a:t>
            </a:r>
            <a:r>
              <a:rPr lang="en-US" dirty="0"/>
              <a:t>switch</a:t>
            </a:r>
            <a:r>
              <a:rPr lang="hu-HU" dirty="0"/>
              <a:t>)</a:t>
            </a:r>
          </a:p>
          <a:p>
            <a:r>
              <a:rPr lang="hu-HU" dirty="0"/>
              <a:t>Másolás (</a:t>
            </a:r>
            <a:r>
              <a:rPr lang="en-US" dirty="0"/>
              <a:t>copy</a:t>
            </a:r>
            <a:r>
              <a:rPr lang="hu-HU" dirty="0"/>
              <a:t>)</a:t>
            </a:r>
          </a:p>
          <a:p>
            <a:r>
              <a:rPr lang="hu-HU" dirty="0"/>
              <a:t>Tulajdonos (</a:t>
            </a:r>
            <a:r>
              <a:rPr lang="en-US" dirty="0"/>
              <a:t>owner</a:t>
            </a:r>
            <a:r>
              <a:rPr lang="hu-HU" dirty="0"/>
              <a:t>)</a:t>
            </a:r>
          </a:p>
          <a:p>
            <a:r>
              <a:rPr lang="hu-HU" dirty="0"/>
              <a:t>Vezérlő (</a:t>
            </a:r>
            <a:r>
              <a:rPr lang="en-US" dirty="0"/>
              <a:t>control</a:t>
            </a:r>
            <a:r>
              <a:rPr lang="hu-HU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A430-7761-4300-8444-9485E5F7624F}" type="slidenum">
              <a:rPr lang="hu-HU"/>
              <a:pPr/>
              <a:t>30</a:t>
            </a:fld>
            <a:endParaRPr lang="hu-H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Kapcsolás (</a:t>
            </a:r>
            <a:r>
              <a:rPr lang="en-US" dirty="0"/>
              <a:t>switch</a:t>
            </a:r>
            <a:r>
              <a:rPr lang="hu-HU" dirty="0"/>
              <a:t>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adott tartományból egy folyamat átkapcsolhat az oszlopban kijelölt tartományra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A430-7761-4300-8444-9485E5F7624F}" type="slidenum">
              <a:rPr lang="hu-HU"/>
              <a:pPr/>
              <a:t>31</a:t>
            </a:fld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Másolás (</a:t>
            </a:r>
            <a:r>
              <a:rPr lang="en-US" dirty="0"/>
              <a:t>copy</a:t>
            </a:r>
            <a:r>
              <a:rPr lang="hu-HU" dirty="0"/>
              <a:t>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adott tartományban tartózkodó folyamat hozzáférési jogait átmásolhatja egy másik tartományba</a:t>
            </a:r>
          </a:p>
          <a:p>
            <a:r>
              <a:rPr lang="hu-HU" dirty="0"/>
              <a:t>A másoláson kívül lehet</a:t>
            </a:r>
          </a:p>
          <a:p>
            <a:pPr lvl="1"/>
            <a:r>
              <a:rPr lang="hu-HU" dirty="0"/>
              <a:t>Átadás (</a:t>
            </a:r>
            <a:r>
              <a:rPr lang="hu-HU" dirty="0" err="1"/>
              <a:t>transfer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 jogok az eredeti tartományból törlődnek</a:t>
            </a:r>
          </a:p>
          <a:p>
            <a:pPr lvl="1"/>
            <a:r>
              <a:rPr lang="hu-HU" dirty="0"/>
              <a:t>Korlátozott másolás</a:t>
            </a:r>
          </a:p>
          <a:p>
            <a:pPr lvl="2"/>
            <a:r>
              <a:rPr lang="hu-HU" dirty="0"/>
              <a:t>Az új tartományból a jogot nem lehet továbbadni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A430-7761-4300-8444-9485E5F7624F}" type="slidenum">
              <a:rPr lang="hu-HU"/>
              <a:pPr/>
              <a:t>32</a:t>
            </a:fld>
            <a:endParaRPr lang="hu-H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Tulajdonos (</a:t>
            </a:r>
            <a:r>
              <a:rPr lang="en-US" dirty="0"/>
              <a:t>owner</a:t>
            </a:r>
            <a:r>
              <a:rPr lang="hu-HU" dirty="0"/>
              <a:t>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tartomány tulajdonosa lehet egy erőforrásnak</a:t>
            </a:r>
          </a:p>
          <a:p>
            <a:r>
              <a:rPr lang="hu-HU" dirty="0"/>
              <a:t>Az erőforrás tulajdonosa más tartományokban törölhet vagy adhat az erőforráshoz tartozó műveleteket</a:t>
            </a:r>
          </a:p>
          <a:p>
            <a:pPr lvl="1"/>
            <a:r>
              <a:rPr lang="hu-HU" dirty="0"/>
              <a:t>Oszlopok mentén történő módosítások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DE761-1654-4C5C-8D95-056CD20B50AE}" type="slidenum">
              <a:rPr lang="hu-HU"/>
              <a:pPr/>
              <a:t>33</a:t>
            </a:fld>
            <a:endParaRPr lang="hu-H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Vezérlő (</a:t>
            </a:r>
            <a:r>
              <a:rPr lang="en-US" dirty="0"/>
              <a:t>control</a:t>
            </a:r>
            <a:r>
              <a:rPr lang="hu-HU" dirty="0"/>
              <a:t>)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Sorok mentén történő módosításokra ad lehetőséget</a:t>
            </a:r>
          </a:p>
          <a:p>
            <a:r>
              <a:rPr lang="hu-HU" dirty="0"/>
              <a:t>Csak a tartományokhoz tartozó oszlopokban szerepelhet</a:t>
            </a:r>
          </a:p>
          <a:p>
            <a:r>
              <a:rPr lang="hu-HU" dirty="0"/>
              <a:t>Ha egy tartomány vezérli a másikat, akkor annak sorában elhelyezhet illetve törölhet jogosultságokat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DE761-1654-4C5C-8D95-056CD20B50AE}" type="slidenum">
              <a:rPr lang="hu-HU"/>
              <a:pPr/>
              <a:t>34</a:t>
            </a:fld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Hozzáférési jogok visszavonása</a:t>
            </a:r>
            <a:endParaRPr lang="en-US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Dinamikus védelmi tartománynál felléphet a jogok visszavonásának igénye</a:t>
            </a:r>
          </a:p>
          <a:p>
            <a:pPr lvl="1"/>
            <a:r>
              <a:rPr lang="hu-HU" dirty="0"/>
              <a:t>Azonnali vagy késleltetett</a:t>
            </a:r>
          </a:p>
          <a:p>
            <a:pPr lvl="1"/>
            <a:r>
              <a:rPr lang="hu-HU" dirty="0"/>
              <a:t>Szelektív vagy általános</a:t>
            </a:r>
          </a:p>
          <a:p>
            <a:pPr lvl="2"/>
            <a:r>
              <a:rPr lang="hu-HU" dirty="0"/>
              <a:t>Minden folyamatot érint vagy csak bizonyosakat</a:t>
            </a:r>
          </a:p>
          <a:p>
            <a:pPr lvl="1"/>
            <a:r>
              <a:rPr lang="hu-HU" dirty="0"/>
              <a:t>Teljes vagy részleges</a:t>
            </a:r>
          </a:p>
          <a:p>
            <a:pPr lvl="2"/>
            <a:r>
              <a:rPr lang="hu-HU" dirty="0"/>
              <a:t>Az erőforráshoz rendelt minden műveletet vissza kell vonni vagy csak egy részüket</a:t>
            </a:r>
          </a:p>
          <a:p>
            <a:pPr lvl="1"/>
            <a:r>
              <a:rPr lang="hu-HU" dirty="0"/>
              <a:t>Időleges vagy végleges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0F6D6-39A8-4197-9190-BC5A0CA48963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Hozzáférési jogok visszavonása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Hozzáférési listánál egyszerűen megoldható</a:t>
            </a:r>
          </a:p>
          <a:p>
            <a:r>
              <a:rPr lang="hu-HU" dirty="0"/>
              <a:t>Jogosítványoknál különböző megoldások</a:t>
            </a:r>
          </a:p>
          <a:p>
            <a:pPr lvl="1"/>
            <a:r>
              <a:rPr lang="hu-HU" dirty="0"/>
              <a:t>Újra megszerzés (</a:t>
            </a:r>
            <a:r>
              <a:rPr lang="en-US" dirty="0"/>
              <a:t>reacquisition</a:t>
            </a:r>
            <a:r>
              <a:rPr lang="hu-HU" dirty="0"/>
              <a:t>)</a:t>
            </a:r>
          </a:p>
          <a:p>
            <a:pPr lvl="2"/>
            <a:r>
              <a:rPr lang="hu-HU" dirty="0"/>
              <a:t>A jogosítványokat időnként töröljük, ha szükség van rá újra meg kell szerezni</a:t>
            </a:r>
          </a:p>
          <a:p>
            <a:pPr lvl="1"/>
            <a:r>
              <a:rPr lang="hu-HU" dirty="0"/>
              <a:t>Mutatók a jogosítványokra</a:t>
            </a:r>
          </a:p>
          <a:p>
            <a:pPr lvl="2"/>
            <a:r>
              <a:rPr lang="hu-HU" dirty="0"/>
              <a:t>Az erőforrás mellett tároljuk a rá vonatkozó összes jogosítvány helyét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5D36-9C26-4272-9BCD-BC6D7878CBF6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Hozzáférési jogok visszavonása</a:t>
            </a:r>
            <a:endParaRPr lang="en-US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Jogosítványoknál különböző megoldások</a:t>
            </a:r>
          </a:p>
          <a:p>
            <a:pPr lvl="1"/>
            <a:r>
              <a:rPr lang="hu-HU" dirty="0"/>
              <a:t>Indirekt jogosítványok</a:t>
            </a:r>
          </a:p>
          <a:p>
            <a:pPr lvl="2"/>
            <a:r>
              <a:rPr lang="hu-HU" dirty="0"/>
              <a:t>A jogosítvány nem közvetlenül az erőforrásra vonatkozik, hanem egy referenciára</a:t>
            </a:r>
          </a:p>
          <a:p>
            <a:pPr lvl="2"/>
            <a:r>
              <a:rPr lang="hu-HU" dirty="0"/>
              <a:t>Törlésnél a referenciát kell törölni</a:t>
            </a:r>
          </a:p>
          <a:p>
            <a:pPr lvl="1"/>
            <a:r>
              <a:rPr lang="hu-HU" dirty="0"/>
              <a:t>Kulcsok párhuzamos használata</a:t>
            </a:r>
          </a:p>
          <a:p>
            <a:pPr lvl="2"/>
            <a:r>
              <a:rPr lang="hu-HU" dirty="0"/>
              <a:t>Minden erőforráshoz tartozik egy „főkulcs”, amit használatkor be kell mutatni</a:t>
            </a:r>
          </a:p>
          <a:p>
            <a:pPr lvl="2"/>
            <a:r>
              <a:rPr lang="hu-HU" dirty="0"/>
              <a:t>Visszavonásnál főkulcs változtatás történik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C5D36-9C26-4272-9BCD-BC6D7878CBF6}" type="slidenum">
              <a:rPr lang="hu-HU"/>
              <a:pPr/>
              <a:t>37</a:t>
            </a:fld>
            <a:endParaRPr lang="hu-HU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Biztonsági kérdések</a:t>
            </a: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Külső biztonság</a:t>
            </a:r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Külső biztonság</a:t>
            </a:r>
            <a:endParaRPr 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Feladata az operációs rendszeren felügyeletén kívül álló felhasználók jogtalan hozzáféréseinek megakadályozása</a:t>
            </a:r>
          </a:p>
          <a:p>
            <a:r>
              <a:rPr lang="hu-HU" dirty="0"/>
              <a:t>Általában nem a rendszerben, hanem szervezéssel, menedzseléssel oldják meg</a:t>
            </a:r>
          </a:p>
          <a:p>
            <a:pPr lvl="1"/>
            <a:r>
              <a:rPr lang="hu-HU" dirty="0"/>
              <a:t>A felhasználók azonosítása</a:t>
            </a:r>
          </a:p>
          <a:p>
            <a:pPr lvl="1"/>
            <a:r>
              <a:rPr lang="hu-HU" dirty="0"/>
              <a:t>A veszélyeztetett pontok figyelése (naplózás)</a:t>
            </a:r>
          </a:p>
          <a:p>
            <a:pPr lvl="1"/>
            <a:r>
              <a:rPr lang="hu-HU" dirty="0"/>
              <a:t>Rejtjelezés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15640-7C62-4C76-8037-9CFF5BB4FBBF}" type="slidenum">
              <a:rPr lang="hu-HU"/>
              <a:pPr/>
              <a:t>39</a:t>
            </a:fld>
            <a:endParaRPr lang="hu-H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Hardver meghibásodás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biztonsági problematikához tartozik még a hardver meghibásodások elleni védelem</a:t>
            </a:r>
          </a:p>
          <a:p>
            <a:r>
              <a:rPr lang="hu-HU" dirty="0"/>
              <a:t>Nem foglalkozunk vele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025D7-637D-4C57-AB2D-854D26C4D62E}" type="slidenum">
              <a:rPr lang="hu-HU"/>
              <a:pPr/>
              <a:t>4</a:t>
            </a:fld>
            <a:endParaRPr lang="hu-H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felhasználók azonosítása</a:t>
            </a:r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A felhasználók azonosításának módszerei</a:t>
            </a:r>
          </a:p>
          <a:p>
            <a:pPr lvl="1"/>
            <a:r>
              <a:rPr lang="hu-HU" dirty="0"/>
              <a:t>A felhasználó attribútumai </a:t>
            </a:r>
          </a:p>
          <a:p>
            <a:pPr lvl="2"/>
            <a:r>
              <a:rPr lang="hu-HU" dirty="0"/>
              <a:t>Például ujjlenyomat, retina, aláírás</a:t>
            </a:r>
          </a:p>
          <a:p>
            <a:pPr lvl="1"/>
            <a:r>
              <a:rPr lang="hu-HU" dirty="0"/>
              <a:t>A felhasználó birtokában lévő tárgyak</a:t>
            </a:r>
          </a:p>
          <a:p>
            <a:pPr lvl="2"/>
            <a:r>
              <a:rPr lang="hu-HU" dirty="0"/>
              <a:t>Például kulcs, azonosító kártya</a:t>
            </a:r>
          </a:p>
          <a:p>
            <a:pPr lvl="1"/>
            <a:r>
              <a:rPr lang="hu-HU" dirty="0"/>
              <a:t>Felhasználó által tudott ismeretek</a:t>
            </a:r>
          </a:p>
          <a:p>
            <a:pPr lvl="2"/>
            <a:r>
              <a:rPr lang="hu-HU" dirty="0"/>
              <a:t>Például név, jelszó</a:t>
            </a:r>
          </a:p>
          <a:p>
            <a:pPr lvl="2"/>
            <a:r>
              <a:rPr lang="hu-HU" dirty="0"/>
              <a:t>Ez a leggyakrabban használt módszer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CD57E-20D0-459C-BFCE-3515D81A2D9C}" type="slidenum">
              <a:rPr lang="hu-HU"/>
              <a:pPr/>
              <a:t>40</a:t>
            </a:fld>
            <a:endParaRPr lang="hu-H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Biztonságos jelszavak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jelszó kitalálásának megakadályozása</a:t>
            </a:r>
          </a:p>
          <a:p>
            <a:pPr lvl="1"/>
            <a:r>
              <a:rPr lang="hu-HU" dirty="0"/>
              <a:t>Jó jelszó választása</a:t>
            </a:r>
          </a:p>
          <a:p>
            <a:pPr lvl="2"/>
            <a:r>
              <a:rPr lang="hu-HU" dirty="0"/>
              <a:t>Megjegyezhető</a:t>
            </a:r>
          </a:p>
          <a:p>
            <a:pPr lvl="2"/>
            <a:r>
              <a:rPr lang="hu-HU" dirty="0"/>
              <a:t>Elég hosszú</a:t>
            </a:r>
          </a:p>
          <a:p>
            <a:pPr lvl="2"/>
            <a:r>
              <a:rPr lang="hu-HU" dirty="0"/>
              <a:t>Speciális karaktereket tartalmaz</a:t>
            </a:r>
          </a:p>
          <a:p>
            <a:pPr lvl="1"/>
            <a:r>
              <a:rPr lang="hu-HU" dirty="0"/>
              <a:t>Jelszó gyakori cseréje</a:t>
            </a:r>
          </a:p>
          <a:p>
            <a:pPr lvl="2"/>
            <a:r>
              <a:rPr lang="hu-HU" dirty="0"/>
              <a:t>A rendszer megkövetelheti időnként a jelszó cseréjét</a:t>
            </a:r>
          </a:p>
          <a:p>
            <a:pPr lvl="1"/>
            <a:r>
              <a:rPr lang="hu-HU" dirty="0"/>
              <a:t>A jelszó nem jelenik meg a terminálon</a:t>
            </a:r>
          </a:p>
          <a:p>
            <a:pPr lvl="1"/>
            <a:r>
              <a:rPr lang="hu-HU" dirty="0"/>
              <a:t>A jelszavakat kódolt állományban tároljuk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C6842-5AAD-4FCE-B79C-780E3EEFBD84}" type="slidenum">
              <a:rPr lang="hu-HU"/>
              <a:pPr/>
              <a:t>41</a:t>
            </a:fld>
            <a:endParaRPr lang="hu-H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Jelszavak</a:t>
            </a:r>
            <a:endParaRPr lang="en-US" dirty="0"/>
          </a:p>
        </p:txBody>
      </p:sp>
      <p:pic>
        <p:nvPicPr>
          <p:cNvPr id="3074" name="Picture 2" descr="Képtalálat a következőre: „password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267" y="1626137"/>
            <a:ext cx="7193466" cy="360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9385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Leggyakoribb jelszavak 2016/2017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/>
              <a:t>123456</a:t>
            </a:r>
          </a:p>
          <a:p>
            <a:r>
              <a:rPr lang="hu-HU" dirty="0"/>
              <a:t>123456789</a:t>
            </a:r>
          </a:p>
          <a:p>
            <a:r>
              <a:rPr lang="hu-HU" dirty="0" err="1"/>
              <a:t>qwerty</a:t>
            </a:r>
            <a:endParaRPr lang="hu-HU" dirty="0"/>
          </a:p>
          <a:p>
            <a:r>
              <a:rPr lang="hu-HU" dirty="0"/>
              <a:t>12345678</a:t>
            </a:r>
          </a:p>
          <a:p>
            <a:r>
              <a:rPr lang="hu-HU" dirty="0"/>
              <a:t>111111</a:t>
            </a:r>
          </a:p>
          <a:p>
            <a:r>
              <a:rPr lang="hu-HU" dirty="0"/>
              <a:t>1234567890</a:t>
            </a:r>
          </a:p>
          <a:p>
            <a:r>
              <a:rPr lang="hu-HU" dirty="0"/>
              <a:t>1234567</a:t>
            </a:r>
          </a:p>
          <a:p>
            <a:r>
              <a:rPr lang="hu-HU" dirty="0" err="1"/>
              <a:t>password</a:t>
            </a:r>
            <a:endParaRPr lang="hu-HU" dirty="0"/>
          </a:p>
          <a:p>
            <a:r>
              <a:rPr lang="hu-HU" dirty="0"/>
              <a:t>123123</a:t>
            </a:r>
          </a:p>
          <a:p>
            <a:r>
              <a:rPr lang="hu-HU" dirty="0"/>
              <a:t>987654321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err="1"/>
              <a:t>qwertyuiop</a:t>
            </a:r>
            <a:endParaRPr lang="hu-HU" dirty="0"/>
          </a:p>
          <a:p>
            <a:r>
              <a:rPr lang="hu-HU" dirty="0" err="1"/>
              <a:t>mynoob</a:t>
            </a:r>
            <a:endParaRPr lang="hu-HU" dirty="0"/>
          </a:p>
          <a:p>
            <a:r>
              <a:rPr lang="hu-HU" dirty="0"/>
              <a:t>123321</a:t>
            </a:r>
          </a:p>
          <a:p>
            <a:r>
              <a:rPr lang="hu-HU" dirty="0"/>
              <a:t>666666</a:t>
            </a:r>
          </a:p>
          <a:p>
            <a:r>
              <a:rPr lang="hu-HU" dirty="0"/>
              <a:t>abc123</a:t>
            </a:r>
          </a:p>
          <a:p>
            <a:r>
              <a:rPr lang="hu-HU" dirty="0"/>
              <a:t>1q2w3e4r</a:t>
            </a:r>
          </a:p>
          <a:p>
            <a:r>
              <a:rPr lang="hu-HU" dirty="0"/>
              <a:t>654321</a:t>
            </a:r>
          </a:p>
          <a:p>
            <a:r>
              <a:rPr lang="hu-HU" dirty="0"/>
              <a:t>555555</a:t>
            </a:r>
          </a:p>
          <a:p>
            <a:r>
              <a:rPr lang="hu-HU" dirty="0" err="1"/>
              <a:t>google</a:t>
            </a:r>
            <a:endParaRPr lang="hu-HU" dirty="0"/>
          </a:p>
          <a:p>
            <a:r>
              <a:rPr lang="hu-HU" dirty="0" err="1"/>
              <a:t>football</a:t>
            </a:r>
            <a:endParaRPr lang="hu-HU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3011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80708F9-3717-42DA-8BA2-7629B6D5A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Felmérés a magyarokról (2018)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4BF4A5-3CF7-41DD-9C46-C53A007DA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Jelszavak online szolgáltatásokhoz</a:t>
            </a:r>
            <a:endParaRPr lang="en-US" dirty="0"/>
          </a:p>
          <a:p>
            <a:pPr lvl="1"/>
            <a:r>
              <a:rPr lang="hu-HU" dirty="0"/>
              <a:t>33% különböző jelszavak</a:t>
            </a:r>
          </a:p>
          <a:p>
            <a:pPr lvl="1"/>
            <a:r>
              <a:rPr lang="hu-HU" dirty="0"/>
              <a:t>28% néhány felületen ugyanaz a jelszó</a:t>
            </a:r>
          </a:p>
          <a:p>
            <a:pPr lvl="1"/>
            <a:r>
              <a:rPr lang="hu-HU" dirty="0"/>
              <a:t>27% a legtöbb felületen ugyanaz a jelszó</a:t>
            </a:r>
          </a:p>
          <a:p>
            <a:pPr lvl="1"/>
            <a:r>
              <a:rPr lang="hu-HU" dirty="0"/>
              <a:t>7% minden felületen ugyanaz a jelszó</a:t>
            </a:r>
          </a:p>
          <a:p>
            <a:r>
              <a:rPr lang="hu-HU" dirty="0"/>
              <a:t>Csak 13% használ erős jelszót</a:t>
            </a:r>
          </a:p>
          <a:p>
            <a:pPr lvl="1"/>
            <a:r>
              <a:rPr lang="hu-HU" dirty="0"/>
              <a:t>Legalább 8 karakter hosszú</a:t>
            </a:r>
          </a:p>
          <a:p>
            <a:pPr lvl="1"/>
            <a:r>
              <a:rPr lang="hu-HU" dirty="0"/>
              <a:t>Betűk, számok és szimbólumok is</a:t>
            </a:r>
          </a:p>
        </p:txBody>
      </p:sp>
    </p:spTree>
    <p:extLst>
      <p:ext uri="{BB962C8B-B14F-4D97-AF65-F5344CB8AC3E}">
        <p14:creationId xmlns:p14="http://schemas.microsoft.com/office/powerpoint/2010/main" val="318764965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Jelszó kezelése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rendszer magát a jelszót biztonsági okokból nem tárolja (ellopható)</a:t>
            </a:r>
          </a:p>
          <a:p>
            <a:r>
              <a:rPr lang="hu-HU" dirty="0"/>
              <a:t>A </a:t>
            </a:r>
            <a:r>
              <a:rPr lang="hu-HU" i="1" dirty="0"/>
              <a:t>p</a:t>
            </a:r>
            <a:r>
              <a:rPr lang="hu-HU" dirty="0"/>
              <a:t> jelszó helyett </a:t>
            </a:r>
            <a:r>
              <a:rPr lang="hu-HU" i="1" dirty="0"/>
              <a:t>f</a:t>
            </a:r>
            <a:r>
              <a:rPr lang="hu-HU" dirty="0"/>
              <a:t>(</a:t>
            </a:r>
            <a:r>
              <a:rPr lang="hu-HU" i="1" dirty="0"/>
              <a:t>p</a:t>
            </a:r>
            <a:r>
              <a:rPr lang="hu-HU" dirty="0"/>
              <a:t>)</a:t>
            </a:r>
            <a:r>
              <a:rPr lang="hu-HU" dirty="0" err="1"/>
              <a:t>-t</a:t>
            </a:r>
            <a:r>
              <a:rPr lang="hu-HU" dirty="0"/>
              <a:t> tároljuk, ahol </a:t>
            </a:r>
            <a:r>
              <a:rPr lang="hu-HU" i="1" dirty="0"/>
              <a:t>f</a:t>
            </a:r>
            <a:r>
              <a:rPr lang="hu-HU" dirty="0"/>
              <a:t> „egyirányú” függvény</a:t>
            </a:r>
          </a:p>
          <a:p>
            <a:pPr lvl="1"/>
            <a:r>
              <a:rPr lang="hu-HU" dirty="0"/>
              <a:t>Azaz </a:t>
            </a:r>
            <a:r>
              <a:rPr lang="hu-HU" i="1" dirty="0"/>
              <a:t>f</a:t>
            </a:r>
            <a:r>
              <a:rPr lang="hu-HU" dirty="0"/>
              <a:t>(</a:t>
            </a:r>
            <a:r>
              <a:rPr lang="hu-HU" i="1" dirty="0"/>
              <a:t>p</a:t>
            </a:r>
            <a:r>
              <a:rPr lang="hu-HU" dirty="0"/>
              <a:t>)</a:t>
            </a:r>
            <a:r>
              <a:rPr lang="hu-HU" dirty="0" err="1"/>
              <a:t>-ből</a:t>
            </a:r>
            <a:r>
              <a:rPr lang="hu-HU" dirty="0"/>
              <a:t> </a:t>
            </a:r>
            <a:r>
              <a:rPr lang="hu-HU" i="1" dirty="0" err="1"/>
              <a:t>p</a:t>
            </a:r>
            <a:r>
              <a:rPr lang="hu-HU" dirty="0"/>
              <a:t> nem állítható vissza</a:t>
            </a:r>
          </a:p>
          <a:p>
            <a:r>
              <a:rPr lang="hu-HU" i="1" dirty="0"/>
              <a:t>f</a:t>
            </a:r>
            <a:r>
              <a:rPr lang="hu-HU" dirty="0"/>
              <a:t>(</a:t>
            </a:r>
            <a:r>
              <a:rPr lang="hu-HU" i="1" dirty="0"/>
              <a:t>p</a:t>
            </a:r>
            <a:r>
              <a:rPr lang="hu-HU" dirty="0"/>
              <a:t>) sok esetben nyilvános</a:t>
            </a:r>
          </a:p>
          <a:p>
            <a:r>
              <a:rPr lang="hu-HU" dirty="0"/>
              <a:t>Támadási mód</a:t>
            </a:r>
          </a:p>
          <a:p>
            <a:pPr lvl="1"/>
            <a:r>
              <a:rPr lang="hu-HU" dirty="0"/>
              <a:t>Gyakori jelszavakkal való próbálkozás (pl. szótár)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8BF7F-7AC6-4D32-84FD-0FDB6F550BBD}" type="slidenum">
              <a:rPr lang="hu-HU"/>
              <a:pPr/>
              <a:t>45</a:t>
            </a:fld>
            <a:endParaRPr lang="hu-H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Sózott jelszó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hu-HU" dirty="0"/>
              <a:t>A jelszófájl nem </a:t>
            </a:r>
            <a:r>
              <a:rPr lang="hu-HU" i="1" dirty="0"/>
              <a:t>f</a:t>
            </a:r>
            <a:r>
              <a:rPr lang="hu-HU" dirty="0"/>
              <a:t>(</a:t>
            </a:r>
            <a:r>
              <a:rPr lang="hu-HU" i="1" dirty="0"/>
              <a:t>p</a:t>
            </a:r>
            <a:r>
              <a:rPr lang="hu-HU" dirty="0"/>
              <a:t>)</a:t>
            </a:r>
            <a:r>
              <a:rPr lang="hu-HU" dirty="0" err="1"/>
              <a:t>-t</a:t>
            </a:r>
            <a:r>
              <a:rPr lang="hu-HU" dirty="0"/>
              <a:t> tárolja</a:t>
            </a:r>
          </a:p>
          <a:p>
            <a:pPr lvl="1"/>
            <a:r>
              <a:rPr lang="hu-HU" dirty="0"/>
              <a:t>Hiszen </a:t>
            </a:r>
            <a:r>
              <a:rPr lang="hu-HU" i="1" dirty="0"/>
              <a:t>p</a:t>
            </a:r>
            <a:r>
              <a:rPr lang="hu-HU" dirty="0"/>
              <a:t> esetleg gyakori szó</a:t>
            </a:r>
          </a:p>
          <a:p>
            <a:r>
              <a:rPr lang="hu-HU" dirty="0"/>
              <a:t>Tárolunk</a:t>
            </a:r>
          </a:p>
          <a:p>
            <a:pPr lvl="1"/>
            <a:r>
              <a:rPr lang="hu-HU" dirty="0"/>
              <a:t>Egy véletlen </a:t>
            </a:r>
            <a:r>
              <a:rPr lang="hu-HU" i="1" dirty="0"/>
              <a:t>N</a:t>
            </a:r>
            <a:r>
              <a:rPr lang="hu-HU" dirty="0"/>
              <a:t> egész számot (ez a „só”)</a:t>
            </a:r>
          </a:p>
          <a:p>
            <a:pPr lvl="1"/>
            <a:r>
              <a:rPr lang="hu-HU" i="1" dirty="0"/>
              <a:t>f</a:t>
            </a:r>
            <a:r>
              <a:rPr lang="hu-HU" dirty="0"/>
              <a:t>(</a:t>
            </a:r>
            <a:r>
              <a:rPr lang="hu-HU" i="1" dirty="0" err="1"/>
              <a:t>pN</a:t>
            </a:r>
            <a:r>
              <a:rPr lang="hu-HU" dirty="0"/>
              <a:t>)</a:t>
            </a:r>
            <a:r>
              <a:rPr lang="hu-HU" dirty="0" err="1"/>
              <a:t>-t</a:t>
            </a:r>
            <a:endParaRPr lang="hu-HU" dirty="0"/>
          </a:p>
          <a:p>
            <a:r>
              <a:rPr lang="hu-HU" dirty="0"/>
              <a:t>Például (jelszó: alma)</a:t>
            </a:r>
          </a:p>
          <a:p>
            <a:pPr lvl="1"/>
            <a:r>
              <a:rPr lang="hu-HU" dirty="0"/>
              <a:t>User2, 67832, f(alma67832)</a:t>
            </a:r>
          </a:p>
          <a:p>
            <a:pPr lvl="2"/>
            <a:r>
              <a:rPr lang="hu-HU" dirty="0"/>
              <a:t>User2 a felhasználó azonosítója</a:t>
            </a:r>
          </a:p>
          <a:p>
            <a:pPr lvl="2"/>
            <a:r>
              <a:rPr lang="hu-HU" dirty="0"/>
              <a:t>67832 a só</a:t>
            </a:r>
          </a:p>
          <a:p>
            <a:pPr lvl="2"/>
            <a:r>
              <a:rPr lang="hu-HU" dirty="0"/>
              <a:t>f(alma67832) az eltárolt kódolt sózott jelszó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8DC2E-F1D9-48CD-9B51-5B0C9386253D}" type="slidenum">
              <a:rPr lang="hu-HU"/>
              <a:pPr/>
              <a:t>46</a:t>
            </a:fld>
            <a:endParaRPr lang="hu-HU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Naplózás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Az operációs rendszer folyamatosan figyeli a rendszer veszélyeztetett pontjait</a:t>
            </a:r>
          </a:p>
          <a:p>
            <a:r>
              <a:rPr lang="hu-HU" dirty="0"/>
              <a:t>A rendszer feljegyzi </a:t>
            </a:r>
          </a:p>
          <a:p>
            <a:pPr lvl="1"/>
            <a:r>
              <a:rPr lang="hu-HU" dirty="0"/>
              <a:t>Az egyes erőforrásokhoz a hozzáférések időpontját</a:t>
            </a:r>
          </a:p>
          <a:p>
            <a:pPr lvl="1"/>
            <a:r>
              <a:rPr lang="hu-HU" dirty="0"/>
              <a:t>A műveletet</a:t>
            </a:r>
          </a:p>
          <a:p>
            <a:pPr lvl="1"/>
            <a:r>
              <a:rPr lang="hu-HU" dirty="0"/>
              <a:t>A felhasználót</a:t>
            </a:r>
          </a:p>
          <a:p>
            <a:r>
              <a:rPr lang="hu-HU" dirty="0"/>
              <a:t>Ez nem véd, de az elkövető utólagos azonosítását megkönnyíti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D4235-5D58-48ED-AE83-29B3644C931F}" type="slidenum">
              <a:rPr lang="hu-HU"/>
              <a:pPr/>
              <a:t>47</a:t>
            </a:fld>
            <a:endParaRPr lang="hu-HU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Rejtjelezés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A nem védett információs csatornán átadott adatokat rejtjelezéssel (</a:t>
            </a:r>
            <a:r>
              <a:rPr lang="en-US" dirty="0"/>
              <a:t>encryption</a:t>
            </a:r>
            <a:r>
              <a:rPr lang="hu-HU" dirty="0"/>
              <a:t>) védhetjük</a:t>
            </a:r>
          </a:p>
          <a:p>
            <a:r>
              <a:rPr lang="hu-HU" dirty="0"/>
              <a:t>DES (</a:t>
            </a:r>
            <a:r>
              <a:rPr lang="en-US" dirty="0"/>
              <a:t>Data Encryption Standard</a:t>
            </a:r>
            <a:r>
              <a:rPr lang="hu-HU" dirty="0"/>
              <a:t>) kódolás</a:t>
            </a:r>
          </a:p>
          <a:p>
            <a:pPr lvl="1"/>
            <a:r>
              <a:rPr lang="hu-HU" dirty="0"/>
              <a:t>Egy kulcs van a kódoláshoz és a dekódoláshoz</a:t>
            </a:r>
          </a:p>
          <a:p>
            <a:pPr lvl="1"/>
            <a:r>
              <a:rPr lang="hu-HU" dirty="0"/>
              <a:t>Először a kulcsot biztonságos csatornán át kell juttatni</a:t>
            </a:r>
          </a:p>
          <a:p>
            <a:r>
              <a:rPr lang="hu-HU" dirty="0"/>
              <a:t>Két kulcsos rejtjelezés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0C02-0915-4FFF-B52A-045747B4F3D0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Rejtjelezés</a:t>
            </a:r>
            <a:endParaRPr lang="en-US"/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Ide tartozik még </a:t>
            </a:r>
          </a:p>
          <a:p>
            <a:pPr lvl="1"/>
            <a:r>
              <a:rPr lang="hu-HU" dirty="0"/>
              <a:t>Üzenethitelesítés</a:t>
            </a:r>
          </a:p>
          <a:p>
            <a:pPr lvl="2"/>
            <a:r>
              <a:rPr lang="hu-HU" dirty="0"/>
              <a:t>Az üzenetet senki nem módosította</a:t>
            </a:r>
          </a:p>
          <a:p>
            <a:pPr lvl="1"/>
            <a:r>
              <a:rPr lang="hu-HU" dirty="0"/>
              <a:t>Partner hitelesítés</a:t>
            </a:r>
          </a:p>
          <a:p>
            <a:pPr lvl="2"/>
            <a:r>
              <a:rPr lang="hu-HU" dirty="0"/>
              <a:t>A küldő hitelesítése</a:t>
            </a:r>
          </a:p>
          <a:p>
            <a:pPr lvl="2"/>
            <a:r>
              <a:rPr lang="hu-HU" dirty="0"/>
              <a:t>Elektronikus aláírás</a:t>
            </a:r>
          </a:p>
          <a:p>
            <a:pPr lvl="2"/>
            <a:r>
              <a:rPr lang="hu-HU" dirty="0"/>
              <a:t>Nem lehet levágni az aláírást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60C02-0915-4FFF-B52A-045747B4F3D0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A fenyegetés forrásai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/>
              <a:t>Belső</a:t>
            </a:r>
          </a:p>
          <a:p>
            <a:pPr lvl="1"/>
            <a:r>
              <a:rPr lang="hu-HU"/>
              <a:t>Rendszerben lévő folyamatok felől </a:t>
            </a:r>
          </a:p>
          <a:p>
            <a:r>
              <a:rPr lang="hu-HU"/>
              <a:t>Külső</a:t>
            </a:r>
          </a:p>
          <a:p>
            <a:pPr lvl="1"/>
            <a:r>
              <a:rPr lang="hu-HU"/>
              <a:t>Rendszertől független tényezőktől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A6A89-A0A6-4FF7-A1CF-0FDCACD50E1E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Alapelvek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Tökéletes biztonság nincs!!!</a:t>
            </a:r>
          </a:p>
          <a:p>
            <a:r>
              <a:rPr lang="hu-HU" dirty="0"/>
              <a:t>A feltörés költsége legyen nagyobb, mint az információ értéke</a:t>
            </a:r>
          </a:p>
          <a:p>
            <a:r>
              <a:rPr lang="hu-HU" dirty="0"/>
              <a:t>A feltöréshez szükséges idő alatt évüljön el</a:t>
            </a:r>
          </a:p>
          <a:p>
            <a:pPr lvl="1"/>
            <a:r>
              <a:rPr lang="hu-HU" dirty="0"/>
              <a:t>Veszítse el az értékét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485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Közös titkos kulcs létrehozása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50542" cy="4724400"/>
          </a:xfrm>
        </p:spPr>
        <p:txBody>
          <a:bodyPr>
            <a:noAutofit/>
          </a:bodyPr>
          <a:lstStyle/>
          <a:p>
            <a:r>
              <a:rPr lang="hu-HU" dirty="0"/>
              <a:t>Olyan műveleten alapul, amelyet könnyű elvégezni, de nehéz visszafelé elvégezni</a:t>
            </a:r>
          </a:p>
          <a:p>
            <a:r>
              <a:rPr lang="hu-HU" dirty="0"/>
              <a:t>Például</a:t>
            </a:r>
          </a:p>
          <a:p>
            <a:pPr lvl="1"/>
            <a:r>
              <a:rPr lang="hu-HU" dirty="0"/>
              <a:t>Két nagy prím szám összeszorzása egyszerű</a:t>
            </a:r>
          </a:p>
          <a:p>
            <a:pPr lvl="1"/>
            <a:r>
              <a:rPr lang="hu-HU" dirty="0"/>
              <a:t>A szorzatból a két prímszám kiszámolása nehéz</a:t>
            </a:r>
            <a:endParaRPr lang="en-US" dirty="0"/>
          </a:p>
        </p:txBody>
      </p:sp>
      <p:pic>
        <p:nvPicPr>
          <p:cNvPr id="2050" name="Picture 2" descr="https://upload.wikimedia.org/wikipedia/commons/3/35/Diffie-Hellman_Key_Exchange-modifi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7742" y="1600200"/>
            <a:ext cx="3279058" cy="4747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45CF7BCD-FD40-445C-8C50-8F38AFC1C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160C02-0915-4FFF-B52A-045747B4F3D0}" type="slidenum">
              <a:rPr lang="hu-HU"/>
              <a:pPr/>
              <a:t>51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094402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Közös titkos kulcs létrehozása</a:t>
            </a:r>
            <a:endParaRPr lang="en-US" dirty="0"/>
          </a:p>
        </p:txBody>
      </p:sp>
      <p:pic>
        <p:nvPicPr>
          <p:cNvPr id="2050" name="Picture 2" descr="https://upload.wikimedia.org/wikipedia/commons/3/35/Diffie-Hellman_Key_Exchange-modifi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722" y="1417638"/>
            <a:ext cx="3421077" cy="495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 useBgFill="1">
            <p:nvSpPr>
              <p:cNvPr id="4" name="TextBox 3"/>
              <p:cNvSpPr txBox="1"/>
              <p:nvPr/>
            </p:nvSpPr>
            <p:spPr>
              <a:xfrm>
                <a:off x="3811510" y="1582994"/>
                <a:ext cx="1711431" cy="400110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sz="2000" i="1" dirty="0" smtClean="0"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hu-HU" sz="2000" dirty="0"/>
                  <a:t>, </a:t>
                </a:r>
                <a14:m>
                  <m:oMath xmlns:m="http://schemas.openxmlformats.org/officeDocument/2006/math">
                    <m:r>
                      <a:rPr lang="hu-HU" sz="20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=23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 useBgFill="1"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1510" y="1582994"/>
                <a:ext cx="1711431" cy="400110"/>
              </a:xfrm>
              <a:prstGeom prst="rect">
                <a:avLst/>
              </a:prstGeom>
              <a:blipFill>
                <a:blip r:embed="rId3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098832" y="2555057"/>
                <a:ext cx="8688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832" y="2555057"/>
                <a:ext cx="868828" cy="40011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400799" y="2555057"/>
                <a:ext cx="8633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799" y="2555057"/>
                <a:ext cx="863378" cy="400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4203" y="3043681"/>
                <a:ext cx="2365519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hu-HU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hu-HU" sz="2000">
                          <a:latin typeface="Cambria Math" panose="02040503050406030204" pitchFamily="18" charset="0"/>
                        </a:rPr>
                        <m:t>mod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hu-HU" sz="2000">
                          <a:latin typeface="Cambria Math" panose="02040503050406030204" pitchFamily="18" charset="0"/>
                        </a:rPr>
                        <m:t>mod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 23=4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03" y="3043681"/>
                <a:ext cx="2365519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400799" y="3038167"/>
                <a:ext cx="2278124" cy="713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hu-HU" sz="200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hu-HU" sz="20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hu-HU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sz="20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p>
                        <m:r>
                          <a:rPr lang="hu-HU" sz="2000" i="1">
                            <a:latin typeface="Cambria Math" panose="02040503050406030204" pitchFamily="18" charset="0"/>
                          </a:rPr>
                          <m:t>𝑏</m:t>
                        </m:r>
                      </m:sup>
                    </m:sSup>
                    <m:r>
                      <a:rPr lang="hu-HU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hu-HU" sz="2000">
                        <a:latin typeface="Cambria Math" panose="02040503050406030204" pitchFamily="18" charset="0"/>
                      </a:rPr>
                      <m:t>mod</m:t>
                    </m:r>
                    <m:r>
                      <a:rPr lang="hu-HU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hu-HU" sz="20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hu-HU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i="1" dirty="0">
                    <a:latin typeface="Cambria Math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hu-HU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sz="20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  <m:sup>
                        <m:r>
                          <a:rPr lang="hu-HU" sz="2000" i="1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hu-HU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hu-HU" sz="2000">
                        <a:latin typeface="Cambria Math" panose="02040503050406030204" pitchFamily="18" charset="0"/>
                      </a:rPr>
                      <m:t>mod</m:t>
                    </m:r>
                    <m:r>
                      <a:rPr lang="hu-HU" sz="2000" i="1">
                        <a:latin typeface="Cambria Math" panose="02040503050406030204" pitchFamily="18" charset="0"/>
                      </a:rPr>
                      <m:t> 23=10</m:t>
                    </m:r>
                  </m:oMath>
                </a14:m>
                <a:r>
                  <a:rPr lang="en-US" sz="2000" dirty="0"/>
                  <a:t> </a:t>
                </a:r>
                <a:endParaRPr lang="hu-HU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799" y="3038167"/>
                <a:ext cx="2278124" cy="71340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54053" y="4377955"/>
                <a:ext cx="103611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hu-HU" sz="2000" b="0" i="1" smtClean="0">
                          <a:latin typeface="Cambria Math" panose="02040503050406030204" pitchFamily="18" charset="0"/>
                        </a:rPr>
                        <m:t>=10</m:t>
                      </m:r>
                    </m:oMath>
                  </m:oMathPara>
                </a14:m>
                <a:endParaRPr lang="hu-HU" sz="2000" b="0" i="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4053" y="4377955"/>
                <a:ext cx="1036117" cy="40011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412861" y="4365833"/>
                <a:ext cx="88428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861" y="4365833"/>
                <a:ext cx="884281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098832" y="4939858"/>
                <a:ext cx="8688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832" y="4939858"/>
                <a:ext cx="868828" cy="40011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400799" y="4954029"/>
                <a:ext cx="86337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799" y="4954029"/>
                <a:ext cx="863378" cy="400110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58931" y="5506133"/>
                <a:ext cx="2420791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hu-HU" sz="2000">
                          <a:latin typeface="Cambria Math" panose="02040503050406030204" pitchFamily="18" charset="0"/>
                        </a:rPr>
                        <m:t>mod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hu-HU" sz="2000">
                          <a:latin typeface="Cambria Math" panose="02040503050406030204" pitchFamily="18" charset="0"/>
                        </a:rPr>
                        <m:t>mod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 23=1</m:t>
                      </m:r>
                      <m:r>
                        <a:rPr lang="hu-HU" sz="2000"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hu-HU" sz="20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931" y="5506133"/>
                <a:ext cx="2420791" cy="707886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400799" y="5500619"/>
                <a:ext cx="2278124" cy="7134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hu-HU" sz="200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hu-HU" sz="2000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𝑏</m:t>
                          </m:r>
                        </m:sup>
                      </m:sSup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hu-HU" sz="2000">
                          <a:latin typeface="Cambria Math" panose="02040503050406030204" pitchFamily="18" charset="0"/>
                        </a:rPr>
                        <m:t>mod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hu-HU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  <m:sup>
                          <m:r>
                            <a:rPr lang="hu-HU" sz="2000" i="1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hu-HU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hu-HU" sz="2000">
                          <a:latin typeface="Cambria Math" panose="02040503050406030204" pitchFamily="18" charset="0"/>
                        </a:rPr>
                        <m:t>mod</m:t>
                      </m:r>
                      <m:r>
                        <a:rPr lang="hu-HU" sz="2000" i="1">
                          <a:latin typeface="Cambria Math" panose="02040503050406030204" pitchFamily="18" charset="0"/>
                        </a:rPr>
                        <m:t> 23=1</m:t>
                      </m:r>
                      <m:r>
                        <a:rPr lang="hu-HU" sz="2000">
                          <a:latin typeface="Cambria Math" panose="02040503050406030204" pitchFamily="18" charset="0"/>
                        </a:rPr>
                        <m:t>8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799" y="5500619"/>
                <a:ext cx="2278124" cy="71340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EB9A60AD-35BA-4035-8E14-0AE8E44E9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160C02-0915-4FFF-B52A-045747B4F3D0}" type="slidenum">
              <a:rPr lang="hu-HU"/>
              <a:pPr/>
              <a:t>52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1829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Nyilvános kulcsú titkosítás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Nagyjából olyan, mint a postai leveleknél</a:t>
            </a:r>
          </a:p>
          <a:p>
            <a:pPr lvl="1"/>
            <a:r>
              <a:rPr lang="hu-HU" dirty="0"/>
              <a:t>Tudni kell a nyilvános címet, hogy elküldhessük</a:t>
            </a:r>
          </a:p>
          <a:p>
            <a:pPr lvl="1"/>
            <a:r>
              <a:rPr lang="hu-HU" dirty="0"/>
              <a:t>Az adott címen lévő postaládát csak a gazdája kulcsa nyitja</a:t>
            </a:r>
          </a:p>
        </p:txBody>
      </p:sp>
      <p:pic>
        <p:nvPicPr>
          <p:cNvPr id="7170" name="Picture 2" descr="http://www.agr.unideb.hu/~agocs/informatics/05_h_ecdl/ECDLweb/ecdlweb.uw.hu/m7titk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285" y="3573355"/>
            <a:ext cx="5311429" cy="27512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7164941D-FC0C-43C8-925D-591F61AE0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160C02-0915-4FFF-B52A-045747B4F3D0}" type="slidenum">
              <a:rPr lang="hu-HU"/>
              <a:pPr/>
              <a:t>53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879727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Digitális aláírás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9996"/>
          </a:xfrm>
        </p:spPr>
        <p:txBody>
          <a:bodyPr>
            <a:normAutofit/>
          </a:bodyPr>
          <a:lstStyle/>
          <a:p>
            <a:r>
              <a:rPr lang="hu-HU" dirty="0"/>
              <a:t>Dokumentum sérthetetlensége és letagadhatatlansága</a:t>
            </a:r>
          </a:p>
          <a:p>
            <a:endParaRPr lang="hu-HU" dirty="0"/>
          </a:p>
        </p:txBody>
      </p:sp>
      <p:pic>
        <p:nvPicPr>
          <p:cNvPr id="5122" name="Picture 2" descr="Kapcsolódó ké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676" y="2965360"/>
            <a:ext cx="3792647" cy="252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6508A1FF-EB25-4EFA-8456-2FF16515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160C02-0915-4FFF-B52A-045747B4F3D0}" type="slidenum">
              <a:rPr lang="hu-HU"/>
              <a:pPr/>
              <a:t>54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3091063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Digitális aláírás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30775"/>
          </a:xfrm>
        </p:spPr>
        <p:txBody>
          <a:bodyPr>
            <a:normAutofit/>
          </a:bodyPr>
          <a:lstStyle/>
          <a:p>
            <a:endParaRPr lang="hu-HU" dirty="0"/>
          </a:p>
          <a:p>
            <a:endParaRPr lang="hu-HU" dirty="0"/>
          </a:p>
        </p:txBody>
      </p:sp>
      <p:pic>
        <p:nvPicPr>
          <p:cNvPr id="8198" name="Picture 6" descr="Képtalálat a következőre: „digitális aláírás”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97" y="1795052"/>
            <a:ext cx="7275703" cy="331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01009E68-6379-4F8F-87F4-AAC90D072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160C02-0915-4FFF-B52A-045747B4F3D0}" type="slidenum">
              <a:rPr lang="hu-HU"/>
              <a:pPr/>
              <a:t>55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6263129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Digitális tanúsítvány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dirty="0"/>
              <a:t>A nyilvános kulcsú rendszer legérzékenyebb pontja a kulcs hitelessége</a:t>
            </a:r>
          </a:p>
          <a:p>
            <a:pPr lvl="1"/>
            <a:r>
              <a:rPr lang="hu-HU" dirty="0"/>
              <a:t>Biztos a küldőé a kulcs?</a:t>
            </a:r>
          </a:p>
          <a:p>
            <a:r>
              <a:rPr lang="hu-HU" dirty="0"/>
              <a:t>A kulcs felhasználása előtt meg kell győződni arról, hogy az valójában kihez tartozik</a:t>
            </a:r>
          </a:p>
          <a:p>
            <a:r>
              <a:rPr lang="hu-HU" dirty="0"/>
              <a:t>Erre szolgálnak az úgynevezett tanúsítványok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5E46B3B-FE23-42EB-9811-D529D9A73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C160C02-0915-4FFF-B52A-045747B4F3D0}" type="slidenum">
              <a:rPr lang="hu-HU"/>
              <a:pPr/>
              <a:t>56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957573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Rosszindulatú programok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Trójai faló (</a:t>
            </a:r>
            <a:r>
              <a:rPr lang="en-US" dirty="0"/>
              <a:t>Trojan horse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A keresési utakat felhasználva indulnak el</a:t>
            </a:r>
          </a:p>
          <a:p>
            <a:pPr lvl="2"/>
            <a:r>
              <a:rPr lang="hu-HU" dirty="0"/>
              <a:t>A rendszer a kívánt program előtt találja meg azonos néven a falovat</a:t>
            </a:r>
          </a:p>
          <a:p>
            <a:pPr lvl="1"/>
            <a:r>
              <a:rPr lang="hu-HU" dirty="0"/>
              <a:t>Gyakran elgépelt parancsok használata</a:t>
            </a:r>
          </a:p>
          <a:p>
            <a:pPr lvl="2"/>
            <a:r>
              <a:rPr lang="hu-HU" dirty="0"/>
              <a:t>Például: </a:t>
            </a:r>
            <a:r>
              <a:rPr lang="hu-HU" dirty="0" err="1"/>
              <a:t>ls</a:t>
            </a:r>
            <a:r>
              <a:rPr lang="hu-HU" dirty="0"/>
              <a:t> → 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0092B-4E0F-4767-B6E3-97EB85B98ABC}" type="slidenum">
              <a:rPr lang="hu-HU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Rosszindulatú programok</a:t>
            </a:r>
            <a:endParaRPr lang="en-US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Rejtekajtó (</a:t>
            </a:r>
            <a:r>
              <a:rPr lang="en-US" dirty="0"/>
              <a:t>trap door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Egy programban az </a:t>
            </a:r>
            <a:r>
              <a:rPr lang="hu-HU"/>
              <a:t>írója olyan </a:t>
            </a:r>
            <a:r>
              <a:rPr lang="hu-HU" dirty="0"/>
              <a:t>részeket tesz amelyek nem dokumentált</a:t>
            </a:r>
          </a:p>
          <a:p>
            <a:pPr lvl="2"/>
            <a:r>
              <a:rPr lang="hu-HU" dirty="0"/>
              <a:t>Jogosulatlan tevékenységeket végezhetnek</a:t>
            </a:r>
          </a:p>
          <a:p>
            <a:pPr lvl="1"/>
            <a:r>
              <a:rPr lang="hu-HU" dirty="0"/>
              <a:t>Léteznek fordítóprogramokba vagy programkönyvtárakba épített rejtekajtók, amelyek a lefordított kódba is belekerülnek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0092B-4E0F-4767-B6E3-97EB85B98ABC}" type="slidenum">
              <a:rPr lang="hu-HU"/>
              <a:pPr/>
              <a:t>58</a:t>
            </a:fld>
            <a:endParaRPr lang="hu-HU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Rosszindulatú programok</a:t>
            </a: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Féreg (</a:t>
            </a:r>
            <a:r>
              <a:rPr lang="en-US" dirty="0"/>
              <a:t>Worm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Önmagát indítja el több példányban, így leterheli a rendszer központi erőforrásait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FCB23-8E4F-44E5-904A-D87C0FD2B9A5}" type="slidenum">
              <a:rPr lang="hu-HU"/>
              <a:pPr/>
              <a:t>59</a:t>
            </a:fld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/>
              <a:t>Biztonsági kérdések</a:t>
            </a: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/>
              <a:t>Belső biztonság</a:t>
            </a:r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Rosszindulatú programok</a:t>
            </a:r>
            <a:endParaRPr lang="en-US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Vírus (</a:t>
            </a:r>
            <a:r>
              <a:rPr lang="en-US" dirty="0"/>
              <a:t>virus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Terjed</a:t>
            </a:r>
          </a:p>
          <a:p>
            <a:pPr lvl="2"/>
            <a:r>
              <a:rPr lang="hu-HU" dirty="0"/>
              <a:t>Más programokba saját utasításait csempészi</a:t>
            </a:r>
          </a:p>
          <a:p>
            <a:pPr lvl="2"/>
            <a:r>
              <a:rPr lang="hu-HU" dirty="0"/>
              <a:t>A program elindul, ezek is futnak</a:t>
            </a:r>
          </a:p>
          <a:p>
            <a:pPr lvl="1"/>
            <a:r>
              <a:rPr lang="hu-HU" dirty="0"/>
              <a:t>Kártétel</a:t>
            </a:r>
          </a:p>
          <a:p>
            <a:pPr lvl="2"/>
            <a:r>
              <a:rPr lang="hu-HU" dirty="0"/>
              <a:t>Egy idő után vagy egy valamilyen esemény hatására (általában) rosszindulatú tevékenységeket végez</a:t>
            </a:r>
            <a:endParaRPr lang="en-US" dirty="0"/>
          </a:p>
          <a:p>
            <a:pPr lvl="1"/>
            <a:r>
              <a:rPr lang="hu-HU" dirty="0"/>
              <a:t>2016-ban 400 millió kártevőt azonosítottak, ezeknek a 89 százaléka abban az évben bukkant fel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FCB23-8E4F-44E5-904A-D87C0FD2B9A5}" type="slidenum">
              <a:rPr lang="hu-HU"/>
              <a:pPr/>
              <a:t>60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163531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Külső támadások</a:t>
            </a:r>
            <a:endParaRPr lang="en-US" dirty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Stack</a:t>
            </a:r>
            <a:r>
              <a:rPr lang="hu-HU"/>
              <a:t> és </a:t>
            </a:r>
            <a:r>
              <a:rPr lang="en-US"/>
              <a:t>BufferOverflow</a:t>
            </a:r>
            <a:r>
              <a:rPr lang="hu-HU"/>
              <a:t> támadás</a:t>
            </a:r>
          </a:p>
          <a:p>
            <a:pPr lvl="1"/>
            <a:r>
              <a:rPr lang="hu-HU"/>
              <a:t>A programban jelen levő, nem ellenőrzött korlátok kihasználásával a vezérlés saját kódnak átadása</a:t>
            </a:r>
          </a:p>
          <a:p>
            <a:pPr lvl="2"/>
            <a:r>
              <a:rPr lang="hu-HU"/>
              <a:t>Például hosszú inputba csempészett kód</a:t>
            </a:r>
          </a:p>
          <a:p>
            <a:r>
              <a:rPr lang="en-US"/>
              <a:t>DenialofService</a:t>
            </a:r>
            <a:r>
              <a:rPr lang="hu-HU"/>
              <a:t> támadás</a:t>
            </a:r>
          </a:p>
          <a:p>
            <a:pPr lvl="1"/>
            <a:r>
              <a:rPr lang="hu-HU"/>
              <a:t>A célzott gép túlterhelése, ezáltal a hasznos tevékenység megakadályozása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A0CC2-9A09-4863-81E2-51A2D2145E5F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Belső biztonság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Belső biztonsági rendszer (</a:t>
            </a:r>
            <a:r>
              <a:rPr lang="en-US" dirty="0"/>
              <a:t>internal security</a:t>
            </a:r>
            <a:r>
              <a:rPr lang="hu-HU" dirty="0"/>
              <a:t>) feladata</a:t>
            </a:r>
          </a:p>
          <a:p>
            <a:pPr lvl="1"/>
            <a:r>
              <a:rPr lang="hu-HU" dirty="0"/>
              <a:t>Programhibák elleni védelem</a:t>
            </a:r>
          </a:p>
          <a:p>
            <a:pPr lvl="1"/>
            <a:r>
              <a:rPr lang="hu-HU" dirty="0"/>
              <a:t>Erőforrások jogosulatlan felhasználásának védelme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7CB4-3688-418E-BF0D-3B73B43370C2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Védelmi tartomány</a:t>
            </a:r>
            <a:br>
              <a:rPr lang="en-US" dirty="0"/>
            </a:br>
            <a:r>
              <a:rPr lang="hu-HU" dirty="0"/>
              <a:t>(</a:t>
            </a:r>
            <a:r>
              <a:rPr lang="en-US" dirty="0"/>
              <a:t>protection domain</a:t>
            </a:r>
            <a:r>
              <a:rPr lang="hu-HU" dirty="0"/>
              <a:t>)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Egy folyamat mindig valamilyen védelmi tartományban van, amely megadja, hogy</a:t>
            </a:r>
          </a:p>
          <a:p>
            <a:pPr lvl="1"/>
            <a:r>
              <a:rPr lang="hu-HU" dirty="0"/>
              <a:t>Mely erőforrásokhoz férhet hozzá </a:t>
            </a:r>
          </a:p>
          <a:p>
            <a:pPr lvl="1"/>
            <a:r>
              <a:rPr lang="hu-HU" dirty="0"/>
              <a:t>Ezeken milyen műveleteket végezhet</a:t>
            </a:r>
          </a:p>
          <a:p>
            <a:r>
              <a:rPr lang="hu-HU" dirty="0"/>
              <a:t>Minél szűkebbre kell definiálni</a:t>
            </a:r>
          </a:p>
          <a:p>
            <a:pPr lvl="1"/>
            <a:r>
              <a:rPr lang="hu-HU" dirty="0"/>
              <a:t>Csak a valóban szükséges jogokat megadni</a:t>
            </a:r>
          </a:p>
          <a:p>
            <a:r>
              <a:rPr lang="hu-HU" dirty="0"/>
              <a:t>Védelmi tartomány lehet statikus vagy dinamikus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47CB4-3688-418E-BF0D-3B73B43370C2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Védelmi tartományok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Hozzáférési jog</a:t>
            </a:r>
          </a:p>
          <a:p>
            <a:pPr lvl="1"/>
            <a:r>
              <a:rPr lang="hu-HU" dirty="0"/>
              <a:t>&lt;Objektum, {jogosultságok listája}&gt;</a:t>
            </a:r>
          </a:p>
          <a:p>
            <a:pPr lvl="2"/>
            <a:r>
              <a:rPr lang="hu-HU" dirty="0"/>
              <a:t>A jogosultságok listája az adott objektumon végrehajtható műveletek egy részhalmaza</a:t>
            </a:r>
          </a:p>
          <a:p>
            <a:r>
              <a:rPr lang="hu-HU" dirty="0"/>
              <a:t>Védelmi tartomány (</a:t>
            </a:r>
            <a:r>
              <a:rPr lang="en-GB" dirty="0"/>
              <a:t>domain</a:t>
            </a:r>
            <a:r>
              <a:rPr lang="hu-HU" dirty="0"/>
              <a:t>)</a:t>
            </a:r>
          </a:p>
          <a:p>
            <a:pPr lvl="1"/>
            <a:r>
              <a:rPr lang="hu-HU" dirty="0"/>
              <a:t>Hozzáférési jogok halmaza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82E61-D2F9-4D1B-88A6-5B8694A38F5D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35</TotalTime>
  <Words>1731</Words>
  <Application>Microsoft Office PowerPoint</Application>
  <PresentationFormat>On-screen Show (4:3)</PresentationFormat>
  <Paragraphs>383</Paragraphs>
  <Slides>61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5" baseType="lpstr">
      <vt:lpstr>Arial</vt:lpstr>
      <vt:lpstr>Calibri</vt:lpstr>
      <vt:lpstr>Cambria Math</vt:lpstr>
      <vt:lpstr>PEN</vt:lpstr>
      <vt:lpstr>Operációs rendszerek</vt:lpstr>
      <vt:lpstr>Tartalom</vt:lpstr>
      <vt:lpstr>A védelem célja</vt:lpstr>
      <vt:lpstr>Hardver meghibásodás</vt:lpstr>
      <vt:lpstr>A fenyegetés forrásai</vt:lpstr>
      <vt:lpstr>Biztonsági kérdések</vt:lpstr>
      <vt:lpstr>Belső biztonság</vt:lpstr>
      <vt:lpstr>Védelmi tartomány (protection domain)</vt:lpstr>
      <vt:lpstr>Védelmi tartományok</vt:lpstr>
      <vt:lpstr>Példa</vt:lpstr>
      <vt:lpstr>Belső biztonság</vt:lpstr>
      <vt:lpstr>Statikus védelmi tartomány</vt:lpstr>
      <vt:lpstr>Statikus védelmi tartomány</vt:lpstr>
      <vt:lpstr>Hozzáférési mátrix ábrázolása</vt:lpstr>
      <vt:lpstr>Globális tábla</vt:lpstr>
      <vt:lpstr>Hozzáférési lista</vt:lpstr>
      <vt:lpstr>Hozzáférési lista</vt:lpstr>
      <vt:lpstr>Hozzáférési lista</vt:lpstr>
      <vt:lpstr>Jogosítványok listája</vt:lpstr>
      <vt:lpstr>Jogosítványok listája</vt:lpstr>
      <vt:lpstr>Jogosítványok listája</vt:lpstr>
      <vt:lpstr>Jogosítványok listája</vt:lpstr>
      <vt:lpstr>Zár-kulcs párok</vt:lpstr>
      <vt:lpstr>Módszerek összehasonlítása</vt:lpstr>
      <vt:lpstr>Statikus védelmi tartomány megvalósítása</vt:lpstr>
      <vt:lpstr>Belső biztonság</vt:lpstr>
      <vt:lpstr>Dinamikus védelmi tartomány</vt:lpstr>
      <vt:lpstr>Dinamikus védelmi tartomány</vt:lpstr>
      <vt:lpstr>Dinamikus védelmi tartomány</vt:lpstr>
      <vt:lpstr>Új bejegyzések a védelmi tartományban</vt:lpstr>
      <vt:lpstr>Kapcsolás (switch)</vt:lpstr>
      <vt:lpstr>Másolás (copy)</vt:lpstr>
      <vt:lpstr>Tulajdonos (owner)</vt:lpstr>
      <vt:lpstr>Vezérlő (control)</vt:lpstr>
      <vt:lpstr>Hozzáférési jogok visszavonása</vt:lpstr>
      <vt:lpstr>Hozzáférési jogok visszavonása</vt:lpstr>
      <vt:lpstr>Hozzáférési jogok visszavonása</vt:lpstr>
      <vt:lpstr>Biztonsági kérdések</vt:lpstr>
      <vt:lpstr>Külső biztonság</vt:lpstr>
      <vt:lpstr>A felhasználók azonosítása</vt:lpstr>
      <vt:lpstr>Biztonságos jelszavak</vt:lpstr>
      <vt:lpstr>Jelszavak</vt:lpstr>
      <vt:lpstr>Leggyakoribb jelszavak 2016/2017</vt:lpstr>
      <vt:lpstr>Felmérés a magyarokról (2018)</vt:lpstr>
      <vt:lpstr>Jelszó kezelése</vt:lpstr>
      <vt:lpstr>Sózott jelszó</vt:lpstr>
      <vt:lpstr>Naplózás</vt:lpstr>
      <vt:lpstr>Rejtjelezés</vt:lpstr>
      <vt:lpstr>Rejtjelezés</vt:lpstr>
      <vt:lpstr>Alapelvek</vt:lpstr>
      <vt:lpstr>Közös titkos kulcs létrehozása</vt:lpstr>
      <vt:lpstr>Közös titkos kulcs létrehozása</vt:lpstr>
      <vt:lpstr>Nyilvános kulcsú titkosítás</vt:lpstr>
      <vt:lpstr>Digitális aláírás</vt:lpstr>
      <vt:lpstr>Digitális aláírás</vt:lpstr>
      <vt:lpstr>Digitális tanúsítvány</vt:lpstr>
      <vt:lpstr>Rosszindulatú programok</vt:lpstr>
      <vt:lpstr>Rosszindulatú programok</vt:lpstr>
      <vt:lpstr>Rosszindulatú programok</vt:lpstr>
      <vt:lpstr>Rosszindulatú programok</vt:lpstr>
      <vt:lpstr>Külső támadások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10. előadás</dc:title>
  <dc:subject>Biztonsági kérdések</dc:subject>
  <dc:creator>Tibor Holczinger</dc:creator>
  <cp:lastModifiedBy>Tibor Holczinger</cp:lastModifiedBy>
  <cp:revision>88</cp:revision>
  <dcterms:created xsi:type="dcterms:W3CDTF">2007-06-08T16:52:42Z</dcterms:created>
  <dcterms:modified xsi:type="dcterms:W3CDTF">2019-04-17T09:10:49Z</dcterms:modified>
</cp:coreProperties>
</file>