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71"/>
  </p:notesMasterIdLst>
  <p:sldIdLst>
    <p:sldId id="256" r:id="rId2"/>
    <p:sldId id="301" r:id="rId3"/>
    <p:sldId id="257" r:id="rId4"/>
    <p:sldId id="310" r:id="rId5"/>
    <p:sldId id="258" r:id="rId6"/>
    <p:sldId id="312" r:id="rId7"/>
    <p:sldId id="259" r:id="rId8"/>
    <p:sldId id="336" r:id="rId9"/>
    <p:sldId id="337" r:id="rId10"/>
    <p:sldId id="318" r:id="rId11"/>
    <p:sldId id="292" r:id="rId12"/>
    <p:sldId id="293" r:id="rId13"/>
    <p:sldId id="319" r:id="rId14"/>
    <p:sldId id="294" r:id="rId15"/>
    <p:sldId id="306" r:id="rId16"/>
    <p:sldId id="295" r:id="rId17"/>
    <p:sldId id="296" r:id="rId18"/>
    <p:sldId id="297" r:id="rId19"/>
    <p:sldId id="298" r:id="rId20"/>
    <p:sldId id="320" r:id="rId21"/>
    <p:sldId id="299" r:id="rId22"/>
    <p:sldId id="321" r:id="rId23"/>
    <p:sldId id="323" r:id="rId24"/>
    <p:sldId id="324" r:id="rId25"/>
    <p:sldId id="325" r:id="rId26"/>
    <p:sldId id="326" r:id="rId27"/>
    <p:sldId id="327" r:id="rId28"/>
    <p:sldId id="261" r:id="rId29"/>
    <p:sldId id="260" r:id="rId30"/>
    <p:sldId id="262" r:id="rId31"/>
    <p:sldId id="328" r:id="rId32"/>
    <p:sldId id="263" r:id="rId33"/>
    <p:sldId id="329" r:id="rId34"/>
    <p:sldId id="264" r:id="rId35"/>
    <p:sldId id="265" r:id="rId36"/>
    <p:sldId id="266" r:id="rId37"/>
    <p:sldId id="330" r:id="rId38"/>
    <p:sldId id="267" r:id="rId39"/>
    <p:sldId id="268" r:id="rId40"/>
    <p:sldId id="269" r:id="rId41"/>
    <p:sldId id="270" r:id="rId42"/>
    <p:sldId id="308" r:id="rId43"/>
    <p:sldId id="271" r:id="rId44"/>
    <p:sldId id="331" r:id="rId45"/>
    <p:sldId id="272" r:id="rId46"/>
    <p:sldId id="332" r:id="rId47"/>
    <p:sldId id="273" r:id="rId48"/>
    <p:sldId id="300" r:id="rId49"/>
    <p:sldId id="275" r:id="rId50"/>
    <p:sldId id="333" r:id="rId51"/>
    <p:sldId id="274" r:id="rId52"/>
    <p:sldId id="276" r:id="rId53"/>
    <p:sldId id="302" r:id="rId54"/>
    <p:sldId id="277" r:id="rId55"/>
    <p:sldId id="278" r:id="rId56"/>
    <p:sldId id="279" r:id="rId57"/>
    <p:sldId id="280" r:id="rId58"/>
    <p:sldId id="303" r:id="rId59"/>
    <p:sldId id="281" r:id="rId60"/>
    <p:sldId id="304" r:id="rId61"/>
    <p:sldId id="334" r:id="rId62"/>
    <p:sldId id="282" r:id="rId63"/>
    <p:sldId id="283" r:id="rId64"/>
    <p:sldId id="284" r:id="rId65"/>
    <p:sldId id="305" r:id="rId66"/>
    <p:sldId id="285" r:id="rId67"/>
    <p:sldId id="291" r:id="rId68"/>
    <p:sldId id="286" r:id="rId69"/>
    <p:sldId id="335" r:id="rId70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99"/>
    <a:srgbClr val="FFFFCC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630" autoAdjust="0"/>
  </p:normalViewPr>
  <p:slideViewPr>
    <p:cSldViewPr>
      <p:cViewPr varScale="1">
        <p:scale>
          <a:sx n="104" d="100"/>
          <a:sy n="104" d="100"/>
        </p:scale>
        <p:origin x="98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A0ECF4A-9FC1-4D73-8AC9-C18CC76C0E53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23539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2018. 05. 10.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D2796-FEB6-4EB5-831F-1EF9C20B1FEE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Elosztott rendszerek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Elosztott operációs rendszerek típusai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Elosztott számítási modell</a:t>
            </a:r>
          </a:p>
          <a:p>
            <a:pPr lvl="1"/>
            <a:r>
              <a:rPr lang="hu-HU" dirty="0"/>
              <a:t>Az operációs rendszer már több gépen fut, a felhasználó nem tudja, hogy helyi vagy távoli erőforrást lát-e</a:t>
            </a:r>
          </a:p>
          <a:p>
            <a:pPr lvl="1"/>
            <a:r>
              <a:rPr lang="hu-HU" dirty="0"/>
              <a:t>Távoli erőforráshoz szerver-kliens információcsere kell (</a:t>
            </a:r>
            <a:r>
              <a:rPr lang="en-US" dirty="0"/>
              <a:t>middleware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Adatvándorlás (</a:t>
            </a:r>
            <a:r>
              <a:rPr lang="en-US" dirty="0"/>
              <a:t>data migration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Feldolgozás vándorlás (</a:t>
            </a:r>
            <a:r>
              <a:rPr lang="en-US" dirty="0"/>
              <a:t>computation migration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Folyamat vándorlás (</a:t>
            </a:r>
            <a:r>
              <a:rPr lang="en-US" dirty="0"/>
              <a:t>process migration</a:t>
            </a:r>
            <a:r>
              <a:rPr lang="hu-HU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5593-0ACA-4DF1-A9A6-275ACB9C8582}" type="slidenum">
              <a:rPr lang="hu-HU"/>
              <a:pPr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642200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Adatvándorlás</a:t>
            </a: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Ha egy távoli gépen tárolt állományra van szükség, akkor ideiglenesen a helyi gépre másoljuk</a:t>
            </a:r>
          </a:p>
          <a:p>
            <a:pPr lvl="1"/>
            <a:r>
              <a:rPr lang="hu-HU"/>
              <a:t>A teljes állományt vagy</a:t>
            </a:r>
          </a:p>
          <a:p>
            <a:pPr lvl="1"/>
            <a:r>
              <a:rPr lang="hu-HU"/>
              <a:t>Az állomány szükséges részét</a:t>
            </a:r>
          </a:p>
          <a:p>
            <a:r>
              <a:rPr lang="hu-HU"/>
              <a:t>Ha már nincs szükség az állományra, akkor töröljük a helyi másolatot</a:t>
            </a:r>
          </a:p>
          <a:p>
            <a:pPr lvl="1"/>
            <a:r>
              <a:rPr lang="hu-HU"/>
              <a:t>Ha módosult, akkor a távoli gépre vissza kell írni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6062D-2667-4B15-BCB7-7F9AF451CC8D}" type="slidenum">
              <a:rPr lang="hu-HU"/>
              <a:pPr/>
              <a:t>11</a:t>
            </a:fld>
            <a:endParaRPr lang="hu-H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Feldolgozás vándorlás</a:t>
            </a: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Gyakran van olyan feladat, amely nagy mennyiségű adat vándorlásával járna</a:t>
            </a:r>
          </a:p>
          <a:p>
            <a:pPr lvl="1"/>
            <a:r>
              <a:rPr lang="hu-HU" dirty="0"/>
              <a:t>Ilyenkor nem az adatot visszük át, hanem a feldolgozás települ át a távoli gépre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3D02-9A79-4BB1-BAA7-F6BD6E128D31}" type="slidenum">
              <a:rPr lang="hu-HU"/>
              <a:pPr/>
              <a:t>12</a:t>
            </a:fld>
            <a:endParaRPr lang="hu-H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Feldolgozás vándorlás</a:t>
            </a: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Megoldási módok</a:t>
            </a:r>
          </a:p>
          <a:p>
            <a:pPr lvl="1"/>
            <a:r>
              <a:rPr lang="hu-HU" dirty="0"/>
              <a:t>Üzenetküldés (</a:t>
            </a:r>
            <a:r>
              <a:rPr lang="en-US" dirty="0"/>
              <a:t>message passing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Az ügyfél egy üzenetben megadja a kiszolgálónak, a feldolgozási igényt, majd tovább megy (mehet)</a:t>
            </a:r>
          </a:p>
          <a:p>
            <a:pPr lvl="2"/>
            <a:r>
              <a:rPr lang="hu-HU" dirty="0"/>
              <a:t>A feldolgozó üzenetküldéssel válaszol</a:t>
            </a:r>
          </a:p>
          <a:p>
            <a:pPr lvl="1"/>
            <a:r>
              <a:rPr lang="hu-HU" dirty="0"/>
              <a:t>Távoli eljáráshívás (</a:t>
            </a:r>
            <a:r>
              <a:rPr lang="en-US" dirty="0"/>
              <a:t>remote procedure call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 helyi gép a távoli gépen lévő eljárást hívja meg és bevárja ennek lefutását</a:t>
            </a:r>
          </a:p>
          <a:p>
            <a:pPr lvl="2"/>
            <a:r>
              <a:rPr lang="hu-HU" dirty="0"/>
              <a:t>Az eljárás paraméterben adja meg a választ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D03D02-9A79-4BB1-BAA7-F6BD6E128D31}" type="slidenum">
              <a:rPr lang="hu-HU"/>
              <a:pPr/>
              <a:t>13</a:t>
            </a:fld>
            <a:endParaRPr lang="hu-H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Folyamat vándorlás</a:t>
            </a: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folyamat, vagy annak egyes párhuzamos részei nem ott futnak, ahol elindították</a:t>
            </a:r>
          </a:p>
          <a:p>
            <a:pPr lvl="1"/>
            <a:r>
              <a:rPr lang="hu-HU" dirty="0"/>
              <a:t>Csomópontok terhelése egyenletes</a:t>
            </a:r>
          </a:p>
          <a:p>
            <a:pPr lvl="1"/>
            <a:r>
              <a:rPr lang="hu-HU" dirty="0"/>
              <a:t>Végrehajtás a párhuzamos feldolgozás miatt felgyorsul</a:t>
            </a:r>
          </a:p>
          <a:p>
            <a:pPr lvl="1"/>
            <a:r>
              <a:rPr lang="hu-HU" dirty="0"/>
              <a:t>Az elindított folyamat számára kedvező hardver és szoftver környezetben fut</a:t>
            </a:r>
          </a:p>
          <a:p>
            <a:pPr lvl="1"/>
            <a:r>
              <a:rPr lang="hu-HU" dirty="0"/>
              <a:t>Adatok gyorsabb elérése adott csomóponton</a:t>
            </a:r>
          </a:p>
          <a:p>
            <a:r>
              <a:rPr lang="hu-HU" dirty="0"/>
              <a:t>A felhasználó ezen részleteket nem látja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F4061F-71F7-4A43-963D-E6C5945B9156}" type="slidenum">
              <a:rPr lang="hu-HU"/>
              <a:pPr/>
              <a:t>14</a:t>
            </a:fld>
            <a:endParaRPr lang="hu-H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Elosztott rendszerek</a:t>
            </a:r>
            <a:endParaRPr lang="en-US" dirty="0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Tervezési szempontok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Elosztott rendszer tervezésének szempontjai</a:t>
            </a: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Láthatatlan osztott rendszer (</a:t>
            </a:r>
            <a:r>
              <a:rPr lang="en-US" dirty="0"/>
              <a:t>transparent distributed system</a:t>
            </a:r>
            <a:r>
              <a:rPr lang="hu-HU" dirty="0"/>
              <a:t>)</a:t>
            </a:r>
          </a:p>
          <a:p>
            <a:r>
              <a:rPr lang="hu-HU" dirty="0"/>
              <a:t>Hibatűrés (</a:t>
            </a:r>
            <a:r>
              <a:rPr lang="en-US" dirty="0"/>
              <a:t>fault tolerance</a:t>
            </a:r>
            <a:r>
              <a:rPr lang="hu-HU" dirty="0"/>
              <a:t>)</a:t>
            </a:r>
          </a:p>
          <a:p>
            <a:r>
              <a:rPr lang="hu-HU" dirty="0"/>
              <a:t>Fokozatos alkalmazkodás, skálázhatóság (</a:t>
            </a:r>
            <a:r>
              <a:rPr lang="en-US" dirty="0"/>
              <a:t>scalability</a:t>
            </a:r>
            <a:r>
              <a:rPr lang="hu-HU" dirty="0"/>
              <a:t>)</a:t>
            </a:r>
          </a:p>
          <a:p>
            <a:r>
              <a:rPr lang="hu-HU" dirty="0"/>
              <a:t>Szerver implementáció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89262-9F4E-4AF9-BE26-8AECFDB28007}" type="slidenum">
              <a:rPr lang="hu-HU"/>
              <a:pPr/>
              <a:t>16</a:t>
            </a:fld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Láthatatlan elosztott rendszer</a:t>
            </a:r>
            <a:endParaRPr lang="en-US"/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felhasználó ne érezzen különbséget a helyi és a távoli erőforrás között</a:t>
            </a:r>
          </a:p>
          <a:p>
            <a:pPr lvl="1"/>
            <a:r>
              <a:rPr lang="hu-HU" dirty="0"/>
              <a:t>Ne legyenek korlátozva a végrehajtható műveletek</a:t>
            </a:r>
          </a:p>
          <a:p>
            <a:pPr lvl="1"/>
            <a:r>
              <a:rPr lang="hu-HU" dirty="0"/>
              <a:t>Ne legyen nagy sebességbeli különbség</a:t>
            </a:r>
          </a:p>
          <a:p>
            <a:r>
              <a:rPr lang="hu-HU" dirty="0"/>
              <a:t>Felhasználó mozgásának támogatása (</a:t>
            </a:r>
            <a:r>
              <a:rPr lang="en-US" dirty="0"/>
              <a:t>user mobility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Mindegy melyik gépre lép be a megszokott környezetét látja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8E820-DF37-4E15-BC27-FFCE27C0E3D9}" type="slidenum">
              <a:rPr lang="hu-HU"/>
              <a:pPr/>
              <a:t>17</a:t>
            </a:fld>
            <a:endParaRPr lang="hu-H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Hibatűrés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Az egyes csomópontok meghibásodása esetén a többiek a feladatot átveszik</a:t>
            </a:r>
          </a:p>
          <a:p>
            <a:pPr lvl="1"/>
            <a:r>
              <a:rPr lang="hu-HU"/>
              <a:t>Teljesítmény csökkenhet, de tovább működik</a:t>
            </a:r>
          </a:p>
          <a:p>
            <a:r>
              <a:rPr lang="hu-HU"/>
              <a:t>Javítás után a csomópont automatikusan kerüljön vissza a rendszerbe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80BEB-E12D-4D27-B40E-76E01F136967}" type="slidenum">
              <a:rPr lang="hu-HU"/>
              <a:pPr/>
              <a:t>18</a:t>
            </a:fld>
            <a:endParaRPr lang="hu-H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Skálázhatóság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hu-HU" dirty="0"/>
              <a:t>A rendszer növekedésével ne kelljen a rendszer architektúráját vagy a szoftver alkalmazásokat megváltoztatni</a:t>
            </a:r>
          </a:p>
          <a:p>
            <a:r>
              <a:rPr lang="hu-HU" dirty="0"/>
              <a:t>Növekvő terheléshez alkalmazkodjon, ne törjön le hirtelen</a:t>
            </a:r>
          </a:p>
          <a:p>
            <a:r>
              <a:rPr lang="hu-HU" dirty="0"/>
              <a:t>További csomópontok kiesésekor a teljesítmény ne romoljon, ne legyen túlterhelődés</a:t>
            </a:r>
          </a:p>
          <a:p>
            <a:pPr lvl="1"/>
            <a:r>
              <a:rPr lang="hu-HU" dirty="0"/>
              <a:t>Redundancia kell a rendszerbe</a:t>
            </a:r>
          </a:p>
          <a:p>
            <a:pPr lvl="1"/>
            <a:r>
              <a:rPr lang="hu-HU" dirty="0"/>
              <a:t>A kiesett elemek helyére léphetnek, illetve kiszolgálják a növekvő terhelést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FD58-D591-417A-846D-D53592FB7805}" type="slidenum">
              <a:rPr lang="hu-HU"/>
              <a:pPr/>
              <a:t>19</a:t>
            </a:fld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Tartalom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r>
              <a:rPr lang="hu-HU" dirty="0"/>
              <a:t>Elosztott operációs rendszerek típusai</a:t>
            </a:r>
          </a:p>
          <a:p>
            <a:pPr lvl="1"/>
            <a:r>
              <a:rPr lang="hu-HU" dirty="0"/>
              <a:t>Elosztott számítási modell</a:t>
            </a:r>
          </a:p>
          <a:p>
            <a:r>
              <a:rPr lang="hu-HU" dirty="0"/>
              <a:t>Elosztott operációs rendszerek tervezésének szempontjai</a:t>
            </a:r>
            <a:endParaRPr lang="en-US" dirty="0"/>
          </a:p>
          <a:p>
            <a:r>
              <a:rPr lang="hu-HU" dirty="0"/>
              <a:t>Elosztott állománykezelés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EC219-C549-4A88-B8F1-9A0C5608FC56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Skálázhatóság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Központosított szolgáltatások kerülése</a:t>
            </a:r>
          </a:p>
          <a:p>
            <a:pPr lvl="1"/>
            <a:r>
              <a:rPr lang="hu-HU" dirty="0"/>
              <a:t>Kiesés végzetes lenne</a:t>
            </a:r>
          </a:p>
          <a:p>
            <a:r>
              <a:rPr lang="hu-HU" dirty="0"/>
              <a:t>Teljesen elosztott rendszer megvalósítása nehéz</a:t>
            </a:r>
          </a:p>
          <a:p>
            <a:pPr lvl="1"/>
            <a:r>
              <a:rPr lang="hu-HU" dirty="0"/>
              <a:t>A csomópontokat csoportokba, fürtökbe (</a:t>
            </a:r>
            <a:r>
              <a:rPr lang="en-US" dirty="0"/>
              <a:t>cluster</a:t>
            </a:r>
            <a:r>
              <a:rPr lang="hu-HU" dirty="0"/>
              <a:t>) szervezik, amik lazán csatoltak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AFD58-D591-417A-846D-D53592FB7805}" type="slidenum">
              <a:rPr lang="hu-HU"/>
              <a:pPr/>
              <a:t>20</a:t>
            </a:fld>
            <a:endParaRPr lang="hu-H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Szerver implementáció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Szervereknek több ezer aktív kérés egyidejű kiszolgálását kell bírni</a:t>
            </a:r>
          </a:p>
          <a:p>
            <a:pPr lvl="1"/>
            <a:r>
              <a:rPr lang="hu-HU" dirty="0"/>
              <a:t>Speciális hardver, szoftver architektúra kell</a:t>
            </a:r>
          </a:p>
          <a:p>
            <a:r>
              <a:rPr lang="hu-HU" dirty="0"/>
              <a:t>Ügyfelenként egy-egy párhuzamos tevékenység, amely egy közös erőforrást kezel</a:t>
            </a:r>
          </a:p>
          <a:p>
            <a:pPr lvl="1"/>
            <a:r>
              <a:rPr lang="hu-HU" dirty="0"/>
              <a:t>Párhuzamos tevékenységhez szálakat rendelnek</a:t>
            </a:r>
          </a:p>
          <a:p>
            <a:pPr lvl="2"/>
            <a:r>
              <a:rPr lang="hu-HU" dirty="0"/>
              <a:t>Gyorsabb környezetváltás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1974-5C6E-4D17-92E2-9154261C5951}" type="slidenum">
              <a:rPr lang="hu-HU"/>
              <a:pPr/>
              <a:t>21</a:t>
            </a:fld>
            <a:endParaRPr lang="hu-H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Elosztott állománykezelés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373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helyi operációs rendszer állománykezelési szolgáltatásainak kiterjesztése egymással kommunikációs csatornán keresztül kapcsolódó</a:t>
            </a:r>
            <a:r>
              <a:rPr lang="en-US" dirty="0"/>
              <a:t> </a:t>
            </a:r>
            <a:r>
              <a:rPr lang="hu-HU" dirty="0"/>
              <a:t>számítógépek halmazára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378B-7811-4480-A85D-1E56AFAF054C}" type="slidenum">
              <a:rPr lang="hu-HU"/>
              <a:pPr/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920081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állományt lehet helyi (</a:t>
            </a:r>
            <a:r>
              <a:rPr lang="en-US" dirty="0"/>
              <a:t>local</a:t>
            </a:r>
            <a:r>
              <a:rPr lang="hu-HU" dirty="0"/>
              <a:t>) illetve távoli (</a:t>
            </a:r>
            <a:r>
              <a:rPr lang="en-US" dirty="0"/>
              <a:t>remote</a:t>
            </a:r>
            <a:r>
              <a:rPr lang="hu-HU" dirty="0"/>
              <a:t>)</a:t>
            </a:r>
            <a:endParaRPr lang="en-US" dirty="0"/>
          </a:p>
          <a:p>
            <a:pPr lvl="1"/>
            <a:r>
              <a:rPr lang="hu-HU" dirty="0"/>
              <a:t>Ideális esetben az állomány tényleges elhelyezkedése a felhasználó előtt rejtve van</a:t>
            </a:r>
          </a:p>
          <a:p>
            <a:r>
              <a:rPr lang="hu-HU" dirty="0"/>
              <a:t>Az állományt tároló számítógép a szolgáltató</a:t>
            </a:r>
            <a:r>
              <a:rPr lang="en-US" dirty="0"/>
              <a:t> </a:t>
            </a:r>
            <a:r>
              <a:rPr lang="hu-HU" dirty="0"/>
              <a:t>(</a:t>
            </a:r>
            <a:r>
              <a:rPr lang="en-US" dirty="0"/>
              <a:t>server</a:t>
            </a:r>
            <a:r>
              <a:rPr lang="hu-HU" dirty="0"/>
              <a:t>) az ügyfelek (</a:t>
            </a:r>
            <a:r>
              <a:rPr lang="en-US" dirty="0"/>
              <a:t>client</a:t>
            </a:r>
            <a:r>
              <a:rPr lang="hu-HU" dirty="0"/>
              <a:t>) számára szolgáltatásként műveleteket biztosít az állományain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A378B-7811-4480-A85D-1E56AFAF054C}" type="slidenum">
              <a:rPr lang="hu-HU"/>
              <a:pPr/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619918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osztott állománykezelés lassabb</a:t>
            </a:r>
          </a:p>
          <a:p>
            <a:pPr lvl="1"/>
            <a:r>
              <a:rPr lang="hu-HU" dirty="0"/>
              <a:t>Állományok megtalálása</a:t>
            </a:r>
          </a:p>
          <a:p>
            <a:pPr lvl="1"/>
            <a:r>
              <a:rPr lang="hu-HU" dirty="0"/>
              <a:t>Állományok átvitele</a:t>
            </a:r>
          </a:p>
          <a:p>
            <a:r>
              <a:rPr lang="hu-HU" dirty="0"/>
              <a:t>A teljesítmény növelhető</a:t>
            </a:r>
          </a:p>
          <a:p>
            <a:pPr lvl="1"/>
            <a:r>
              <a:rPr lang="hu-HU" dirty="0"/>
              <a:t>Speciális hardverelemek segítségével</a:t>
            </a:r>
          </a:p>
          <a:p>
            <a:pPr lvl="2"/>
            <a:r>
              <a:rPr lang="hu-HU" dirty="0"/>
              <a:t>Gyors kommunikációs csatorna</a:t>
            </a:r>
          </a:p>
          <a:p>
            <a:pPr lvl="2"/>
            <a:r>
              <a:rPr lang="hu-HU" dirty="0"/>
              <a:t>Szolgáltatók nagy sebességű háttértárai</a:t>
            </a:r>
          </a:p>
          <a:p>
            <a:pPr lvl="2"/>
            <a:r>
              <a:rPr lang="hu-HU" dirty="0"/>
              <a:t>Szolgáltatók speciális architektúrája, nagy központi tárja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3E4EA-ED56-4C2A-93C8-0AE8F68B6FE3}" type="slidenum">
              <a:rPr lang="hu-HU"/>
              <a:pPr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21909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Bevezetés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teljesítmény növelhető</a:t>
            </a:r>
          </a:p>
          <a:p>
            <a:pPr lvl="1"/>
            <a:r>
              <a:rPr lang="hu-HU" dirty="0"/>
              <a:t>Szoftver módszerekkel</a:t>
            </a:r>
          </a:p>
          <a:p>
            <a:pPr lvl="2"/>
            <a:r>
              <a:rPr lang="hu-HU" dirty="0"/>
              <a:t>Gyors kommunikációs protokollok</a:t>
            </a:r>
          </a:p>
          <a:p>
            <a:pPr lvl="2"/>
            <a:r>
              <a:rPr lang="hu-HU" dirty="0"/>
              <a:t>A szolgáltató operációs rendszerének, ütemezési algoritmusának a feladathoz hangolása</a:t>
            </a:r>
          </a:p>
          <a:p>
            <a:pPr lvl="2"/>
            <a:r>
              <a:rPr lang="hu-HU" dirty="0"/>
              <a:t>Átmeneti tárolás (cache)</a:t>
            </a:r>
          </a:p>
          <a:p>
            <a:pPr lvl="3"/>
            <a:r>
              <a:rPr lang="hu-HU" dirty="0"/>
              <a:t>Szolgáltatónál</a:t>
            </a:r>
          </a:p>
          <a:p>
            <a:pPr lvl="3"/>
            <a:r>
              <a:rPr lang="hu-HU" dirty="0"/>
              <a:t>Ügyfélnél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3E4EA-ED56-4C2A-93C8-0AE8F68B6FE3}" type="slidenum">
              <a:rPr lang="hu-HU"/>
              <a:pPr/>
              <a:t>26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01187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Elosztott állománykezelés</a:t>
            </a: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Hivatkozás állományokra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949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Hivatkozás állományokra</a:t>
            </a: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Az állományok nevei</a:t>
            </a:r>
          </a:p>
          <a:p>
            <a:r>
              <a:rPr lang="hu-HU"/>
              <a:t>Megnevezési módszerek</a:t>
            </a:r>
          </a:p>
          <a:p>
            <a:r>
              <a:rPr lang="hu-HU"/>
              <a:t>Implementáció</a:t>
            </a:r>
          </a:p>
          <a:p>
            <a:endParaRPr lang="hu-HU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3DCC-E413-4DB6-BBB9-D65CAC8FBA13}" type="slidenum">
              <a:rPr lang="hu-HU"/>
              <a:pPr/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16695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Az állományok nevei</a:t>
            </a:r>
            <a:endParaRPr lang="en-US" dirty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dirty="0"/>
              <a:t>A név egyedileg azonosítja az állományt</a:t>
            </a:r>
          </a:p>
          <a:p>
            <a:r>
              <a:rPr lang="hu-HU" dirty="0"/>
              <a:t>A felhasználó elől elrejti a tárolás részleteit</a:t>
            </a:r>
          </a:p>
          <a:p>
            <a:pPr lvl="1"/>
            <a:r>
              <a:rPr lang="hu-HU" dirty="0"/>
              <a:t>Például melyik gépen van</a:t>
            </a:r>
          </a:p>
          <a:p>
            <a:r>
              <a:rPr lang="hu-HU" dirty="0"/>
              <a:t>Két szintet különböztetünk meg az állományok azonosításánál</a:t>
            </a:r>
          </a:p>
          <a:p>
            <a:pPr lvl="1"/>
            <a:r>
              <a:rPr lang="hu-HU" dirty="0"/>
              <a:t>Felhasználói szintű neveket</a:t>
            </a:r>
          </a:p>
          <a:p>
            <a:pPr lvl="1"/>
            <a:r>
              <a:rPr lang="hu-HU" dirty="0"/>
              <a:t>Rendszerszintű neveket</a:t>
            </a:r>
          </a:p>
          <a:p>
            <a:r>
              <a:rPr lang="hu-HU" dirty="0"/>
              <a:t>Az állománykezelő feladata a két különböző szintű azonosító egymáshoz rendelése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5F610-1988-4495-9858-4E50C2A8902D}" type="slidenum">
              <a:rPr lang="hu-HU"/>
              <a:pPr/>
              <a:t>29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5754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Elosztott rendszerek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„</a:t>
            </a:r>
            <a:r>
              <a:rPr lang="en-US"/>
              <a:t>Distributed systems</a:t>
            </a:r>
            <a:r>
              <a:rPr lang="hu-HU"/>
              <a:t>”</a:t>
            </a:r>
          </a:p>
          <a:p>
            <a:r>
              <a:rPr lang="hu-HU"/>
              <a:t>Egymással kommunikációs hálózaton kapcsolódó több-számítógépes rendszerek</a:t>
            </a:r>
          </a:p>
          <a:p>
            <a:r>
              <a:rPr lang="hu-HU"/>
              <a:t>A számítógépek önállóak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11B1A-F50F-43DD-B039-39FF27D6FE58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Az állományok nevei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Rejtett elhelyezkedés (</a:t>
            </a:r>
            <a:r>
              <a:rPr lang="en-US" dirty="0"/>
              <a:t>location transparency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Az állomány neve nem utal arra, hogy melyik gépen található</a:t>
            </a:r>
          </a:p>
          <a:p>
            <a:pPr lvl="1"/>
            <a:r>
              <a:rPr lang="hu-HU" dirty="0"/>
              <a:t>A név leképezése statikus táblázatok alapján történik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EF8-A938-4CA6-9355-BED356C4B2B7}" type="slidenum">
              <a:rPr lang="hu-HU"/>
              <a:pPr/>
              <a:t>30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59905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Az állományok nevei</a:t>
            </a:r>
            <a:endParaRPr lang="en-US" dirty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Elhelyezkedés-függetlenség (</a:t>
            </a:r>
            <a:r>
              <a:rPr lang="en-US" dirty="0"/>
              <a:t>location independence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Az állomány neve (és elérési útja) nem változik meg, ha átkerül egy másik gépre</a:t>
            </a:r>
          </a:p>
          <a:p>
            <a:pPr lvl="2"/>
            <a:r>
              <a:rPr lang="hu-HU" dirty="0"/>
              <a:t>Állomány vándorlás (</a:t>
            </a:r>
            <a:r>
              <a:rPr lang="en-US" dirty="0"/>
              <a:t>file migration</a:t>
            </a:r>
            <a:r>
              <a:rPr lang="hu-HU" dirty="0"/>
              <a:t>) az elosztott rendszer kezdeményezésére történik</a:t>
            </a:r>
          </a:p>
          <a:p>
            <a:pPr lvl="1"/>
            <a:r>
              <a:rPr lang="hu-HU" dirty="0"/>
              <a:t>Dinamikusan változó leképezési információt kell használni</a:t>
            </a:r>
          </a:p>
          <a:p>
            <a:pPr lvl="2"/>
            <a:r>
              <a:rPr lang="hu-HU" dirty="0"/>
              <a:t>Kevésbé támogatott, lényegesen bonyolultabb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43EF8-A938-4CA6-9355-BED356C4B2B7}" type="slidenum">
              <a:rPr lang="hu-HU"/>
              <a:pPr/>
              <a:t>31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83480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elhelyezkedés-független nevek előnyei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név elrejt minden, a fizikai tárolással kapcsolatos információt</a:t>
            </a:r>
          </a:p>
          <a:p>
            <a:pPr lvl="1"/>
            <a:r>
              <a:rPr lang="hu-HU" dirty="0"/>
              <a:t>Az állomány teljesen absztrakt fogalom</a:t>
            </a:r>
          </a:p>
          <a:p>
            <a:r>
              <a:rPr lang="hu-HU" dirty="0"/>
              <a:t>Az állományvándorlás segítségével az elosztott operációs rendszer az egész háttértárat egységesen kezeli, a szabad területekkel rendszer szinten gazdálkodik</a:t>
            </a:r>
          </a:p>
          <a:p>
            <a:pPr lvl="1"/>
            <a:r>
              <a:rPr lang="hu-HU" dirty="0"/>
              <a:t>Háttértárak kihasználtságának dinamikus kiegyensúlyozása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14E40-7ED2-416D-A11D-82370F777CEE}" type="slidenum">
              <a:rPr lang="hu-HU"/>
              <a:pPr/>
              <a:t>32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6079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elhelyezkedés-független nevek előnyei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elnevezési rendszer teljesen független a kapcsolódás konkrét szerkezetétől, nem szükséges speciális állományokat előre kijelölt csomópontokon tárolni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514E40-7ED2-416D-A11D-82370F777CEE}" type="slidenum">
              <a:rPr lang="hu-HU"/>
              <a:pPr/>
              <a:t>33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934062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Megnevezési módszerek</a:t>
            </a:r>
            <a:endParaRPr lang="en-US"/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Csomópont explicit megnevezése</a:t>
            </a:r>
          </a:p>
          <a:p>
            <a:r>
              <a:rPr lang="hu-HU" dirty="0"/>
              <a:t>A távoli állományrendszert a helyi könyvtár-hierarchia egy pontjára képezik (</a:t>
            </a:r>
            <a:r>
              <a:rPr lang="en-US" dirty="0"/>
              <a:t>mount</a:t>
            </a:r>
            <a:r>
              <a:rPr lang="hu-HU" dirty="0"/>
              <a:t>)</a:t>
            </a:r>
          </a:p>
          <a:p>
            <a:r>
              <a:rPr lang="hu-HU" dirty="0"/>
              <a:t>Teljes elosztott rendszert lefedő egységes elnevezések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2B157A-7C2F-407C-B279-7CB5321F423B}" type="slidenum">
              <a:rPr lang="hu-HU"/>
              <a:pPr/>
              <a:t>34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666047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Csomópont explicit megnevezése</a:t>
            </a:r>
            <a:endParaRPr lang="en-US"/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Az állomány hivatkozás két részből áll</a:t>
            </a:r>
          </a:p>
          <a:p>
            <a:pPr lvl="1"/>
            <a:r>
              <a:rPr lang="hu-HU" dirty="0"/>
              <a:t>Csomópont megnevezés</a:t>
            </a:r>
          </a:p>
          <a:p>
            <a:pPr lvl="1"/>
            <a:r>
              <a:rPr lang="hu-HU" dirty="0"/>
              <a:t>A helyi állományrendszerben az állomány neve</a:t>
            </a:r>
          </a:p>
          <a:p>
            <a:r>
              <a:rPr lang="hu-HU" dirty="0"/>
              <a:t>Például VMS esetében</a:t>
            </a:r>
          </a:p>
          <a:p>
            <a:pPr>
              <a:buFontTx/>
              <a:buNone/>
            </a:pPr>
            <a:r>
              <a:rPr lang="hu-HU" dirty="0"/>
              <a:t>		&lt;csomópont név&gt;::&lt;állomány név&gt;</a:t>
            </a:r>
          </a:p>
          <a:p>
            <a:r>
              <a:rPr lang="hu-HU" dirty="0"/>
              <a:t>Nem felel meg a rejtett elhelyezkedés követelményeinek, de</a:t>
            </a:r>
          </a:p>
          <a:p>
            <a:pPr lvl="1"/>
            <a:r>
              <a:rPr lang="hu-HU" dirty="0"/>
              <a:t>A hálózati számítási modellnél többet nyújt</a:t>
            </a:r>
          </a:p>
          <a:p>
            <a:pPr lvl="2"/>
            <a:r>
              <a:rPr lang="hu-HU" dirty="0"/>
              <a:t>A helyi állományokkal azonos műveleteket lehet elvégezni rajtuk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5E539-F3A0-4735-A0F3-26E6E1AC2BAB}" type="slidenum">
              <a:rPr lang="hu-HU"/>
              <a:pPr/>
              <a:t>35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269463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Mount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Meg kell nevezni a távoli gépet is a beállításánál</a:t>
            </a:r>
          </a:p>
          <a:p>
            <a:r>
              <a:rPr lang="hu-HU" dirty="0"/>
              <a:t>A művelet után a távoli állományok a helyiekkel azonos módon kezelhetők</a:t>
            </a:r>
          </a:p>
          <a:p>
            <a:pPr lvl="1"/>
            <a:r>
              <a:rPr lang="hu-HU" dirty="0"/>
              <a:t>Például UNIX </a:t>
            </a:r>
            <a:r>
              <a:rPr lang="en-US" dirty="0"/>
              <a:t>Network File System</a:t>
            </a:r>
            <a:r>
              <a:rPr lang="hu-HU" dirty="0"/>
              <a:t>, NFS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BAA39-42FC-4DF2-865D-39BC29E1DBC4}" type="slidenum">
              <a:rPr lang="hu-HU"/>
              <a:pPr/>
              <a:t>36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463381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Mount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Korlátozott módszer</a:t>
            </a:r>
          </a:p>
          <a:p>
            <a:pPr lvl="1"/>
            <a:r>
              <a:rPr lang="hu-HU" dirty="0"/>
              <a:t>Csak a távoli gépen felajánlott hierarchia-részek láthatók</a:t>
            </a:r>
          </a:p>
          <a:p>
            <a:pPr lvl="1"/>
            <a:r>
              <a:rPr lang="hu-HU" dirty="0"/>
              <a:t>Egy állomány elérési útvonala különbözik az egyes gépeken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BAA39-42FC-4DF2-865D-39BC29E1DBC4}" type="slidenum">
              <a:rPr lang="hu-HU"/>
              <a:pPr/>
              <a:t>37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7026364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Globális elnevezés</a:t>
            </a: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Az állományokra globális, a rendszer egészére érvényes nevekkel hivatkozhatunk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7C38E-1FDA-45BE-8D41-2BB1A0A08F4B}" type="slidenum">
              <a:rPr lang="hu-HU"/>
              <a:pPr/>
              <a:t>38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05915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Elosztott állománynév-rendszer </a:t>
            </a:r>
            <a:br>
              <a:rPr lang="hu-HU"/>
            </a:br>
            <a:r>
              <a:rPr lang="hu-HU"/>
              <a:t>implementációja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Az elnevezési rendszer feladata, hogy a felhasználói neveket leképezze konkrét csomópontokra és azon belüli fizikai elhelyezkedésre</a:t>
            </a:r>
          </a:p>
          <a:p>
            <a:r>
              <a:rPr lang="hu-HU" dirty="0"/>
              <a:t>Táblázatok segítségével történhet</a:t>
            </a:r>
          </a:p>
          <a:p>
            <a:pPr lvl="1"/>
            <a:r>
              <a:rPr lang="hu-HU" dirty="0"/>
              <a:t>Állománycsoportok szerinti leképezés</a:t>
            </a:r>
          </a:p>
          <a:p>
            <a:pPr lvl="1"/>
            <a:r>
              <a:rPr lang="hu-HU" dirty="0"/>
              <a:t>Leképezési táblák többszörözése</a:t>
            </a:r>
          </a:p>
          <a:p>
            <a:pPr lvl="1"/>
            <a:r>
              <a:rPr lang="hu-HU" dirty="0"/>
              <a:t>Kétszintű leképezési táblák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735A7-16D0-489C-8498-7C4E3BE4C551}" type="slidenum">
              <a:rPr lang="hu-HU"/>
              <a:pPr/>
              <a:t>39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6530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Elosztott rendszerek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7F90-A95C-4E4D-BC16-619F2BE0CA2A}" type="slidenum">
              <a:rPr lang="hu-HU"/>
              <a:pPr/>
              <a:t>4</a:t>
            </a:fld>
            <a:endParaRPr lang="hu-HU"/>
          </a:p>
        </p:txBody>
      </p:sp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559550" cy="464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Állománycsoportok szerinti </a:t>
            </a:r>
            <a:br>
              <a:rPr lang="hu-HU"/>
            </a:br>
            <a:r>
              <a:rPr lang="hu-HU"/>
              <a:t>leképezés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Leképzési tábla túl nagy lenne, ha minden állomány szerepelne benne</a:t>
            </a:r>
          </a:p>
          <a:p>
            <a:r>
              <a:rPr lang="hu-HU" dirty="0"/>
              <a:t>Állományok csoportokba szervezése (</a:t>
            </a:r>
            <a:r>
              <a:rPr lang="en-US" dirty="0"/>
              <a:t>component units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 leképezést ezekre a csoportokra együtt végezzük</a:t>
            </a:r>
          </a:p>
          <a:p>
            <a:r>
              <a:rPr lang="hu-HU" dirty="0"/>
              <a:t>Például NFS rendszerben ilyen csoportok a távoli könyvtár-hierarchiák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1B3D4-EA4A-41E2-BB7D-E6C1A8B09519}" type="slidenum">
              <a:rPr lang="hu-HU"/>
              <a:pPr/>
              <a:t>40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271348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Leképzési táblák többszörözése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táblához minden csomópontnak hozzá kell férnie, a központosítás veszélyes</a:t>
            </a:r>
          </a:p>
          <a:p>
            <a:r>
              <a:rPr lang="hu-HU" dirty="0"/>
              <a:t>A többszörözés okai</a:t>
            </a:r>
          </a:p>
          <a:p>
            <a:pPr lvl="1"/>
            <a:r>
              <a:rPr lang="hu-HU" dirty="0"/>
              <a:t>Decentralizált, hibatűrő rendszer</a:t>
            </a:r>
          </a:p>
          <a:p>
            <a:pPr lvl="1"/>
            <a:r>
              <a:rPr lang="hu-HU" dirty="0"/>
              <a:t>Adatbiztonság</a:t>
            </a:r>
          </a:p>
          <a:p>
            <a:pPr lvl="1"/>
            <a:r>
              <a:rPr lang="hu-HU" dirty="0"/>
              <a:t>Táblázatok gyors elérése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88690-D4B5-4643-A753-6F554653B986}" type="slidenum">
              <a:rPr lang="hu-HU"/>
              <a:pPr/>
              <a:t>41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967932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Leképzési táblák többszörözése</a:t>
            </a: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Csomópontonként csak a szükséges részek átmeneti tárolása (</a:t>
            </a:r>
            <a:r>
              <a:rPr lang="en-US" dirty="0"/>
              <a:t>caching</a:t>
            </a:r>
            <a:r>
              <a:rPr lang="hu-HU" dirty="0"/>
              <a:t>), aktualizálás fontos</a:t>
            </a:r>
          </a:p>
          <a:p>
            <a:r>
              <a:rPr lang="hu-HU" dirty="0"/>
              <a:t>Állományok vándorlásánál minden másolatban aktualizálni kell a szükséges információkat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888690-D4B5-4643-A753-6F554653B986}" type="slidenum">
              <a:rPr lang="hu-HU"/>
              <a:pPr/>
              <a:t>42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206477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Kétszintű leképzési táblák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Bevezetünk alacsony szintű elhelyezkedés-független azonosítókat</a:t>
            </a:r>
          </a:p>
          <a:p>
            <a:r>
              <a:rPr lang="hu-HU" dirty="0"/>
              <a:t>A felső szintű azonosítók a felhasználói neveket ezekre az azonosítókra képezi le</a:t>
            </a:r>
          </a:p>
          <a:p>
            <a:pPr lvl="1"/>
            <a:r>
              <a:rPr lang="hu-HU" dirty="0"/>
              <a:t>Ezek tartalmazzák, hogy melyik csoportba tartozik</a:t>
            </a:r>
          </a:p>
          <a:p>
            <a:r>
              <a:rPr lang="hu-HU" dirty="0"/>
              <a:t>Egy másik leképzés végzi a csoportok csomópontokra leképzését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53C9E-6F9D-46AD-B873-235D9E42858D}" type="slidenum">
              <a:rPr lang="hu-HU"/>
              <a:pPr/>
              <a:t>43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220889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Elosztott állománykezelés</a:t>
            </a:r>
            <a:endParaRPr lang="en-US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Műveletek elvégzése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4459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Műveletek elvégzése</a:t>
            </a: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felhasználó a helyi állománykezelésnek megfelelő műveleteket akarja elvégezni az állományon</a:t>
            </a:r>
          </a:p>
          <a:p>
            <a:pPr lvl="1"/>
            <a:r>
              <a:rPr lang="hu-HU" dirty="0"/>
              <a:t>Miután a rendszer megtalálta a hivatkozott állományt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5E81-9627-45A3-928B-DAC6D3529CD3}" type="slidenum">
              <a:rPr lang="hu-HU"/>
              <a:pPr/>
              <a:t>45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5468980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Műveletek elvégzésének módjai</a:t>
            </a:r>
            <a:endParaRPr lang="en-US" dirty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Távoli szolgáltatásokon keresztül</a:t>
            </a:r>
          </a:p>
          <a:p>
            <a:pPr lvl="1"/>
            <a:r>
              <a:rPr lang="hu-HU" dirty="0"/>
              <a:t>A felhasználói műveletek kérésként jelennek meg a szolgáltató csomópontnál</a:t>
            </a:r>
          </a:p>
          <a:p>
            <a:r>
              <a:rPr lang="hu-HU" dirty="0"/>
              <a:t>Helyi átmeneti tárak segítségével</a:t>
            </a:r>
          </a:p>
          <a:p>
            <a:pPr lvl="1"/>
            <a:r>
              <a:rPr lang="hu-HU" dirty="0"/>
              <a:t>A teljesítmény növelése, hálózati adatforgalom csökkentése érdekében a helyi gépek a szükséges adatállományokat átmenetileg tárolják, a műveleteket azon végzik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75E81-9627-45A3-928B-DAC6D3529CD3}" type="slidenum">
              <a:rPr lang="hu-HU"/>
              <a:pPr/>
              <a:t>46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910830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Távoli szolgáltatások igénybevétele</a:t>
            </a: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Tipikusan a távoli eljáráshívás (</a:t>
            </a:r>
            <a:r>
              <a:rPr lang="en-US" dirty="0"/>
              <a:t>Remote Procedure Call</a:t>
            </a:r>
            <a:r>
              <a:rPr lang="hu-HU" dirty="0"/>
              <a:t>, RPC) mintájára implementálják</a:t>
            </a:r>
          </a:p>
          <a:p>
            <a:pPr lvl="1"/>
            <a:r>
              <a:rPr lang="hu-HU" dirty="0"/>
              <a:t>Ügyfél oldal</a:t>
            </a:r>
          </a:p>
          <a:p>
            <a:pPr lvl="2"/>
            <a:r>
              <a:rPr lang="hu-HU" dirty="0"/>
              <a:t>Minden művelethez tartozik egy távoli eljárás</a:t>
            </a:r>
          </a:p>
          <a:p>
            <a:pPr lvl="2"/>
            <a:r>
              <a:rPr lang="hu-HU" dirty="0"/>
              <a:t>Az ügyfél határozza meg az eljárás paramétereit, a szolgáltató válasza az eljárás visszatérési értéke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4BA-BA00-4BBF-A52F-9E5A8735DE48}" type="slidenum">
              <a:rPr lang="hu-HU"/>
              <a:pPr/>
              <a:t>47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71075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Távoli szolgáltatások igénybevétele</a:t>
            </a:r>
            <a:endParaRPr lang="en-US"/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hu-HU" dirty="0"/>
              <a:t>Szolgáltatói oldal</a:t>
            </a:r>
          </a:p>
          <a:p>
            <a:pPr lvl="2"/>
            <a:r>
              <a:rPr lang="hu-HU" dirty="0"/>
              <a:t>Minden távoli eljáráshoz tartozik egy speciális démon folyamat (</a:t>
            </a:r>
            <a:r>
              <a:rPr lang="en-US" dirty="0"/>
              <a:t>daemon</a:t>
            </a:r>
            <a:r>
              <a:rPr lang="hu-HU" dirty="0"/>
              <a:t>), feladata a kliensek felől érkező kérések kiszolgálása</a:t>
            </a:r>
          </a:p>
          <a:p>
            <a:pPr lvl="2"/>
            <a:r>
              <a:rPr lang="hu-HU" dirty="0"/>
              <a:t>A folyamat egy hozzá rendelt kaput figyel, az azon érkező kérést végrehajtja, majd a választ a kérésből megállapítható feladónak küldi vissza</a:t>
            </a:r>
          </a:p>
          <a:p>
            <a:pPr lvl="2"/>
            <a:r>
              <a:rPr lang="hu-HU" dirty="0"/>
              <a:t>A kliens folyamat és a démon között aszimmetrikus kommunikáció van</a:t>
            </a:r>
          </a:p>
          <a:p>
            <a:pPr lvl="3"/>
            <a:r>
              <a:rPr lang="hu-HU" dirty="0"/>
              <a:t>Az ügyfélnek meg kell neveznie a kaput és ezzel a hozzátartozó démont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064BA-BA00-4BBF-A52F-9E5A8735DE48}" type="slidenum">
              <a:rPr lang="hu-HU"/>
              <a:pPr/>
              <a:t>48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90617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Távoli eljáráshívások speciális </a:t>
            </a:r>
            <a:br>
              <a:rPr lang="hu-HU"/>
            </a:br>
            <a:r>
              <a:rPr lang="hu-HU"/>
              <a:t>problémái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hálózati kommunikáció nem megbízható</a:t>
            </a:r>
          </a:p>
          <a:p>
            <a:pPr lvl="1"/>
            <a:r>
              <a:rPr lang="hu-HU" dirty="0"/>
              <a:t>Fontos, hogy minden kérés pontosan egyszer hajtódjon végre</a:t>
            </a:r>
          </a:p>
          <a:p>
            <a:pPr lvl="1"/>
            <a:r>
              <a:rPr lang="hu-HU" dirty="0"/>
              <a:t>A kéréseket a kliensek sorszámozzák, időbélyeget fűznek hozzá (</a:t>
            </a:r>
            <a:r>
              <a:rPr lang="en-US" dirty="0"/>
              <a:t>timestamp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Az egyszer már kiszolgált sorszámú kérést a szerver ignorálja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46E5-0300-49C1-ABD1-B4B87BBBE19F}" type="slidenum">
              <a:rPr lang="hu-HU"/>
              <a:pPr/>
              <a:t>49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1785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Motivációk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Erőforrások megosztása</a:t>
            </a:r>
          </a:p>
          <a:p>
            <a:pPr lvl="1"/>
            <a:r>
              <a:rPr lang="hu-HU" dirty="0"/>
              <a:t>Speciális eszköz, nem kell mindenhova</a:t>
            </a:r>
          </a:p>
          <a:p>
            <a:pPr lvl="1"/>
            <a:r>
              <a:rPr lang="hu-HU" dirty="0"/>
              <a:t>Kliens: erőforrás használó</a:t>
            </a:r>
          </a:p>
          <a:p>
            <a:pPr lvl="1"/>
            <a:r>
              <a:rPr lang="hu-HU" dirty="0"/>
              <a:t>Szerver: erőforrás szolgáltató</a:t>
            </a:r>
          </a:p>
          <a:p>
            <a:pPr lvl="2"/>
            <a:r>
              <a:rPr lang="hu-HU" dirty="0"/>
              <a:t>Dedikált (csak szolgáltat)</a:t>
            </a:r>
          </a:p>
          <a:p>
            <a:pPr lvl="2"/>
            <a:r>
              <a:rPr lang="hu-HU" dirty="0"/>
              <a:t>Nem dedikált (használ is)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E2870-BFF2-45B4-A0FC-61A90E850439}" type="slidenum">
              <a:rPr lang="hu-HU"/>
              <a:pPr/>
              <a:t>5</a:t>
            </a:fld>
            <a:endParaRPr lang="hu-HU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Távoli eljáráshívások speciális </a:t>
            </a:r>
            <a:br>
              <a:rPr lang="hu-HU"/>
            </a:br>
            <a:r>
              <a:rPr lang="hu-HU"/>
              <a:t>problémái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Kliens oldalon a távoli eljárásokat a megfelelő kapukra kell képezni, itt a megfelelő démon várakozik</a:t>
            </a:r>
          </a:p>
          <a:p>
            <a:pPr lvl="1"/>
            <a:r>
              <a:rPr lang="hu-HU" dirty="0"/>
              <a:t>A leképzés lehet</a:t>
            </a:r>
          </a:p>
          <a:p>
            <a:pPr lvl="2"/>
            <a:r>
              <a:rPr lang="hu-HU" dirty="0"/>
              <a:t>Statikus</a:t>
            </a:r>
          </a:p>
          <a:p>
            <a:pPr lvl="3"/>
            <a:r>
              <a:rPr lang="hu-HU" dirty="0"/>
              <a:t>Minden művelethez előre kijelölt kapu tartozik</a:t>
            </a:r>
          </a:p>
          <a:p>
            <a:pPr lvl="2"/>
            <a:r>
              <a:rPr lang="hu-HU" dirty="0"/>
              <a:t>Dinamikus</a:t>
            </a:r>
          </a:p>
          <a:p>
            <a:pPr lvl="3"/>
            <a:r>
              <a:rPr lang="hu-HU" dirty="0"/>
              <a:t>Műveletenként a kapu számát egy kötött kapuban lévő démon szolgáltatja (házasságközvetítő, </a:t>
            </a:r>
            <a:r>
              <a:rPr lang="en-US" dirty="0"/>
              <a:t>matchmaker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F46E5-0300-49C1-ABD1-B4B87BBBE19F}" type="slidenum">
              <a:rPr lang="hu-HU"/>
              <a:pPr/>
              <a:t>50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017845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Távoli eljáráshívások menete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AA5EE-B9C3-49AA-8463-08B26A19C377}" type="slidenum">
              <a:rPr lang="hu-HU"/>
              <a:pPr/>
              <a:t>51</a:t>
            </a:fld>
            <a:endParaRPr lang="hu-HU"/>
          </a:p>
        </p:txBody>
      </p:sp>
      <p:graphicFrame>
        <p:nvGraphicFramePr>
          <p:cNvPr id="61448" name="Object 8"/>
          <p:cNvGraphicFramePr>
            <a:graphicFrameLocks noChangeAspect="1"/>
          </p:cNvGraphicFramePr>
          <p:nvPr/>
        </p:nvGraphicFramePr>
        <p:xfrm>
          <a:off x="1157287" y="1143000"/>
          <a:ext cx="6691313" cy="5303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3" name="Visio" r:id="rId3" imgW="7742597" imgH="6136821" progId="">
                  <p:embed/>
                </p:oleObj>
              </mc:Choice>
              <mc:Fallback>
                <p:oleObj name="Visio" r:id="rId3" imgW="7742597" imgH="6136821" progId="">
                  <p:embed/>
                  <p:pic>
                    <p:nvPicPr>
                      <p:cNvPr id="61448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7" y="1143000"/>
                        <a:ext cx="6691313" cy="5303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71738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Műveletek helyi átmeneti tárban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elv azonos a virtuális tárkezelésben alkalmazott átmeneti tárkezeléssel (</a:t>
            </a:r>
            <a:r>
              <a:rPr lang="en-US" dirty="0"/>
              <a:t>caching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Ha szükséges, az új információknak helyet csinálunk</a:t>
            </a:r>
          </a:p>
          <a:p>
            <a:pPr lvl="1"/>
            <a:r>
              <a:rPr lang="hu-HU" dirty="0"/>
              <a:t>A szükséges információt a hálózaton keresztül az átmeneti tárba töltjük</a:t>
            </a:r>
          </a:p>
          <a:p>
            <a:pPr lvl="1"/>
            <a:r>
              <a:rPr lang="hu-HU" dirty="0"/>
              <a:t>A műveleteket a helyi másolaton végezzük el</a:t>
            </a:r>
          </a:p>
          <a:p>
            <a:pPr lvl="1"/>
            <a:r>
              <a:rPr lang="hu-HU" dirty="0"/>
              <a:t>Változás esetén az információkat visszaírjuk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1227-9BBA-4AAC-8D61-137826E8BCCD}" type="slidenum">
              <a:rPr lang="hu-HU"/>
              <a:pPr/>
              <a:t>52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2599188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Műveletek helyi átmeneti tárban</a:t>
            </a:r>
            <a:endParaRPr lang="en-US"/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Problémák</a:t>
            </a:r>
          </a:p>
          <a:p>
            <a:pPr lvl="1"/>
            <a:r>
              <a:rPr lang="hu-HU" dirty="0"/>
              <a:t>Az átviteli egység meghatározása</a:t>
            </a:r>
          </a:p>
          <a:p>
            <a:pPr lvl="1"/>
            <a:r>
              <a:rPr lang="hu-HU" dirty="0"/>
              <a:t>Hol legyen az átmeneti tárolás</a:t>
            </a:r>
          </a:p>
          <a:p>
            <a:pPr lvl="1"/>
            <a:r>
              <a:rPr lang="hu-HU" dirty="0"/>
              <a:t>A változások érvényre juttatása (</a:t>
            </a:r>
            <a:r>
              <a:rPr lang="en-US" dirty="0"/>
              <a:t>update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Az átmeneti tár konzisztenciája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21227-9BBA-4AAC-8D61-137826E8BCCD}" type="slidenum">
              <a:rPr lang="hu-HU"/>
              <a:pPr/>
              <a:t>53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36929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átviteli egység meghatározása</a:t>
            </a:r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Gyakorlatban a különböző rendszerek a háttértár egy blokkjától teljes állományokig különböző méretű egységekben végzik az átvitelt</a:t>
            </a:r>
          </a:p>
          <a:p>
            <a:r>
              <a:rPr lang="hu-HU" dirty="0"/>
              <a:t>Figyelembe kell venni</a:t>
            </a:r>
          </a:p>
          <a:p>
            <a:pPr lvl="1"/>
            <a:r>
              <a:rPr lang="hu-HU" dirty="0"/>
              <a:t>Rendelkezésre álló átmeneti tár méretét</a:t>
            </a:r>
          </a:p>
          <a:p>
            <a:pPr lvl="2"/>
            <a:r>
              <a:rPr lang="hu-HU" dirty="0"/>
              <a:t>Ne legyen túl kevés blokk benne</a:t>
            </a:r>
          </a:p>
          <a:p>
            <a:pPr lvl="1"/>
            <a:r>
              <a:rPr lang="hu-HU" dirty="0"/>
              <a:t>Az alapszintű hálózati protokoll illetve az RPC mechanizmusban megengedett blokkméretet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B63BE-9178-4E18-92DC-13B6391F1AE6}" type="slidenum">
              <a:rPr lang="hu-HU"/>
              <a:pPr/>
              <a:t>54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4809801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Hol legyen az átmeneti tárolás</a:t>
            </a:r>
            <a:endParaRPr 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Helyi gép központi tárában</a:t>
            </a:r>
          </a:p>
          <a:p>
            <a:pPr lvl="1"/>
            <a:r>
              <a:rPr lang="hu-HU" dirty="0"/>
              <a:t>Gyors</a:t>
            </a:r>
          </a:p>
          <a:p>
            <a:pPr lvl="1"/>
            <a:r>
              <a:rPr lang="hu-HU" dirty="0"/>
              <a:t>Háttértár nélkül is alkalmazható</a:t>
            </a:r>
          </a:p>
          <a:p>
            <a:pPr lvl="1"/>
            <a:r>
              <a:rPr lang="hu-HU" dirty="0"/>
              <a:t>Nem biztos, hogy egy teljes állomány elfér</a:t>
            </a:r>
          </a:p>
          <a:p>
            <a:r>
              <a:rPr lang="hu-HU" dirty="0"/>
              <a:t>Helyi gép háttértárában</a:t>
            </a:r>
          </a:p>
          <a:p>
            <a:pPr lvl="1"/>
            <a:r>
              <a:rPr lang="hu-HU" dirty="0"/>
              <a:t>Lassabb</a:t>
            </a:r>
          </a:p>
          <a:p>
            <a:pPr lvl="1"/>
            <a:r>
              <a:rPr lang="hu-HU" dirty="0"/>
              <a:t>Megbízható</a:t>
            </a:r>
          </a:p>
          <a:p>
            <a:pPr lvl="2"/>
            <a:r>
              <a:rPr lang="hu-HU" dirty="0"/>
              <a:t>Az adatok nem vesznek el a gép elszállása esetén sem</a:t>
            </a:r>
          </a:p>
          <a:p>
            <a:pPr lvl="1"/>
            <a:r>
              <a:rPr lang="hu-HU" dirty="0"/>
              <a:t>Teljes állományokat is tartalmazhat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B366E-4DBD-4BC0-93CC-0CA0CC02EF68}" type="slidenum">
              <a:rPr lang="hu-HU"/>
              <a:pPr/>
              <a:t>55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0695118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Update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A helyi másolaton végzett módosításokat a szolgáltatóval közölni kell</a:t>
            </a:r>
          </a:p>
          <a:p>
            <a:pPr lvl="1"/>
            <a:r>
              <a:rPr lang="hu-HU" dirty="0"/>
              <a:t>Azonnal</a:t>
            </a:r>
          </a:p>
          <a:p>
            <a:pPr lvl="2"/>
            <a:r>
              <a:rPr lang="hu-HU" dirty="0"/>
              <a:t>Lassú</a:t>
            </a:r>
          </a:p>
          <a:p>
            <a:pPr lvl="2"/>
            <a:r>
              <a:rPr lang="hu-HU" dirty="0"/>
              <a:t>Biztonságos</a:t>
            </a:r>
          </a:p>
          <a:p>
            <a:pPr lvl="1"/>
            <a:r>
              <a:rPr lang="hu-HU" dirty="0"/>
              <a:t>Késleltetve (</a:t>
            </a:r>
            <a:r>
              <a:rPr lang="en-US" dirty="0"/>
              <a:t>delayed write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Gyors</a:t>
            </a:r>
          </a:p>
          <a:p>
            <a:pPr lvl="2"/>
            <a:r>
              <a:rPr lang="hu-HU" dirty="0"/>
              <a:t>Nem biztonságos</a:t>
            </a:r>
          </a:p>
          <a:p>
            <a:pPr lvl="2"/>
            <a:r>
              <a:rPr lang="hu-HU" dirty="0"/>
              <a:t>Visszaírás történhet</a:t>
            </a:r>
          </a:p>
          <a:p>
            <a:pPr lvl="3"/>
            <a:r>
              <a:rPr lang="hu-HU" dirty="0"/>
              <a:t>Ha szükség van helyre az átmeneti tárban</a:t>
            </a:r>
          </a:p>
          <a:p>
            <a:pPr lvl="3"/>
            <a:r>
              <a:rPr lang="hu-HU" dirty="0"/>
              <a:t>Időközönként</a:t>
            </a:r>
          </a:p>
          <a:p>
            <a:pPr lvl="3"/>
            <a:r>
              <a:rPr lang="hu-HU" dirty="0"/>
              <a:t>Az állomány lezárásakor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5AF834-FA84-4E4E-9DCE-7C5F06742B33}" type="slidenum">
              <a:rPr lang="hu-HU"/>
              <a:pPr/>
              <a:t>56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906825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átmeneti tár konzisztenciája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 állományt több kliens is használhat, módosítás után az állomány már nem aktuális, ezért aktualizálni kell</a:t>
            </a:r>
          </a:p>
          <a:p>
            <a:pPr lvl="1"/>
            <a:r>
              <a:rPr lang="hu-HU" dirty="0"/>
              <a:t>A kliens kérésére (az ügyfél gyanakszik, kéri az ellenőrzést, hogy a saját példánya helyes-e)</a:t>
            </a:r>
          </a:p>
          <a:p>
            <a:pPr lvl="2"/>
            <a:r>
              <a:rPr lang="hu-HU" dirty="0"/>
              <a:t>Minden hozzáférésnél</a:t>
            </a:r>
          </a:p>
          <a:p>
            <a:pPr lvl="2"/>
            <a:r>
              <a:rPr lang="hu-HU" dirty="0"/>
              <a:t>Az állomány újra megnyitásakor</a:t>
            </a:r>
          </a:p>
          <a:p>
            <a:pPr lvl="2"/>
            <a:r>
              <a:rPr lang="hu-HU" dirty="0"/>
              <a:t>Időközönként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0139-19A4-46C0-9743-5839DD8E67EF}" type="slidenum">
              <a:rPr lang="hu-HU"/>
              <a:pPr/>
              <a:t>57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390914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átmeneti tár konzisztenciája</a:t>
            </a:r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hu-HU" dirty="0"/>
              <a:t>A szolgáltató kezdeményezésére</a:t>
            </a:r>
          </a:p>
          <a:p>
            <a:pPr lvl="2"/>
            <a:r>
              <a:rPr lang="hu-HU" dirty="0"/>
              <a:t>A szolgáltató nyilvántartja az ügyfelek helyi tárolásait</a:t>
            </a:r>
          </a:p>
          <a:p>
            <a:pPr lvl="2"/>
            <a:r>
              <a:rPr lang="hu-HU" dirty="0"/>
              <a:t>Ha az állományokban olyan változás van, ami inkonzisztenciát okoz, értesíti a klienseket</a:t>
            </a:r>
          </a:p>
          <a:p>
            <a:pPr lvl="2"/>
            <a:r>
              <a:rPr lang="hu-HU" dirty="0"/>
              <a:t>Értesítés (</a:t>
            </a:r>
            <a:r>
              <a:rPr lang="en-US" dirty="0"/>
              <a:t>consistency semantics</a:t>
            </a:r>
            <a:r>
              <a:rPr lang="hu-HU" dirty="0"/>
              <a:t>)</a:t>
            </a:r>
          </a:p>
          <a:p>
            <a:pPr lvl="3"/>
            <a:r>
              <a:rPr lang="hu-HU" dirty="0"/>
              <a:t>Azonnal, állomány lezárásakor</a:t>
            </a:r>
          </a:p>
          <a:p>
            <a:pPr lvl="3"/>
            <a:r>
              <a:rPr lang="hu-HU" dirty="0"/>
              <a:t>Előrelátható problémák esetében üzenhet a kliensnek, hogy ne használjon helyi tárolást, inkább használja a távoli szolgáltatásokat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20139-19A4-46C0-9743-5839DD8E67EF}" type="slidenum">
              <a:rPr lang="hu-HU"/>
              <a:pPr/>
              <a:t>58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1602451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két módszer összehasonlítása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átmeneti tárolás előnyei</a:t>
            </a:r>
          </a:p>
          <a:p>
            <a:pPr lvl="1"/>
            <a:r>
              <a:rPr lang="hu-HU" dirty="0"/>
              <a:t>A műveletek jelentős része helyben végrehajtható</a:t>
            </a:r>
          </a:p>
          <a:p>
            <a:pPr lvl="2"/>
            <a:r>
              <a:rPr lang="hu-HU" dirty="0"/>
              <a:t>Gyorsabb futás</a:t>
            </a:r>
          </a:p>
          <a:p>
            <a:pPr lvl="2"/>
            <a:r>
              <a:rPr lang="hu-HU" dirty="0"/>
              <a:t>Csökken a hálózati terhelés</a:t>
            </a:r>
          </a:p>
          <a:p>
            <a:pPr lvl="1"/>
            <a:r>
              <a:rPr lang="hu-HU" dirty="0"/>
              <a:t>Nagy blokkok átvitele gazdaságosabb</a:t>
            </a:r>
          </a:p>
          <a:p>
            <a:pPr lvl="2"/>
            <a:r>
              <a:rPr lang="hu-HU" dirty="0"/>
              <a:t>A hálózati protokoll a blokk méretéhez képest kevesebb plusz információt tesz hozzá</a:t>
            </a:r>
          </a:p>
          <a:p>
            <a:pPr lvl="2"/>
            <a:r>
              <a:rPr lang="hu-HU" dirty="0"/>
              <a:t>A szolgáltató lemezműveletei gyorsulnak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8A7D-256B-496A-933F-15CE18300197}" type="slidenum">
              <a:rPr lang="hu-HU"/>
              <a:pPr/>
              <a:t>59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42805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Motivációk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Megbízhatóság (</a:t>
            </a:r>
            <a:r>
              <a:rPr lang="en-US" dirty="0"/>
              <a:t>reliability</a:t>
            </a:r>
            <a:r>
              <a:rPr lang="hu-HU" dirty="0"/>
              <a:t>) növelése</a:t>
            </a:r>
          </a:p>
          <a:p>
            <a:pPr lvl="1"/>
            <a:r>
              <a:rPr lang="hu-HU" dirty="0"/>
              <a:t>Az erőforrások redundanciáját ki lehet használni</a:t>
            </a:r>
          </a:p>
          <a:p>
            <a:pPr lvl="1"/>
            <a:r>
              <a:rPr lang="hu-HU" dirty="0"/>
              <a:t>Ha egy csomópont kiesik, nem gond</a:t>
            </a:r>
            <a:endParaRPr lang="en-US" dirty="0"/>
          </a:p>
          <a:p>
            <a:pPr lvl="2"/>
            <a:r>
              <a:rPr lang="en-US" dirty="0"/>
              <a:t>A</a:t>
            </a:r>
            <a:r>
              <a:rPr lang="hu-HU" dirty="0"/>
              <a:t> feladatokat átveszik mások</a:t>
            </a:r>
          </a:p>
          <a:p>
            <a:r>
              <a:rPr lang="hu-HU" dirty="0"/>
              <a:t>Terhelés megosztás (</a:t>
            </a:r>
            <a:r>
              <a:rPr lang="en-US" dirty="0"/>
              <a:t>load sharing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 feladatok egyenletes elosztása</a:t>
            </a:r>
          </a:p>
          <a:p>
            <a:pPr lvl="1"/>
            <a:r>
              <a:rPr lang="hu-HU" dirty="0"/>
              <a:t>Nem eléggé terhelt csomópontokat terhelhetjük, teljesítmény nő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E2870-BFF2-45B4-A0FC-61A90E850439}" type="slidenum">
              <a:rPr lang="hu-HU"/>
              <a:pPr/>
              <a:t>6</a:t>
            </a:fld>
            <a:endParaRPr lang="hu-HU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 két módszer összehasonlítása</a:t>
            </a: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távoli szolgáltatás előnyei</a:t>
            </a:r>
          </a:p>
          <a:p>
            <a:pPr lvl="1"/>
            <a:r>
              <a:rPr lang="hu-HU" dirty="0"/>
              <a:t>Nincs konzisztencia probléma</a:t>
            </a:r>
          </a:p>
          <a:p>
            <a:pPr lvl="2"/>
            <a:r>
              <a:rPr lang="hu-HU" dirty="0"/>
              <a:t>Az egyetlen példányt a szolgáltató kezeli</a:t>
            </a:r>
          </a:p>
          <a:p>
            <a:pPr lvl="1"/>
            <a:r>
              <a:rPr lang="hu-HU" dirty="0"/>
              <a:t>A kliens erőforrásai nem korlátozzák a művelet végrehajtását</a:t>
            </a:r>
          </a:p>
          <a:p>
            <a:pPr lvl="2"/>
            <a:r>
              <a:rPr lang="hu-HU" dirty="0"/>
              <a:t>Például nincs elég hely a helyi tároláshoz</a:t>
            </a:r>
          </a:p>
          <a:p>
            <a:pPr lvl="1"/>
            <a:r>
              <a:rPr lang="hu-HU" dirty="0"/>
              <a:t>A távoli szolgáltatások felülete megegyezik a helyi állománykezelő szolgáltatások felületével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08A7D-256B-496A-933F-15CE18300197}" type="slidenum">
              <a:rPr lang="hu-HU"/>
              <a:pPr/>
              <a:t>60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5446256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Elosztott állománykezelés</a:t>
            </a: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Szerver implementációja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96367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Szolgáltató implementációja</a:t>
            </a: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Két fő típusa létezik</a:t>
            </a:r>
          </a:p>
          <a:p>
            <a:pPr lvl="1"/>
            <a:r>
              <a:rPr lang="hu-HU"/>
              <a:t>Állapotot tároló (</a:t>
            </a:r>
            <a:r>
              <a:rPr lang="en-US"/>
              <a:t>stateful</a:t>
            </a:r>
            <a:r>
              <a:rPr lang="hu-HU"/>
              <a:t>) szolgáltató</a:t>
            </a:r>
          </a:p>
          <a:p>
            <a:pPr lvl="1"/>
            <a:r>
              <a:rPr lang="hu-HU"/>
              <a:t>Állapot nélküli (</a:t>
            </a:r>
            <a:r>
              <a:rPr lang="en-US"/>
              <a:t>stateless</a:t>
            </a:r>
            <a:r>
              <a:rPr lang="hu-HU"/>
              <a:t>) szolgáltató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42D4-E4B0-454D-80BD-8124D4682AD9}" type="slidenum">
              <a:rPr lang="hu-HU"/>
              <a:pPr/>
              <a:t>62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2337171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Állapotot tároló szolgáltató</a:t>
            </a: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A szolgáltató a kliensek kéréseiről, kiszolgálásuk folyamatáról, állapotáról információt tárol</a:t>
            </a:r>
          </a:p>
          <a:p>
            <a:pPr lvl="1"/>
            <a:r>
              <a:rPr lang="hu-HU"/>
              <a:t>Az állományok megnyitásakor kapcsolat-leírót készít, lezárásig nyomon követi a műveletet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8473C-8E98-4C69-97BE-D3111AAFE3A1}" type="slidenum">
              <a:rPr lang="hu-HU"/>
              <a:pPr/>
              <a:t>63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0974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Állapotot tároló szolgáltató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Előnyei</a:t>
            </a:r>
          </a:p>
          <a:p>
            <a:pPr lvl="1"/>
            <a:r>
              <a:rPr lang="hu-HU" dirty="0"/>
              <a:t>Nagyobb teljesítmény</a:t>
            </a:r>
          </a:p>
          <a:p>
            <a:pPr lvl="2"/>
            <a:r>
              <a:rPr lang="hu-HU" dirty="0"/>
              <a:t>Az állományhoz való egymás utáni hozzáférések már elő vannak készítve, szekvenciális megnyitás esetén előre olvashat</a:t>
            </a:r>
          </a:p>
          <a:p>
            <a:pPr lvl="1"/>
            <a:r>
              <a:rPr lang="hu-HU" dirty="0"/>
              <a:t>Konzisztencia problémák figyelése, kezelése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E40DB-6904-4B98-B43C-46E088D332C0}" type="slidenum">
              <a:rPr lang="hu-HU"/>
              <a:pPr/>
              <a:t>64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808532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Állapotot tároló szolgáltató</a:t>
            </a:r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Hátrányai</a:t>
            </a:r>
          </a:p>
          <a:p>
            <a:pPr lvl="1"/>
            <a:r>
              <a:rPr lang="hu-HU" dirty="0"/>
              <a:t>Szolgáltató leállásakor az ügyfelek kéréseit nem tudja kiszolgálni, azoknak is </a:t>
            </a:r>
            <a:r>
              <a:rPr lang="hu-HU" dirty="0" err="1"/>
              <a:t>terminálniuk</a:t>
            </a:r>
            <a:r>
              <a:rPr lang="hu-HU" dirty="0"/>
              <a:t> kell, újra fel kell építeni az elveszett állapotinformációkat</a:t>
            </a:r>
          </a:p>
          <a:p>
            <a:pPr lvl="2"/>
            <a:r>
              <a:rPr lang="hu-HU" dirty="0"/>
              <a:t>Bonyolult protokollt igényel</a:t>
            </a:r>
          </a:p>
          <a:p>
            <a:pPr lvl="1"/>
            <a:r>
              <a:rPr lang="hu-HU" dirty="0"/>
              <a:t>A kliens váratlan </a:t>
            </a:r>
            <a:r>
              <a:rPr lang="hu-HU" dirty="0" err="1"/>
              <a:t>terminálását</a:t>
            </a:r>
            <a:r>
              <a:rPr lang="hu-HU" dirty="0"/>
              <a:t> a szolgáltatónak fel kell ismernie (</a:t>
            </a:r>
            <a:r>
              <a:rPr lang="en-US" dirty="0"/>
              <a:t>orphan</a:t>
            </a:r>
            <a:r>
              <a:rPr lang="hu-HU" dirty="0"/>
              <a:t> </a:t>
            </a:r>
            <a:r>
              <a:rPr lang="en-US" dirty="0"/>
              <a:t>detection</a:t>
            </a:r>
            <a:r>
              <a:rPr lang="hu-HU" dirty="0"/>
              <a:t>), hogy érvénytelenítse az állapotinformációkat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E40DB-6904-4B98-B43C-46E088D332C0}" type="slidenum">
              <a:rPr lang="hu-HU"/>
              <a:pPr/>
              <a:t>65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9170675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Állapot nélküli szolgáltató</a:t>
            </a: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hu-HU" dirty="0"/>
              <a:t>Nincs információtárolás a kliensekről, minden kérés önállóan is kielégíthető</a:t>
            </a:r>
          </a:p>
          <a:p>
            <a:pPr lvl="1"/>
            <a:r>
              <a:rPr lang="hu-HU" dirty="0"/>
              <a:t>Az állományok megnyitása és lezárása nem szükséges</a:t>
            </a:r>
          </a:p>
          <a:p>
            <a:r>
              <a:rPr lang="hu-HU" dirty="0"/>
              <a:t>Előnye</a:t>
            </a:r>
          </a:p>
          <a:p>
            <a:pPr lvl="1"/>
            <a:r>
              <a:rPr lang="hu-HU" dirty="0"/>
              <a:t>A szolgáltató meghibásodása nem okoz gondot</a:t>
            </a:r>
          </a:p>
          <a:p>
            <a:pPr lvl="2"/>
            <a:r>
              <a:rPr lang="hu-HU" dirty="0"/>
              <a:t>Ha az ügyfél nem kap választ, akkor újra próbálkozik</a:t>
            </a:r>
          </a:p>
          <a:p>
            <a:r>
              <a:rPr lang="hu-HU" dirty="0"/>
              <a:t>Hátránya</a:t>
            </a:r>
          </a:p>
          <a:p>
            <a:pPr lvl="1"/>
            <a:r>
              <a:rPr lang="hu-HU" dirty="0"/>
              <a:t>Lassú</a:t>
            </a:r>
          </a:p>
          <a:p>
            <a:pPr lvl="2"/>
            <a:r>
              <a:rPr lang="hu-HU" dirty="0"/>
              <a:t>Kérésenként több információk kell átvinni</a:t>
            </a:r>
          </a:p>
          <a:p>
            <a:pPr lvl="2"/>
            <a:r>
              <a:rPr lang="hu-HU" dirty="0"/>
              <a:t>Minden kérés kiszolgálásához az állományt meg kell találni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CCE00-E948-49C3-9A7D-19B7D40E5695}" type="slidenum">
              <a:rPr lang="hu-HU"/>
              <a:pPr/>
              <a:t>66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637313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Elosztott állománykezelés</a:t>
            </a: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/>
              <a:t>Állományok többszörözése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4946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állományok többszörözése</a:t>
            </a: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u-HU" dirty="0"/>
              <a:t>Érdemes az állományokat megsokszorozni (</a:t>
            </a:r>
            <a:r>
              <a:rPr lang="en-US" dirty="0"/>
              <a:t>file replication</a:t>
            </a:r>
            <a:r>
              <a:rPr lang="hu-HU" dirty="0"/>
              <a:t>)</a:t>
            </a:r>
          </a:p>
          <a:p>
            <a:pPr>
              <a:lnSpc>
                <a:spcPct val="90000"/>
              </a:lnSpc>
            </a:pPr>
            <a:r>
              <a:rPr lang="hu-HU" dirty="0"/>
              <a:t>A rendszer hibatűrő képessége nő</a:t>
            </a:r>
          </a:p>
          <a:p>
            <a:pPr lvl="1">
              <a:lnSpc>
                <a:spcPct val="90000"/>
              </a:lnSpc>
            </a:pPr>
            <a:r>
              <a:rPr lang="hu-HU" dirty="0"/>
              <a:t>Másolatok független csomópontokba helyezése</a:t>
            </a:r>
          </a:p>
          <a:p>
            <a:pPr>
              <a:lnSpc>
                <a:spcPct val="90000"/>
              </a:lnSpc>
            </a:pPr>
            <a:r>
              <a:rPr lang="hu-HU" dirty="0"/>
              <a:t>Gyorsabb kiszolgálás</a:t>
            </a:r>
          </a:p>
          <a:p>
            <a:pPr lvl="1">
              <a:lnSpc>
                <a:spcPct val="90000"/>
              </a:lnSpc>
            </a:pPr>
            <a:r>
              <a:rPr lang="hu-HU" dirty="0"/>
              <a:t>Például a „legközelebbi” állomány vagy a legkevésbé terhelt csomópont kiválasztása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A1088-2C72-4D1D-81B4-1D4105A8E626}" type="slidenum">
              <a:rPr lang="hu-HU"/>
              <a:pPr/>
              <a:t>68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3382080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Az állományok többszörözése</a:t>
            </a: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hu-HU" dirty="0"/>
              <a:t>Problémák</a:t>
            </a:r>
          </a:p>
          <a:p>
            <a:pPr lvl="1">
              <a:lnSpc>
                <a:spcPct val="90000"/>
              </a:lnSpc>
            </a:pPr>
            <a:r>
              <a:rPr lang="hu-HU" dirty="0"/>
              <a:t>Az állomány megnevezését egy másolathoz kell kötni</a:t>
            </a:r>
          </a:p>
          <a:p>
            <a:pPr lvl="2">
              <a:lnSpc>
                <a:spcPct val="90000"/>
              </a:lnSpc>
            </a:pPr>
            <a:r>
              <a:rPr lang="hu-HU" dirty="0"/>
              <a:t>A felhasználó számára láthatatlan módon</a:t>
            </a:r>
          </a:p>
          <a:p>
            <a:pPr lvl="1">
              <a:lnSpc>
                <a:spcPct val="90000"/>
              </a:lnSpc>
            </a:pPr>
            <a:r>
              <a:rPr lang="hu-HU" dirty="0"/>
              <a:t>Automatikusan kell kezelni a többszörözést, a másolatok elhelyezését, megszüntetését</a:t>
            </a:r>
          </a:p>
          <a:p>
            <a:pPr lvl="1">
              <a:lnSpc>
                <a:spcPct val="90000"/>
              </a:lnSpc>
            </a:pPr>
            <a:r>
              <a:rPr lang="hu-HU" dirty="0"/>
              <a:t>A szükséges módosításokat az összes másolaton el kell végezni (konzisztencia)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A1088-2C72-4D1D-81B4-1D4105A8E626}" type="slidenum">
              <a:rPr lang="hu-HU"/>
              <a:pPr/>
              <a:t>69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1401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Motivációk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Sebesség növekedés</a:t>
            </a:r>
          </a:p>
          <a:p>
            <a:pPr lvl="1"/>
            <a:r>
              <a:rPr lang="hu-HU" dirty="0"/>
              <a:t>A programot párhuzamosan végrehajtható részekre osztani</a:t>
            </a:r>
          </a:p>
          <a:p>
            <a:pPr lvl="1"/>
            <a:r>
              <a:rPr lang="hu-HU" dirty="0"/>
              <a:t>Párhuzamos feldolgozás a processzorok között</a:t>
            </a:r>
          </a:p>
          <a:p>
            <a:r>
              <a:rPr lang="hu-HU" dirty="0"/>
              <a:t>Kommunikáció (</a:t>
            </a:r>
            <a:r>
              <a:rPr lang="en-US" dirty="0"/>
              <a:t>communication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 meglévő alacsony szintű kommunikációra egyéb is épülhet</a:t>
            </a:r>
          </a:p>
          <a:p>
            <a:pPr lvl="2"/>
            <a:r>
              <a:rPr lang="hu-HU" dirty="0"/>
              <a:t>Például email, </a:t>
            </a:r>
            <a:r>
              <a:rPr lang="en-US" dirty="0"/>
              <a:t>messenger</a:t>
            </a:r>
            <a:endParaRPr lang="hu-H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58881-BEFB-449E-9E8C-98ED11F23D67}" type="slidenum">
              <a:rPr lang="hu-HU"/>
              <a:pPr/>
              <a:t>7</a:t>
            </a:fld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Elosztott rendszerek</a:t>
            </a:r>
            <a:endParaRPr lang="en-US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u-HU"/>
              <a:t>Elosztott operációs rendszerek típusai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9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Elosztott operációs rendszerek típusai</a:t>
            </a: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Hálózati számítási modell</a:t>
            </a:r>
          </a:p>
          <a:p>
            <a:pPr lvl="1"/>
            <a:r>
              <a:rPr lang="hu-HU" dirty="0"/>
              <a:t>A felhasználó tudja, hogy melyik erőforrás melyik állomáson van, használatához meg kell nevezni a szolgáltatót és az erőforrást is</a:t>
            </a:r>
          </a:p>
          <a:p>
            <a:pPr lvl="1"/>
            <a:r>
              <a:rPr lang="hu-HU" dirty="0"/>
              <a:t>Például</a:t>
            </a:r>
          </a:p>
          <a:p>
            <a:pPr lvl="2"/>
            <a:r>
              <a:rPr lang="hu-HU" dirty="0"/>
              <a:t>Távoli terminál (</a:t>
            </a:r>
            <a:r>
              <a:rPr lang="en-US" dirty="0"/>
              <a:t>remote login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Állományok átvitele (</a:t>
            </a:r>
            <a:r>
              <a:rPr lang="en-US" dirty="0"/>
              <a:t>file transfer</a:t>
            </a:r>
            <a:r>
              <a:rPr lang="hu-HU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05593-0ACA-4DF1-A9A6-275ACB9C8582}" type="slidenum">
              <a:rPr lang="hu-HU"/>
              <a:pPr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60584667"/>
      </p:ext>
    </p:extLst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0</TotalTime>
  <Words>2118</Words>
  <Application>Microsoft Office PowerPoint</Application>
  <PresentationFormat>On-screen Show (4:3)</PresentationFormat>
  <Paragraphs>417</Paragraphs>
  <Slides>69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3" baseType="lpstr">
      <vt:lpstr>Arial</vt:lpstr>
      <vt:lpstr>Calibri</vt:lpstr>
      <vt:lpstr>PEN</vt:lpstr>
      <vt:lpstr>Visio</vt:lpstr>
      <vt:lpstr>Operációs rendszerek</vt:lpstr>
      <vt:lpstr>Tartalom</vt:lpstr>
      <vt:lpstr>Elosztott rendszerek</vt:lpstr>
      <vt:lpstr>Elosztott rendszerek</vt:lpstr>
      <vt:lpstr>Motivációk</vt:lpstr>
      <vt:lpstr>Motivációk</vt:lpstr>
      <vt:lpstr>Motivációk</vt:lpstr>
      <vt:lpstr>Elosztott rendszerek</vt:lpstr>
      <vt:lpstr>Elosztott operációs rendszerek típusai</vt:lpstr>
      <vt:lpstr>Elosztott operációs rendszerek típusai</vt:lpstr>
      <vt:lpstr>Adatvándorlás</vt:lpstr>
      <vt:lpstr>Feldolgozás vándorlás</vt:lpstr>
      <vt:lpstr>Feldolgozás vándorlás</vt:lpstr>
      <vt:lpstr>Folyamat vándorlás</vt:lpstr>
      <vt:lpstr>Elosztott rendszerek</vt:lpstr>
      <vt:lpstr>Elosztott rendszer tervezésének szempontjai</vt:lpstr>
      <vt:lpstr>Láthatatlan elosztott rendszer</vt:lpstr>
      <vt:lpstr>Hibatűrés</vt:lpstr>
      <vt:lpstr>Skálázhatóság</vt:lpstr>
      <vt:lpstr>Skálázhatóság</vt:lpstr>
      <vt:lpstr>Szerver implementáció</vt:lpstr>
      <vt:lpstr>Operációs rendszerek</vt:lpstr>
      <vt:lpstr>Bevezetés</vt:lpstr>
      <vt:lpstr>Bevezetés</vt:lpstr>
      <vt:lpstr>Bevezetés</vt:lpstr>
      <vt:lpstr>Bevezetés</vt:lpstr>
      <vt:lpstr>Elosztott állománykezelés</vt:lpstr>
      <vt:lpstr>Hivatkozás állományokra</vt:lpstr>
      <vt:lpstr>Az állományok nevei</vt:lpstr>
      <vt:lpstr>Az állományok nevei</vt:lpstr>
      <vt:lpstr>Az állományok nevei</vt:lpstr>
      <vt:lpstr>Az elhelyezkedés-független nevek előnyei</vt:lpstr>
      <vt:lpstr>Az elhelyezkedés-független nevek előnyei</vt:lpstr>
      <vt:lpstr>Megnevezési módszerek</vt:lpstr>
      <vt:lpstr>Csomópont explicit megnevezése</vt:lpstr>
      <vt:lpstr>Mount</vt:lpstr>
      <vt:lpstr>Mount</vt:lpstr>
      <vt:lpstr>Globális elnevezés</vt:lpstr>
      <vt:lpstr>Elosztott állománynév-rendszer  implementációja</vt:lpstr>
      <vt:lpstr>Állománycsoportok szerinti  leképezés</vt:lpstr>
      <vt:lpstr>Leképzési táblák többszörözése</vt:lpstr>
      <vt:lpstr>Leképzési táblák többszörözése</vt:lpstr>
      <vt:lpstr>Kétszintű leképzési táblák</vt:lpstr>
      <vt:lpstr>Elosztott állománykezelés</vt:lpstr>
      <vt:lpstr>Műveletek elvégzése</vt:lpstr>
      <vt:lpstr>Műveletek elvégzésének módjai</vt:lpstr>
      <vt:lpstr>Távoli szolgáltatások igénybevétele</vt:lpstr>
      <vt:lpstr>Távoli szolgáltatások igénybevétele</vt:lpstr>
      <vt:lpstr>Távoli eljáráshívások speciális  problémái</vt:lpstr>
      <vt:lpstr>Távoli eljáráshívások speciális  problémái</vt:lpstr>
      <vt:lpstr>Távoli eljáráshívások menete</vt:lpstr>
      <vt:lpstr>Műveletek helyi átmeneti tárban</vt:lpstr>
      <vt:lpstr>Műveletek helyi átmeneti tárban</vt:lpstr>
      <vt:lpstr>Az átviteli egység meghatározása</vt:lpstr>
      <vt:lpstr>Hol legyen az átmeneti tárolás</vt:lpstr>
      <vt:lpstr>Update</vt:lpstr>
      <vt:lpstr>Az átmeneti tár konzisztenciája</vt:lpstr>
      <vt:lpstr>Az átmeneti tár konzisztenciája</vt:lpstr>
      <vt:lpstr>A két módszer összehasonlítása</vt:lpstr>
      <vt:lpstr>A két módszer összehasonlítása</vt:lpstr>
      <vt:lpstr>Elosztott állománykezelés</vt:lpstr>
      <vt:lpstr>Szolgáltató implementációja</vt:lpstr>
      <vt:lpstr>Állapotot tároló szolgáltató</vt:lpstr>
      <vt:lpstr>Állapotot tároló szolgáltató</vt:lpstr>
      <vt:lpstr>Állapotot tároló szolgáltató</vt:lpstr>
      <vt:lpstr>Állapot nélküli szolgáltató</vt:lpstr>
      <vt:lpstr>Elosztott állománykezelés</vt:lpstr>
      <vt:lpstr>Az állományok többszörözése</vt:lpstr>
      <vt:lpstr>Az állományok többszörözése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11. előadás</dc:title>
  <dc:subject>Elosztott rendszerek</dc:subject>
  <dc:creator>Holczinger Tibor</dc:creator>
  <cp:lastModifiedBy>Tibor Holczinger</cp:lastModifiedBy>
  <cp:revision>78</cp:revision>
  <dcterms:created xsi:type="dcterms:W3CDTF">2007-06-13T12:11:01Z</dcterms:created>
  <dcterms:modified xsi:type="dcterms:W3CDTF">2018-05-10T07:56:11Z</dcterms:modified>
</cp:coreProperties>
</file>